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24"/>
  </p:notesMasterIdLst>
  <p:sldIdLst>
    <p:sldId id="285" r:id="rId2"/>
    <p:sldId id="286" r:id="rId3"/>
    <p:sldId id="264" r:id="rId4"/>
    <p:sldId id="287" r:id="rId5"/>
    <p:sldId id="274" r:id="rId6"/>
    <p:sldId id="288" r:id="rId7"/>
    <p:sldId id="291" r:id="rId8"/>
    <p:sldId id="292" r:id="rId9"/>
    <p:sldId id="289" r:id="rId10"/>
    <p:sldId id="290" r:id="rId11"/>
    <p:sldId id="293" r:id="rId12"/>
    <p:sldId id="294" r:id="rId13"/>
    <p:sldId id="268" r:id="rId14"/>
    <p:sldId id="280" r:id="rId15"/>
    <p:sldId id="296" r:id="rId16"/>
    <p:sldId id="297" r:id="rId17"/>
    <p:sldId id="298" r:id="rId18"/>
    <p:sldId id="295" r:id="rId19"/>
    <p:sldId id="261" r:id="rId20"/>
    <p:sldId id="262" r:id="rId21"/>
    <p:sldId id="299" r:id="rId22"/>
    <p:sldId id="282" r:id="rId2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9B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438"/>
    <p:restoredTop sz="96283" autoAdjust="0"/>
  </p:normalViewPr>
  <p:slideViewPr>
    <p:cSldViewPr snapToGrid="0">
      <p:cViewPr varScale="1">
        <p:scale>
          <a:sx n="157" d="100"/>
          <a:sy n="157" d="100"/>
        </p:scale>
        <p:origin x="176" y="256"/>
      </p:cViewPr>
      <p:guideLst>
        <p:guide orient="horz" pos="1620"/>
        <p:guide pos="2880"/>
      </p:guideLst>
    </p:cSldViewPr>
  </p:slideViewPr>
  <p:notesTextViewPr>
    <p:cViewPr>
      <p:scale>
        <a:sx n="105" d="100"/>
        <a:sy n="10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1a90ac434d9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61" name="Google Shape;61;g1a90ac434d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81000" y="685800"/>
            <a:ext cx="6096000" cy="3429000"/>
          </a:xfrm>
        </p:spPr>
      </p:sp>
      <p:sp>
        <p:nvSpPr>
          <p:cNvPr id="3" name="Pladsholder til noter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da-DK" dirty="0"/>
              <a:t>The </a:t>
            </a:r>
            <a:r>
              <a:rPr lang="da-DK" dirty="0" err="1"/>
              <a:t>different</a:t>
            </a:r>
            <a:r>
              <a:rPr lang="da-DK" dirty="0"/>
              <a:t> types </a:t>
            </a:r>
            <a:r>
              <a:rPr lang="da-DK" dirty="0" err="1"/>
              <a:t>differ</a:t>
            </a:r>
            <a:r>
              <a:rPr lang="da-DK" baseline="0" dirty="0"/>
              <a:t> in </a:t>
            </a:r>
            <a:r>
              <a:rPr lang="da-DK" sz="1100" b="0" i="0" u="none" strike="noStrike" cap="none" dirty="0" err="1">
                <a:solidFill>
                  <a:srgbClr val="000000"/>
                </a:solidFill>
                <a:effectLst/>
                <a:latin typeface="Arial"/>
                <a:ea typeface="Arial"/>
                <a:cs typeface="Arial"/>
                <a:sym typeface="Arial"/>
              </a:rPr>
              <a:t>theory</a:t>
            </a:r>
            <a:r>
              <a:rPr lang="da-DK" sz="1100" b="0" i="0" u="none" strike="noStrike" cap="none" dirty="0">
                <a:solidFill>
                  <a:srgbClr val="000000"/>
                </a:solidFill>
                <a:effectLst/>
                <a:latin typeface="Arial"/>
                <a:ea typeface="Arial"/>
                <a:cs typeface="Arial"/>
                <a:sym typeface="Arial"/>
              </a:rPr>
              <a:t> and in </a:t>
            </a:r>
            <a:r>
              <a:rPr lang="da-DK" sz="1100" b="0" i="0" u="none" strike="noStrike" cap="none" dirty="0" err="1">
                <a:solidFill>
                  <a:srgbClr val="000000"/>
                </a:solidFill>
                <a:effectLst/>
                <a:latin typeface="Arial"/>
                <a:ea typeface="Arial"/>
                <a:cs typeface="Arial"/>
                <a:sym typeface="Arial"/>
              </a:rPr>
              <a:t>practice</a:t>
            </a:r>
            <a:r>
              <a:rPr lang="da-DK" sz="1100" b="0" i="0" u="none" strike="noStrike" cap="none" dirty="0">
                <a:solidFill>
                  <a:srgbClr val="000000"/>
                </a:solidFill>
                <a:effectLst/>
                <a:latin typeface="Arial"/>
                <a:ea typeface="Arial"/>
                <a:cs typeface="Arial"/>
                <a:sym typeface="Arial"/>
              </a:rPr>
              <a:t> </a:t>
            </a:r>
          </a:p>
          <a:p>
            <a:endParaRPr lang="da-DK" dirty="0"/>
          </a:p>
        </p:txBody>
      </p:sp>
    </p:spTree>
    <p:extLst>
      <p:ext uri="{BB962C8B-B14F-4D97-AF65-F5344CB8AC3E}">
        <p14:creationId xmlns:p14="http://schemas.microsoft.com/office/powerpoint/2010/main" val="2843002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81000" y="685800"/>
            <a:ext cx="6096000" cy="3429000"/>
          </a:xfrm>
        </p:spPr>
      </p:sp>
      <p:sp>
        <p:nvSpPr>
          <p:cNvPr id="3" name="Pladsholder til noter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da-DK" dirty="0"/>
              <a:t>The </a:t>
            </a:r>
            <a:r>
              <a:rPr lang="da-DK" dirty="0" err="1"/>
              <a:t>different</a:t>
            </a:r>
            <a:r>
              <a:rPr lang="da-DK" dirty="0"/>
              <a:t> types </a:t>
            </a:r>
            <a:r>
              <a:rPr lang="da-DK" dirty="0" err="1"/>
              <a:t>differ</a:t>
            </a:r>
            <a:r>
              <a:rPr lang="da-DK" baseline="0" dirty="0"/>
              <a:t> in </a:t>
            </a:r>
            <a:r>
              <a:rPr lang="da-DK" sz="1100" b="0" i="0" u="none" strike="noStrike" cap="none" dirty="0" err="1">
                <a:solidFill>
                  <a:srgbClr val="000000"/>
                </a:solidFill>
                <a:effectLst/>
                <a:latin typeface="Arial"/>
                <a:ea typeface="Arial"/>
                <a:cs typeface="Arial"/>
                <a:sym typeface="Arial"/>
              </a:rPr>
              <a:t>theory</a:t>
            </a:r>
            <a:r>
              <a:rPr lang="da-DK" sz="1100" b="0" i="0" u="none" strike="noStrike" cap="none" dirty="0">
                <a:solidFill>
                  <a:srgbClr val="000000"/>
                </a:solidFill>
                <a:effectLst/>
                <a:latin typeface="Arial"/>
                <a:ea typeface="Arial"/>
                <a:cs typeface="Arial"/>
                <a:sym typeface="Arial"/>
              </a:rPr>
              <a:t> and in </a:t>
            </a:r>
            <a:r>
              <a:rPr lang="da-DK" sz="1100" b="0" i="0" u="none" strike="noStrike" cap="none" dirty="0" err="1">
                <a:solidFill>
                  <a:srgbClr val="000000"/>
                </a:solidFill>
                <a:effectLst/>
                <a:latin typeface="Arial"/>
                <a:ea typeface="Arial"/>
                <a:cs typeface="Arial"/>
                <a:sym typeface="Arial"/>
              </a:rPr>
              <a:t>practice</a:t>
            </a:r>
            <a:r>
              <a:rPr lang="da-DK" sz="1100" b="0" i="0" u="none" strike="noStrike" cap="none" dirty="0">
                <a:solidFill>
                  <a:srgbClr val="000000"/>
                </a:solidFill>
                <a:effectLst/>
                <a:latin typeface="Arial"/>
                <a:ea typeface="Arial"/>
                <a:cs typeface="Arial"/>
                <a:sym typeface="Arial"/>
              </a:rPr>
              <a:t> </a:t>
            </a:r>
          </a:p>
          <a:p>
            <a:endParaRPr lang="da-DK" dirty="0"/>
          </a:p>
        </p:txBody>
      </p:sp>
    </p:spTree>
    <p:extLst>
      <p:ext uri="{BB962C8B-B14F-4D97-AF65-F5344CB8AC3E}">
        <p14:creationId xmlns:p14="http://schemas.microsoft.com/office/powerpoint/2010/main" val="25208359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1a90ac434d9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 name="Google Shape;61;g1a90ac434d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21633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81000" y="685800"/>
            <a:ext cx="6096000" cy="3429000"/>
          </a:xfrm>
        </p:spPr>
      </p:sp>
      <p:sp>
        <p:nvSpPr>
          <p:cNvPr id="3" name="Pladsholder til noter 2"/>
          <p:cNvSpPr>
            <a:spLocks noGrp="1"/>
          </p:cNvSpPr>
          <p:nvPr>
            <p:ph type="body" idx="1"/>
          </p:nvPr>
        </p:nvSpPr>
        <p:spPr/>
        <p:txBody>
          <a:bodyPr/>
          <a:lstStyle/>
          <a:p>
            <a:r>
              <a:rPr lang="da-DK" dirty="0"/>
              <a:t>The </a:t>
            </a:r>
            <a:r>
              <a:rPr lang="da-DK" sz="1100" dirty="0">
                <a:solidFill>
                  <a:srgbClr val="469BDD"/>
                </a:solidFill>
              </a:rPr>
              <a:t>11 </a:t>
            </a:r>
            <a:r>
              <a:rPr lang="da-DK" sz="1100" dirty="0" err="1">
                <a:solidFill>
                  <a:srgbClr val="469BDD"/>
                </a:solidFill>
              </a:rPr>
              <a:t>Guiding</a:t>
            </a:r>
            <a:r>
              <a:rPr lang="da-DK" sz="1100" dirty="0">
                <a:solidFill>
                  <a:srgbClr val="469BDD"/>
                </a:solidFill>
              </a:rPr>
              <a:t> </a:t>
            </a:r>
            <a:r>
              <a:rPr lang="da-DK" sz="1100" dirty="0" err="1">
                <a:solidFill>
                  <a:srgbClr val="469BDD"/>
                </a:solidFill>
              </a:rPr>
              <a:t>Questions</a:t>
            </a:r>
            <a:r>
              <a:rPr lang="da-DK" sz="1100" dirty="0">
                <a:solidFill>
                  <a:srgbClr val="469BDD"/>
                </a:solidFill>
              </a:rPr>
              <a:t> </a:t>
            </a:r>
            <a:r>
              <a:rPr lang="da-DK" sz="1100" dirty="0" err="1">
                <a:solidFill>
                  <a:srgbClr val="469BDD"/>
                </a:solidFill>
              </a:rPr>
              <a:t>are</a:t>
            </a:r>
            <a:r>
              <a:rPr lang="da-DK" sz="1100" dirty="0">
                <a:solidFill>
                  <a:srgbClr val="469BDD"/>
                </a:solidFill>
              </a:rPr>
              <a:t> </a:t>
            </a:r>
            <a:r>
              <a:rPr lang="da-DK" sz="1100" dirty="0" err="1">
                <a:solidFill>
                  <a:srgbClr val="469BDD"/>
                </a:solidFill>
              </a:rPr>
              <a:t>locatied</a:t>
            </a:r>
            <a:r>
              <a:rPr lang="da-DK" sz="1100" dirty="0">
                <a:solidFill>
                  <a:srgbClr val="469BDD"/>
                </a:solidFill>
              </a:rPr>
              <a:t> in the </a:t>
            </a:r>
            <a:r>
              <a:rPr lang="da-DK" sz="1100" dirty="0" err="1">
                <a:solidFill>
                  <a:srgbClr val="469BDD"/>
                </a:solidFill>
              </a:rPr>
              <a:t>appendix</a:t>
            </a:r>
            <a:endParaRPr lang="da-DK" dirty="0"/>
          </a:p>
        </p:txBody>
      </p:sp>
    </p:spTree>
    <p:extLst>
      <p:ext uri="{BB962C8B-B14F-4D97-AF65-F5344CB8AC3E}">
        <p14:creationId xmlns:p14="http://schemas.microsoft.com/office/powerpoint/2010/main" val="412837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81000" y="685800"/>
            <a:ext cx="6096000" cy="3429000"/>
          </a:xfrm>
        </p:spPr>
      </p:sp>
      <p:sp>
        <p:nvSpPr>
          <p:cNvPr id="3" name="Pladsholder til not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da-DK" sz="1600" b="0" i="0" u="none" strike="noStrike" cap="none" dirty="0">
                <a:solidFill>
                  <a:srgbClr val="000000"/>
                </a:solidFill>
                <a:effectLst/>
                <a:latin typeface="Helvetica Neue" charset="0"/>
                <a:ea typeface="Helvetica Neue" charset="0"/>
                <a:cs typeface="Helvetica Neue" charset="0"/>
                <a:sym typeface="Arial"/>
              </a:rPr>
              <a:t>The </a:t>
            </a:r>
            <a:r>
              <a:rPr lang="da-DK" sz="1600" b="0" i="0" u="none" strike="noStrike" cap="none" dirty="0" err="1">
                <a:solidFill>
                  <a:srgbClr val="000000"/>
                </a:solidFill>
                <a:effectLst/>
                <a:latin typeface="Helvetica Neue" charset="0"/>
                <a:ea typeface="Helvetica Neue" charset="0"/>
                <a:cs typeface="Helvetica Neue" charset="0"/>
                <a:sym typeface="Arial"/>
              </a:rPr>
              <a:t>blue-shaded</a:t>
            </a:r>
            <a:r>
              <a:rPr lang="da-DK" sz="1600" b="0" i="0" u="none" strike="noStrike" cap="none" dirty="0">
                <a:solidFill>
                  <a:srgbClr val="000000"/>
                </a:solidFill>
                <a:effectLst/>
                <a:latin typeface="Helvetica Neue" charset="0"/>
                <a:ea typeface="Helvetica Neue" charset="0"/>
                <a:cs typeface="Helvetica Neue" charset="0"/>
                <a:sym typeface="Arial"/>
              </a:rPr>
              <a:t> </a:t>
            </a:r>
            <a:r>
              <a:rPr lang="da-DK" sz="1600" b="0" i="0" u="none" strike="noStrike" cap="none" dirty="0" err="1">
                <a:solidFill>
                  <a:srgbClr val="000000"/>
                </a:solidFill>
                <a:effectLst/>
                <a:latin typeface="Helvetica Neue" charset="0"/>
                <a:ea typeface="Helvetica Neue" charset="0"/>
                <a:cs typeface="Helvetica Neue" charset="0"/>
                <a:sym typeface="Arial"/>
              </a:rPr>
              <a:t>areas</a:t>
            </a:r>
            <a:r>
              <a:rPr lang="da-DK" sz="1600" b="0" i="0" u="none" strike="noStrike" cap="none" dirty="0">
                <a:solidFill>
                  <a:srgbClr val="000000"/>
                </a:solidFill>
                <a:effectLst/>
                <a:latin typeface="Helvetica Neue" charset="0"/>
                <a:ea typeface="Helvetica Neue" charset="0"/>
                <a:cs typeface="Helvetica Neue" charset="0"/>
                <a:sym typeface="Arial"/>
              </a:rPr>
              <a:t> </a:t>
            </a:r>
            <a:r>
              <a:rPr lang="da-DK" sz="1600" b="0" i="0" u="none" strike="noStrike" cap="none" dirty="0" err="1">
                <a:solidFill>
                  <a:srgbClr val="000000"/>
                </a:solidFill>
                <a:effectLst/>
                <a:latin typeface="Helvetica Neue" charset="0"/>
                <a:ea typeface="Helvetica Neue" charset="0"/>
                <a:cs typeface="Helvetica Neue" charset="0"/>
                <a:sym typeface="Arial"/>
              </a:rPr>
              <a:t>represent</a:t>
            </a:r>
            <a:r>
              <a:rPr lang="da-DK" sz="1600" b="0" i="0" u="none" strike="noStrike" cap="none" dirty="0">
                <a:solidFill>
                  <a:srgbClr val="000000"/>
                </a:solidFill>
                <a:effectLst/>
                <a:latin typeface="Helvetica Neue" charset="0"/>
                <a:ea typeface="Helvetica Neue" charset="0"/>
                <a:cs typeface="Helvetica Neue" charset="0"/>
                <a:sym typeface="Arial"/>
              </a:rPr>
              <a:t> the </a:t>
            </a:r>
            <a:r>
              <a:rPr lang="da-DK" sz="1600" b="0" i="0" u="none" strike="noStrike" cap="none" dirty="0" err="1">
                <a:solidFill>
                  <a:srgbClr val="000000"/>
                </a:solidFill>
                <a:effectLst/>
                <a:latin typeface="Helvetica Neue" charset="0"/>
                <a:ea typeface="Helvetica Neue" charset="0"/>
                <a:cs typeface="Helvetica Neue" charset="0"/>
                <a:sym typeface="Arial"/>
              </a:rPr>
              <a:t>groups</a:t>
            </a:r>
            <a:r>
              <a:rPr lang="da-DK" sz="1600" b="0" i="0" u="none" strike="noStrike" cap="none" dirty="0">
                <a:solidFill>
                  <a:srgbClr val="000000"/>
                </a:solidFill>
                <a:effectLst/>
                <a:latin typeface="Helvetica Neue" charset="0"/>
                <a:ea typeface="Helvetica Neue" charset="0"/>
                <a:cs typeface="Helvetica Neue" charset="0"/>
                <a:sym typeface="Arial"/>
              </a:rPr>
              <a:t> and the </a:t>
            </a:r>
            <a:r>
              <a:rPr lang="da-DK" sz="1600" b="0" i="0" u="none" strike="noStrike" cap="none" dirty="0" err="1">
                <a:solidFill>
                  <a:srgbClr val="000000"/>
                </a:solidFill>
                <a:effectLst/>
                <a:latin typeface="Helvetica Neue" charset="0"/>
                <a:ea typeface="Helvetica Neue" charset="0"/>
                <a:cs typeface="Helvetica Neue" charset="0"/>
                <a:sym typeface="Arial"/>
              </a:rPr>
              <a:t>dots</a:t>
            </a:r>
            <a:r>
              <a:rPr lang="da-DK" sz="1600" b="0" i="0" u="none" strike="noStrike" cap="none" dirty="0">
                <a:solidFill>
                  <a:srgbClr val="000000"/>
                </a:solidFill>
                <a:effectLst/>
                <a:latin typeface="Helvetica Neue" charset="0"/>
                <a:ea typeface="Helvetica Neue" charset="0"/>
                <a:cs typeface="Helvetica Neue" charset="0"/>
                <a:sym typeface="Arial"/>
              </a:rPr>
              <a:t> the </a:t>
            </a:r>
            <a:r>
              <a:rPr lang="da-DK" sz="1600" b="0" i="0" u="none" strike="noStrike" cap="none" dirty="0" err="1">
                <a:solidFill>
                  <a:srgbClr val="000000"/>
                </a:solidFill>
                <a:effectLst/>
                <a:latin typeface="Helvetica Neue" charset="0"/>
                <a:ea typeface="Helvetica Neue" charset="0"/>
                <a:cs typeface="Helvetica Neue" charset="0"/>
                <a:sym typeface="Arial"/>
              </a:rPr>
              <a:t>individual</a:t>
            </a:r>
            <a:r>
              <a:rPr lang="da-DK" sz="1600" b="0" i="0" u="none" strike="noStrike" cap="none" dirty="0">
                <a:solidFill>
                  <a:srgbClr val="000000"/>
                </a:solidFill>
                <a:effectLst/>
                <a:latin typeface="Helvetica Neue" charset="0"/>
                <a:ea typeface="Helvetica Neue" charset="0"/>
                <a:cs typeface="Helvetica Neue" charset="0"/>
                <a:sym typeface="Arial"/>
              </a:rPr>
              <a:t> patterns in </a:t>
            </a:r>
            <a:r>
              <a:rPr lang="da-DK" sz="1600" b="0" i="0" u="none" strike="noStrike" cap="none" dirty="0" err="1">
                <a:solidFill>
                  <a:srgbClr val="000000"/>
                </a:solidFill>
                <a:effectLst/>
                <a:latin typeface="Helvetica Neue" charset="0"/>
                <a:ea typeface="Helvetica Neue" charset="0"/>
                <a:cs typeface="Helvetica Neue" charset="0"/>
                <a:sym typeface="Arial"/>
              </a:rPr>
              <a:t>each</a:t>
            </a:r>
            <a:r>
              <a:rPr lang="da-DK" sz="1600" b="0" i="0" u="none" strike="noStrike" cap="none" dirty="0">
                <a:solidFill>
                  <a:srgbClr val="000000"/>
                </a:solidFill>
                <a:effectLst/>
                <a:latin typeface="Helvetica Neue" charset="0"/>
                <a:ea typeface="Helvetica Neue" charset="0"/>
                <a:cs typeface="Helvetica Neue" charset="0"/>
                <a:sym typeface="Arial"/>
              </a:rPr>
              <a:t> </a:t>
            </a:r>
            <a:r>
              <a:rPr lang="da-DK" sz="1600" b="0" i="0" u="none" strike="noStrike" cap="none" dirty="0" err="1">
                <a:solidFill>
                  <a:srgbClr val="000000"/>
                </a:solidFill>
                <a:effectLst/>
                <a:latin typeface="Helvetica Neue" charset="0"/>
                <a:ea typeface="Helvetica Neue" charset="0"/>
                <a:cs typeface="Helvetica Neue" charset="0"/>
                <a:sym typeface="Arial"/>
              </a:rPr>
              <a:t>group</a:t>
            </a:r>
            <a:r>
              <a:rPr lang="da-DK" sz="1600" b="0" i="0" u="none" strike="noStrike" cap="none" dirty="0">
                <a:solidFill>
                  <a:srgbClr val="000000"/>
                </a:solidFill>
                <a:effectLst/>
                <a:latin typeface="Helvetica Neue" charset="0"/>
                <a:ea typeface="Helvetica Neue" charset="0"/>
                <a:cs typeface="Helvetica Neue" charset="0"/>
                <a:sym typeface="Arial"/>
              </a:rPr>
              <a:t>.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da-DK" sz="1600" b="0" i="0" u="none" strike="noStrike" cap="none" dirty="0">
              <a:solidFill>
                <a:srgbClr val="000000"/>
              </a:solidFill>
              <a:effectLst/>
              <a:latin typeface="Helvetica Neue" charset="0"/>
              <a:ea typeface="Helvetica Neue" charset="0"/>
              <a:cs typeface="Helvetica Neue" charset="0"/>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da-DK" sz="1600" b="0" i="0" u="none" strike="noStrike" cap="none" dirty="0">
                <a:solidFill>
                  <a:srgbClr val="000000"/>
                </a:solidFill>
                <a:effectLst/>
                <a:latin typeface="Helvetica Neue" charset="0"/>
                <a:ea typeface="Helvetica Neue" charset="0"/>
                <a:cs typeface="Helvetica Neue" charset="0"/>
                <a:sym typeface="Arial"/>
              </a:rPr>
              <a:t>The </a:t>
            </a:r>
            <a:r>
              <a:rPr lang="da-DK" sz="1600" b="0" i="0" u="none" strike="noStrike" cap="none" dirty="0" err="1">
                <a:solidFill>
                  <a:srgbClr val="000000"/>
                </a:solidFill>
                <a:effectLst/>
                <a:latin typeface="Helvetica Neue" charset="0"/>
                <a:ea typeface="Helvetica Neue" charset="0"/>
                <a:cs typeface="Helvetica Neue" charset="0"/>
                <a:sym typeface="Arial"/>
              </a:rPr>
              <a:t>closer</a:t>
            </a:r>
            <a:r>
              <a:rPr lang="da-DK" sz="1600" b="0" i="0" u="none" strike="noStrike" cap="none" dirty="0">
                <a:solidFill>
                  <a:srgbClr val="000000"/>
                </a:solidFill>
                <a:effectLst/>
                <a:latin typeface="Helvetica Neue" charset="0"/>
                <a:ea typeface="Helvetica Neue" charset="0"/>
                <a:cs typeface="Helvetica Neue" charset="0"/>
                <a:sym typeface="Arial"/>
              </a:rPr>
              <a:t> a </a:t>
            </a:r>
            <a:r>
              <a:rPr lang="da-DK" sz="1600" b="0" i="0" u="none" strike="noStrike" cap="none" dirty="0" err="1">
                <a:solidFill>
                  <a:srgbClr val="000000"/>
                </a:solidFill>
                <a:effectLst/>
                <a:latin typeface="Helvetica Neue" charset="0"/>
                <a:ea typeface="Helvetica Neue" charset="0"/>
                <a:cs typeface="Helvetica Neue" charset="0"/>
                <a:sym typeface="Arial"/>
              </a:rPr>
              <a:t>group</a:t>
            </a:r>
            <a:r>
              <a:rPr lang="da-DK" sz="1600" b="0" i="0" u="none" strike="noStrike" cap="none" dirty="0">
                <a:solidFill>
                  <a:srgbClr val="000000"/>
                </a:solidFill>
                <a:effectLst/>
                <a:latin typeface="Helvetica Neue" charset="0"/>
                <a:ea typeface="Helvetica Neue" charset="0"/>
                <a:cs typeface="Helvetica Neue" charset="0"/>
                <a:sym typeface="Arial"/>
              </a:rPr>
              <a:t> or pattern is to </a:t>
            </a:r>
            <a:r>
              <a:rPr lang="da-DK" sz="1600" b="0" i="0" u="none" strike="noStrike" cap="none" dirty="0" err="1">
                <a:solidFill>
                  <a:srgbClr val="000000"/>
                </a:solidFill>
                <a:effectLst/>
                <a:latin typeface="Helvetica Neue" charset="0"/>
                <a:ea typeface="Helvetica Neue" charset="0"/>
                <a:cs typeface="Helvetica Neue" charset="0"/>
                <a:sym typeface="Arial"/>
              </a:rPr>
              <a:t>one</a:t>
            </a:r>
            <a:r>
              <a:rPr lang="da-DK" sz="1600" b="0" i="0" u="none" strike="noStrike" cap="none" dirty="0">
                <a:solidFill>
                  <a:srgbClr val="000000"/>
                </a:solidFill>
                <a:effectLst/>
                <a:latin typeface="Helvetica Neue" charset="0"/>
                <a:ea typeface="Helvetica Neue" charset="0"/>
                <a:cs typeface="Helvetica Neue" charset="0"/>
                <a:sym typeface="Arial"/>
              </a:rPr>
              <a:t> of the </a:t>
            </a:r>
            <a:r>
              <a:rPr lang="da-DK" sz="1600" b="0" i="0" u="none" strike="noStrike" cap="none" dirty="0" err="1">
                <a:solidFill>
                  <a:srgbClr val="000000"/>
                </a:solidFill>
                <a:effectLst/>
                <a:latin typeface="Helvetica Neue" charset="0"/>
                <a:ea typeface="Helvetica Neue" charset="0"/>
                <a:cs typeface="Helvetica Neue" charset="0"/>
                <a:sym typeface="Arial"/>
              </a:rPr>
              <a:t>corners</a:t>
            </a:r>
            <a:r>
              <a:rPr lang="da-DK" sz="1600" b="0" i="0" u="none" strike="noStrike" cap="none" dirty="0">
                <a:solidFill>
                  <a:srgbClr val="000000"/>
                </a:solidFill>
                <a:effectLst/>
                <a:latin typeface="Helvetica Neue" charset="0"/>
                <a:ea typeface="Helvetica Neue" charset="0"/>
                <a:cs typeface="Helvetica Neue" charset="0"/>
                <a:sym typeface="Arial"/>
              </a:rPr>
              <a:t>, the more it is </a:t>
            </a:r>
            <a:r>
              <a:rPr lang="da-DK" sz="1600" b="0" i="0" u="none" strike="noStrike" cap="none" dirty="0" err="1">
                <a:solidFill>
                  <a:srgbClr val="000000"/>
                </a:solidFill>
                <a:effectLst/>
                <a:latin typeface="Helvetica Neue" charset="0"/>
                <a:ea typeface="Helvetica Neue" charset="0"/>
                <a:cs typeface="Helvetica Neue" charset="0"/>
                <a:sym typeface="Arial"/>
              </a:rPr>
              <a:t>associated</a:t>
            </a:r>
            <a:r>
              <a:rPr lang="da-DK" sz="1600" b="0" i="0" u="none" strike="noStrike" cap="none" dirty="0">
                <a:solidFill>
                  <a:srgbClr val="000000"/>
                </a:solidFill>
                <a:effectLst/>
                <a:latin typeface="Helvetica Neue" charset="0"/>
                <a:ea typeface="Helvetica Neue" charset="0"/>
                <a:cs typeface="Helvetica Neue" charset="0"/>
                <a:sym typeface="Arial"/>
              </a:rPr>
              <a:t> with </a:t>
            </a:r>
            <a:r>
              <a:rPr lang="da-DK" sz="1600" b="0" i="0" u="none" strike="noStrike" cap="none" dirty="0" err="1">
                <a:solidFill>
                  <a:srgbClr val="000000"/>
                </a:solidFill>
                <a:effectLst/>
                <a:latin typeface="Helvetica Neue" charset="0"/>
                <a:ea typeface="Helvetica Neue" charset="0"/>
                <a:cs typeface="Helvetica Neue" charset="0"/>
                <a:sym typeface="Arial"/>
              </a:rPr>
              <a:t>that</a:t>
            </a:r>
            <a:r>
              <a:rPr lang="da-DK" sz="1600" b="0" i="0" u="none" strike="noStrike" cap="none" dirty="0">
                <a:solidFill>
                  <a:srgbClr val="000000"/>
                </a:solidFill>
                <a:effectLst/>
                <a:latin typeface="Helvetica Neue" charset="0"/>
                <a:ea typeface="Helvetica Neue" charset="0"/>
                <a:cs typeface="Helvetica Neue" charset="0"/>
                <a:sym typeface="Arial"/>
              </a:rPr>
              <a:t> form of </a:t>
            </a:r>
            <a:r>
              <a:rPr lang="da-DK" sz="1600" b="0" i="0" u="none" strike="noStrike" cap="none" dirty="0" err="1">
                <a:solidFill>
                  <a:srgbClr val="000000"/>
                </a:solidFill>
                <a:effectLst/>
                <a:latin typeface="Helvetica Neue" charset="0"/>
                <a:ea typeface="Helvetica Neue" charset="0"/>
                <a:cs typeface="Helvetica Neue" charset="0"/>
                <a:sym typeface="Arial"/>
              </a:rPr>
              <a:t>value</a:t>
            </a:r>
            <a:r>
              <a:rPr lang="da-DK" sz="1600" b="0" i="0" u="none" strike="noStrike" cap="none" dirty="0">
                <a:solidFill>
                  <a:srgbClr val="000000"/>
                </a:solidFill>
                <a:effectLst/>
                <a:latin typeface="Helvetica Neue" charset="0"/>
                <a:ea typeface="Helvetica Neue" charset="0"/>
                <a:cs typeface="Helvetica Neue" charset="0"/>
                <a:sym typeface="Arial"/>
              </a:rPr>
              <a:t> </a:t>
            </a:r>
            <a:r>
              <a:rPr lang="da-DK" sz="1600" b="0" i="0" u="none" strike="noStrike" cap="none" dirty="0" err="1">
                <a:solidFill>
                  <a:srgbClr val="000000"/>
                </a:solidFill>
                <a:effectLst/>
                <a:latin typeface="Helvetica Neue" charset="0"/>
                <a:ea typeface="Helvetica Neue" charset="0"/>
                <a:cs typeface="Helvetica Neue" charset="0"/>
                <a:sym typeface="Arial"/>
              </a:rPr>
              <a:t>creation</a:t>
            </a:r>
            <a:r>
              <a:rPr lang="da-DK" sz="1600" b="0" i="0" u="none" strike="noStrike" cap="none" dirty="0">
                <a:solidFill>
                  <a:srgbClr val="000000"/>
                </a:solidFill>
                <a:effectLst/>
                <a:latin typeface="Helvetica Neue" charset="0"/>
                <a:ea typeface="Helvetica Neue" charset="0"/>
                <a:cs typeface="Helvetica Neue" charset="0"/>
                <a:sym typeface="Arial"/>
              </a:rPr>
              <a:t>.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da-DK" sz="1100" b="0" i="0" u="none" strike="noStrike" cap="none" dirty="0">
              <a:solidFill>
                <a:srgbClr val="000000"/>
              </a:solidFill>
              <a:effectLst/>
              <a:latin typeface="Arial"/>
              <a:ea typeface="Arial"/>
              <a:cs typeface="Arial"/>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endParaRPr lang="da-DK" dirty="0"/>
          </a:p>
        </p:txBody>
      </p:sp>
    </p:spTree>
    <p:extLst>
      <p:ext uri="{BB962C8B-B14F-4D97-AF65-F5344CB8AC3E}">
        <p14:creationId xmlns:p14="http://schemas.microsoft.com/office/powerpoint/2010/main" val="16289876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81000" y="685800"/>
            <a:ext cx="6096000" cy="3429000"/>
          </a:xfrm>
        </p:spPr>
      </p:sp>
      <p:sp>
        <p:nvSpPr>
          <p:cNvPr id="3" name="Pladsholder til not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da-DK" sz="1600" b="0" i="0" u="none" strike="noStrike" cap="none" dirty="0">
                <a:solidFill>
                  <a:srgbClr val="000000"/>
                </a:solidFill>
                <a:effectLst/>
                <a:latin typeface="Helvetica Neue" charset="0"/>
                <a:ea typeface="Helvetica Neue" charset="0"/>
                <a:cs typeface="Helvetica Neue" charset="0"/>
                <a:sym typeface="Arial"/>
              </a:rPr>
              <a:t>The </a:t>
            </a:r>
            <a:r>
              <a:rPr lang="da-DK" sz="1600" b="0" i="0" u="none" strike="noStrike" cap="none" dirty="0" err="1">
                <a:solidFill>
                  <a:srgbClr val="000000"/>
                </a:solidFill>
                <a:effectLst/>
                <a:latin typeface="Helvetica Neue" charset="0"/>
                <a:ea typeface="Helvetica Neue" charset="0"/>
                <a:cs typeface="Helvetica Neue" charset="0"/>
                <a:sym typeface="Arial"/>
              </a:rPr>
              <a:t>blue-shaded</a:t>
            </a:r>
            <a:r>
              <a:rPr lang="da-DK" sz="1600" b="0" i="0" u="none" strike="noStrike" cap="none" dirty="0">
                <a:solidFill>
                  <a:srgbClr val="000000"/>
                </a:solidFill>
                <a:effectLst/>
                <a:latin typeface="Helvetica Neue" charset="0"/>
                <a:ea typeface="Helvetica Neue" charset="0"/>
                <a:cs typeface="Helvetica Neue" charset="0"/>
                <a:sym typeface="Arial"/>
              </a:rPr>
              <a:t> </a:t>
            </a:r>
            <a:r>
              <a:rPr lang="da-DK" sz="1600" b="0" i="0" u="none" strike="noStrike" cap="none" dirty="0" err="1">
                <a:solidFill>
                  <a:srgbClr val="000000"/>
                </a:solidFill>
                <a:effectLst/>
                <a:latin typeface="Helvetica Neue" charset="0"/>
                <a:ea typeface="Helvetica Neue" charset="0"/>
                <a:cs typeface="Helvetica Neue" charset="0"/>
                <a:sym typeface="Arial"/>
              </a:rPr>
              <a:t>areas</a:t>
            </a:r>
            <a:r>
              <a:rPr lang="da-DK" sz="1600" b="0" i="0" u="none" strike="noStrike" cap="none" dirty="0">
                <a:solidFill>
                  <a:srgbClr val="000000"/>
                </a:solidFill>
                <a:effectLst/>
                <a:latin typeface="Helvetica Neue" charset="0"/>
                <a:ea typeface="Helvetica Neue" charset="0"/>
                <a:cs typeface="Helvetica Neue" charset="0"/>
                <a:sym typeface="Arial"/>
              </a:rPr>
              <a:t> </a:t>
            </a:r>
            <a:r>
              <a:rPr lang="da-DK" sz="1600" b="0" i="0" u="none" strike="noStrike" cap="none" dirty="0" err="1">
                <a:solidFill>
                  <a:srgbClr val="000000"/>
                </a:solidFill>
                <a:effectLst/>
                <a:latin typeface="Helvetica Neue" charset="0"/>
                <a:ea typeface="Helvetica Neue" charset="0"/>
                <a:cs typeface="Helvetica Neue" charset="0"/>
                <a:sym typeface="Arial"/>
              </a:rPr>
              <a:t>represent</a:t>
            </a:r>
            <a:r>
              <a:rPr lang="da-DK" sz="1600" b="0" i="0" u="none" strike="noStrike" cap="none" dirty="0">
                <a:solidFill>
                  <a:srgbClr val="000000"/>
                </a:solidFill>
                <a:effectLst/>
                <a:latin typeface="Helvetica Neue" charset="0"/>
                <a:ea typeface="Helvetica Neue" charset="0"/>
                <a:cs typeface="Helvetica Neue" charset="0"/>
                <a:sym typeface="Arial"/>
              </a:rPr>
              <a:t> the </a:t>
            </a:r>
            <a:r>
              <a:rPr lang="da-DK" sz="1600" b="0" i="0" u="none" strike="noStrike" cap="none" dirty="0" err="1">
                <a:solidFill>
                  <a:srgbClr val="000000"/>
                </a:solidFill>
                <a:effectLst/>
                <a:latin typeface="Helvetica Neue" charset="0"/>
                <a:ea typeface="Helvetica Neue" charset="0"/>
                <a:cs typeface="Helvetica Neue" charset="0"/>
                <a:sym typeface="Arial"/>
              </a:rPr>
              <a:t>groups</a:t>
            </a:r>
            <a:r>
              <a:rPr lang="da-DK" sz="1600" b="0" i="0" u="none" strike="noStrike" cap="none" dirty="0">
                <a:solidFill>
                  <a:srgbClr val="000000"/>
                </a:solidFill>
                <a:effectLst/>
                <a:latin typeface="Helvetica Neue" charset="0"/>
                <a:ea typeface="Helvetica Neue" charset="0"/>
                <a:cs typeface="Helvetica Neue" charset="0"/>
                <a:sym typeface="Arial"/>
              </a:rPr>
              <a:t> and the </a:t>
            </a:r>
            <a:r>
              <a:rPr lang="da-DK" sz="1600" b="0" i="0" u="none" strike="noStrike" cap="none" dirty="0" err="1">
                <a:solidFill>
                  <a:srgbClr val="000000"/>
                </a:solidFill>
                <a:effectLst/>
                <a:latin typeface="Helvetica Neue" charset="0"/>
                <a:ea typeface="Helvetica Neue" charset="0"/>
                <a:cs typeface="Helvetica Neue" charset="0"/>
                <a:sym typeface="Arial"/>
              </a:rPr>
              <a:t>dots</a:t>
            </a:r>
            <a:r>
              <a:rPr lang="da-DK" sz="1600" b="0" i="0" u="none" strike="noStrike" cap="none" dirty="0">
                <a:solidFill>
                  <a:srgbClr val="000000"/>
                </a:solidFill>
                <a:effectLst/>
                <a:latin typeface="Helvetica Neue" charset="0"/>
                <a:ea typeface="Helvetica Neue" charset="0"/>
                <a:cs typeface="Helvetica Neue" charset="0"/>
                <a:sym typeface="Arial"/>
              </a:rPr>
              <a:t> the </a:t>
            </a:r>
            <a:r>
              <a:rPr lang="da-DK" sz="1600" b="0" i="0" u="none" strike="noStrike" cap="none" dirty="0" err="1">
                <a:solidFill>
                  <a:srgbClr val="000000"/>
                </a:solidFill>
                <a:effectLst/>
                <a:latin typeface="Helvetica Neue" charset="0"/>
                <a:ea typeface="Helvetica Neue" charset="0"/>
                <a:cs typeface="Helvetica Neue" charset="0"/>
                <a:sym typeface="Arial"/>
              </a:rPr>
              <a:t>individual</a:t>
            </a:r>
            <a:r>
              <a:rPr lang="da-DK" sz="1600" b="0" i="0" u="none" strike="noStrike" cap="none" dirty="0">
                <a:solidFill>
                  <a:srgbClr val="000000"/>
                </a:solidFill>
                <a:effectLst/>
                <a:latin typeface="Helvetica Neue" charset="0"/>
                <a:ea typeface="Helvetica Neue" charset="0"/>
                <a:cs typeface="Helvetica Neue" charset="0"/>
                <a:sym typeface="Arial"/>
              </a:rPr>
              <a:t> patterns in </a:t>
            </a:r>
            <a:r>
              <a:rPr lang="da-DK" sz="1600" b="0" i="0" u="none" strike="noStrike" cap="none" dirty="0" err="1">
                <a:solidFill>
                  <a:srgbClr val="000000"/>
                </a:solidFill>
                <a:effectLst/>
                <a:latin typeface="Helvetica Neue" charset="0"/>
                <a:ea typeface="Helvetica Neue" charset="0"/>
                <a:cs typeface="Helvetica Neue" charset="0"/>
                <a:sym typeface="Arial"/>
              </a:rPr>
              <a:t>each</a:t>
            </a:r>
            <a:r>
              <a:rPr lang="da-DK" sz="1600" b="0" i="0" u="none" strike="noStrike" cap="none" dirty="0">
                <a:solidFill>
                  <a:srgbClr val="000000"/>
                </a:solidFill>
                <a:effectLst/>
                <a:latin typeface="Helvetica Neue" charset="0"/>
                <a:ea typeface="Helvetica Neue" charset="0"/>
                <a:cs typeface="Helvetica Neue" charset="0"/>
                <a:sym typeface="Arial"/>
              </a:rPr>
              <a:t> </a:t>
            </a:r>
            <a:r>
              <a:rPr lang="da-DK" sz="1600" b="0" i="0" u="none" strike="noStrike" cap="none" dirty="0" err="1">
                <a:solidFill>
                  <a:srgbClr val="000000"/>
                </a:solidFill>
                <a:effectLst/>
                <a:latin typeface="Helvetica Neue" charset="0"/>
                <a:ea typeface="Helvetica Neue" charset="0"/>
                <a:cs typeface="Helvetica Neue" charset="0"/>
                <a:sym typeface="Arial"/>
              </a:rPr>
              <a:t>group</a:t>
            </a:r>
            <a:r>
              <a:rPr lang="da-DK" sz="1600" b="0" i="0" u="none" strike="noStrike" cap="none" dirty="0">
                <a:solidFill>
                  <a:srgbClr val="000000"/>
                </a:solidFill>
                <a:effectLst/>
                <a:latin typeface="Helvetica Neue" charset="0"/>
                <a:ea typeface="Helvetica Neue" charset="0"/>
                <a:cs typeface="Helvetica Neue" charset="0"/>
                <a:sym typeface="Arial"/>
              </a:rPr>
              <a:t>.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da-DK" sz="1600" b="0" i="0" u="none" strike="noStrike" cap="none" dirty="0">
              <a:solidFill>
                <a:srgbClr val="000000"/>
              </a:solidFill>
              <a:effectLst/>
              <a:latin typeface="Helvetica Neue" charset="0"/>
              <a:ea typeface="Helvetica Neue" charset="0"/>
              <a:cs typeface="Helvetica Neue" charset="0"/>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da-DK" sz="1600" b="0" i="0" u="none" strike="noStrike" cap="none" dirty="0">
                <a:solidFill>
                  <a:srgbClr val="000000"/>
                </a:solidFill>
                <a:effectLst/>
                <a:latin typeface="Helvetica Neue" charset="0"/>
                <a:ea typeface="Helvetica Neue" charset="0"/>
                <a:cs typeface="Helvetica Neue" charset="0"/>
                <a:sym typeface="Arial"/>
              </a:rPr>
              <a:t>The </a:t>
            </a:r>
            <a:r>
              <a:rPr lang="da-DK" sz="1600" b="0" i="0" u="none" strike="noStrike" cap="none" dirty="0" err="1">
                <a:solidFill>
                  <a:srgbClr val="000000"/>
                </a:solidFill>
                <a:effectLst/>
                <a:latin typeface="Helvetica Neue" charset="0"/>
                <a:ea typeface="Helvetica Neue" charset="0"/>
                <a:cs typeface="Helvetica Neue" charset="0"/>
                <a:sym typeface="Arial"/>
              </a:rPr>
              <a:t>closer</a:t>
            </a:r>
            <a:r>
              <a:rPr lang="da-DK" sz="1600" b="0" i="0" u="none" strike="noStrike" cap="none" dirty="0">
                <a:solidFill>
                  <a:srgbClr val="000000"/>
                </a:solidFill>
                <a:effectLst/>
                <a:latin typeface="Helvetica Neue" charset="0"/>
                <a:ea typeface="Helvetica Neue" charset="0"/>
                <a:cs typeface="Helvetica Neue" charset="0"/>
                <a:sym typeface="Arial"/>
              </a:rPr>
              <a:t> a </a:t>
            </a:r>
            <a:r>
              <a:rPr lang="da-DK" sz="1600" b="0" i="0" u="none" strike="noStrike" cap="none" dirty="0" err="1">
                <a:solidFill>
                  <a:srgbClr val="000000"/>
                </a:solidFill>
                <a:effectLst/>
                <a:latin typeface="Helvetica Neue" charset="0"/>
                <a:ea typeface="Helvetica Neue" charset="0"/>
                <a:cs typeface="Helvetica Neue" charset="0"/>
                <a:sym typeface="Arial"/>
              </a:rPr>
              <a:t>group</a:t>
            </a:r>
            <a:r>
              <a:rPr lang="da-DK" sz="1600" b="0" i="0" u="none" strike="noStrike" cap="none" dirty="0">
                <a:solidFill>
                  <a:srgbClr val="000000"/>
                </a:solidFill>
                <a:effectLst/>
                <a:latin typeface="Helvetica Neue" charset="0"/>
                <a:ea typeface="Helvetica Neue" charset="0"/>
                <a:cs typeface="Helvetica Neue" charset="0"/>
                <a:sym typeface="Arial"/>
              </a:rPr>
              <a:t> or pattern is to </a:t>
            </a:r>
            <a:r>
              <a:rPr lang="da-DK" sz="1600" b="0" i="0" u="none" strike="noStrike" cap="none" dirty="0" err="1">
                <a:solidFill>
                  <a:srgbClr val="000000"/>
                </a:solidFill>
                <a:effectLst/>
                <a:latin typeface="Helvetica Neue" charset="0"/>
                <a:ea typeface="Helvetica Neue" charset="0"/>
                <a:cs typeface="Helvetica Neue" charset="0"/>
                <a:sym typeface="Arial"/>
              </a:rPr>
              <a:t>one</a:t>
            </a:r>
            <a:r>
              <a:rPr lang="da-DK" sz="1600" b="0" i="0" u="none" strike="noStrike" cap="none" dirty="0">
                <a:solidFill>
                  <a:srgbClr val="000000"/>
                </a:solidFill>
                <a:effectLst/>
                <a:latin typeface="Helvetica Neue" charset="0"/>
                <a:ea typeface="Helvetica Neue" charset="0"/>
                <a:cs typeface="Helvetica Neue" charset="0"/>
                <a:sym typeface="Arial"/>
              </a:rPr>
              <a:t> of the </a:t>
            </a:r>
            <a:r>
              <a:rPr lang="da-DK" sz="1600" b="0" i="0" u="none" strike="noStrike" cap="none" dirty="0" err="1">
                <a:solidFill>
                  <a:srgbClr val="000000"/>
                </a:solidFill>
                <a:effectLst/>
                <a:latin typeface="Helvetica Neue" charset="0"/>
                <a:ea typeface="Helvetica Neue" charset="0"/>
                <a:cs typeface="Helvetica Neue" charset="0"/>
                <a:sym typeface="Arial"/>
              </a:rPr>
              <a:t>corners</a:t>
            </a:r>
            <a:r>
              <a:rPr lang="da-DK" sz="1600" b="0" i="0" u="none" strike="noStrike" cap="none" dirty="0">
                <a:solidFill>
                  <a:srgbClr val="000000"/>
                </a:solidFill>
                <a:effectLst/>
                <a:latin typeface="Helvetica Neue" charset="0"/>
                <a:ea typeface="Helvetica Neue" charset="0"/>
                <a:cs typeface="Helvetica Neue" charset="0"/>
                <a:sym typeface="Arial"/>
              </a:rPr>
              <a:t>, the more it is </a:t>
            </a:r>
            <a:r>
              <a:rPr lang="da-DK" sz="1600" b="0" i="0" u="none" strike="noStrike" cap="none" dirty="0" err="1">
                <a:solidFill>
                  <a:srgbClr val="000000"/>
                </a:solidFill>
                <a:effectLst/>
                <a:latin typeface="Helvetica Neue" charset="0"/>
                <a:ea typeface="Helvetica Neue" charset="0"/>
                <a:cs typeface="Helvetica Neue" charset="0"/>
                <a:sym typeface="Arial"/>
              </a:rPr>
              <a:t>associated</a:t>
            </a:r>
            <a:r>
              <a:rPr lang="da-DK" sz="1600" b="0" i="0" u="none" strike="noStrike" cap="none" dirty="0">
                <a:solidFill>
                  <a:srgbClr val="000000"/>
                </a:solidFill>
                <a:effectLst/>
                <a:latin typeface="Helvetica Neue" charset="0"/>
                <a:ea typeface="Helvetica Neue" charset="0"/>
                <a:cs typeface="Helvetica Neue" charset="0"/>
                <a:sym typeface="Arial"/>
              </a:rPr>
              <a:t> with </a:t>
            </a:r>
            <a:r>
              <a:rPr lang="da-DK" sz="1600" b="0" i="0" u="none" strike="noStrike" cap="none" dirty="0" err="1">
                <a:solidFill>
                  <a:srgbClr val="000000"/>
                </a:solidFill>
                <a:effectLst/>
                <a:latin typeface="Helvetica Neue" charset="0"/>
                <a:ea typeface="Helvetica Neue" charset="0"/>
                <a:cs typeface="Helvetica Neue" charset="0"/>
                <a:sym typeface="Arial"/>
              </a:rPr>
              <a:t>that</a:t>
            </a:r>
            <a:r>
              <a:rPr lang="da-DK" sz="1600" b="0" i="0" u="none" strike="noStrike" cap="none" dirty="0">
                <a:solidFill>
                  <a:srgbClr val="000000"/>
                </a:solidFill>
                <a:effectLst/>
                <a:latin typeface="Helvetica Neue" charset="0"/>
                <a:ea typeface="Helvetica Neue" charset="0"/>
                <a:cs typeface="Helvetica Neue" charset="0"/>
                <a:sym typeface="Arial"/>
              </a:rPr>
              <a:t> form of </a:t>
            </a:r>
            <a:r>
              <a:rPr lang="da-DK" sz="1600" b="0" i="0" u="none" strike="noStrike" cap="none" dirty="0" err="1">
                <a:solidFill>
                  <a:srgbClr val="000000"/>
                </a:solidFill>
                <a:effectLst/>
                <a:latin typeface="Helvetica Neue" charset="0"/>
                <a:ea typeface="Helvetica Neue" charset="0"/>
                <a:cs typeface="Helvetica Neue" charset="0"/>
                <a:sym typeface="Arial"/>
              </a:rPr>
              <a:t>value</a:t>
            </a:r>
            <a:r>
              <a:rPr lang="da-DK" sz="1600" b="0" i="0" u="none" strike="noStrike" cap="none" dirty="0">
                <a:solidFill>
                  <a:srgbClr val="000000"/>
                </a:solidFill>
                <a:effectLst/>
                <a:latin typeface="Helvetica Neue" charset="0"/>
                <a:ea typeface="Helvetica Neue" charset="0"/>
                <a:cs typeface="Helvetica Neue" charset="0"/>
                <a:sym typeface="Arial"/>
              </a:rPr>
              <a:t> </a:t>
            </a:r>
            <a:r>
              <a:rPr lang="da-DK" sz="1600" b="0" i="0" u="none" strike="noStrike" cap="none" dirty="0" err="1">
                <a:solidFill>
                  <a:srgbClr val="000000"/>
                </a:solidFill>
                <a:effectLst/>
                <a:latin typeface="Helvetica Neue" charset="0"/>
                <a:ea typeface="Helvetica Neue" charset="0"/>
                <a:cs typeface="Helvetica Neue" charset="0"/>
                <a:sym typeface="Arial"/>
              </a:rPr>
              <a:t>creation</a:t>
            </a:r>
            <a:r>
              <a:rPr lang="da-DK" sz="1600" b="0" i="0" u="none" strike="noStrike" cap="none" dirty="0">
                <a:solidFill>
                  <a:srgbClr val="000000"/>
                </a:solidFill>
                <a:effectLst/>
                <a:latin typeface="Helvetica Neue" charset="0"/>
                <a:ea typeface="Helvetica Neue" charset="0"/>
                <a:cs typeface="Helvetica Neue" charset="0"/>
                <a:sym typeface="Arial"/>
              </a:rPr>
              <a:t>.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da-DK" sz="1100" b="0" i="0" u="none" strike="noStrike" cap="none" dirty="0">
              <a:solidFill>
                <a:srgbClr val="000000"/>
              </a:solidFill>
              <a:effectLst/>
              <a:latin typeface="Arial"/>
              <a:ea typeface="Arial"/>
              <a:cs typeface="Arial"/>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endParaRPr lang="da-DK" dirty="0"/>
          </a:p>
        </p:txBody>
      </p:sp>
    </p:spTree>
    <p:extLst>
      <p:ext uri="{BB962C8B-B14F-4D97-AF65-F5344CB8AC3E}">
        <p14:creationId xmlns:p14="http://schemas.microsoft.com/office/powerpoint/2010/main" val="2477925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81000" y="685800"/>
            <a:ext cx="6096000" cy="3429000"/>
          </a:xfrm>
        </p:spPr>
      </p:sp>
      <p:sp>
        <p:nvSpPr>
          <p:cNvPr id="3" name="Pladsholder til not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da-DK" sz="1600" b="0" i="0" u="none" strike="noStrike" cap="none" dirty="0">
                <a:solidFill>
                  <a:srgbClr val="000000"/>
                </a:solidFill>
                <a:effectLst/>
                <a:latin typeface="Helvetica Neue" charset="0"/>
                <a:ea typeface="Helvetica Neue" charset="0"/>
                <a:cs typeface="Helvetica Neue" charset="0"/>
                <a:sym typeface="Arial"/>
              </a:rPr>
              <a:t>The </a:t>
            </a:r>
            <a:r>
              <a:rPr lang="da-DK" sz="1600" b="0" i="0" u="none" strike="noStrike" cap="none" dirty="0" err="1">
                <a:solidFill>
                  <a:srgbClr val="000000"/>
                </a:solidFill>
                <a:effectLst/>
                <a:latin typeface="Helvetica Neue" charset="0"/>
                <a:ea typeface="Helvetica Neue" charset="0"/>
                <a:cs typeface="Helvetica Neue" charset="0"/>
                <a:sym typeface="Arial"/>
              </a:rPr>
              <a:t>blue-shaded</a:t>
            </a:r>
            <a:r>
              <a:rPr lang="da-DK" sz="1600" b="0" i="0" u="none" strike="noStrike" cap="none" dirty="0">
                <a:solidFill>
                  <a:srgbClr val="000000"/>
                </a:solidFill>
                <a:effectLst/>
                <a:latin typeface="Helvetica Neue" charset="0"/>
                <a:ea typeface="Helvetica Neue" charset="0"/>
                <a:cs typeface="Helvetica Neue" charset="0"/>
                <a:sym typeface="Arial"/>
              </a:rPr>
              <a:t> </a:t>
            </a:r>
            <a:r>
              <a:rPr lang="da-DK" sz="1600" b="0" i="0" u="none" strike="noStrike" cap="none" dirty="0" err="1">
                <a:solidFill>
                  <a:srgbClr val="000000"/>
                </a:solidFill>
                <a:effectLst/>
                <a:latin typeface="Helvetica Neue" charset="0"/>
                <a:ea typeface="Helvetica Neue" charset="0"/>
                <a:cs typeface="Helvetica Neue" charset="0"/>
                <a:sym typeface="Arial"/>
              </a:rPr>
              <a:t>areas</a:t>
            </a:r>
            <a:r>
              <a:rPr lang="da-DK" sz="1600" b="0" i="0" u="none" strike="noStrike" cap="none" dirty="0">
                <a:solidFill>
                  <a:srgbClr val="000000"/>
                </a:solidFill>
                <a:effectLst/>
                <a:latin typeface="Helvetica Neue" charset="0"/>
                <a:ea typeface="Helvetica Neue" charset="0"/>
                <a:cs typeface="Helvetica Neue" charset="0"/>
                <a:sym typeface="Arial"/>
              </a:rPr>
              <a:t> </a:t>
            </a:r>
            <a:r>
              <a:rPr lang="da-DK" sz="1600" b="0" i="0" u="none" strike="noStrike" cap="none" dirty="0" err="1">
                <a:solidFill>
                  <a:srgbClr val="000000"/>
                </a:solidFill>
                <a:effectLst/>
                <a:latin typeface="Helvetica Neue" charset="0"/>
                <a:ea typeface="Helvetica Neue" charset="0"/>
                <a:cs typeface="Helvetica Neue" charset="0"/>
                <a:sym typeface="Arial"/>
              </a:rPr>
              <a:t>represent</a:t>
            </a:r>
            <a:r>
              <a:rPr lang="da-DK" sz="1600" b="0" i="0" u="none" strike="noStrike" cap="none" dirty="0">
                <a:solidFill>
                  <a:srgbClr val="000000"/>
                </a:solidFill>
                <a:effectLst/>
                <a:latin typeface="Helvetica Neue" charset="0"/>
                <a:ea typeface="Helvetica Neue" charset="0"/>
                <a:cs typeface="Helvetica Neue" charset="0"/>
                <a:sym typeface="Arial"/>
              </a:rPr>
              <a:t> the </a:t>
            </a:r>
            <a:r>
              <a:rPr lang="da-DK" sz="1600" b="0" i="0" u="none" strike="noStrike" cap="none" dirty="0" err="1">
                <a:solidFill>
                  <a:srgbClr val="000000"/>
                </a:solidFill>
                <a:effectLst/>
                <a:latin typeface="Helvetica Neue" charset="0"/>
                <a:ea typeface="Helvetica Neue" charset="0"/>
                <a:cs typeface="Helvetica Neue" charset="0"/>
                <a:sym typeface="Arial"/>
              </a:rPr>
              <a:t>groups</a:t>
            </a:r>
            <a:r>
              <a:rPr lang="da-DK" sz="1600" b="0" i="0" u="none" strike="noStrike" cap="none" dirty="0">
                <a:solidFill>
                  <a:srgbClr val="000000"/>
                </a:solidFill>
                <a:effectLst/>
                <a:latin typeface="Helvetica Neue" charset="0"/>
                <a:ea typeface="Helvetica Neue" charset="0"/>
                <a:cs typeface="Helvetica Neue" charset="0"/>
                <a:sym typeface="Arial"/>
              </a:rPr>
              <a:t> and the </a:t>
            </a:r>
            <a:r>
              <a:rPr lang="da-DK" sz="1600" b="0" i="0" u="none" strike="noStrike" cap="none" dirty="0" err="1">
                <a:solidFill>
                  <a:srgbClr val="000000"/>
                </a:solidFill>
                <a:effectLst/>
                <a:latin typeface="Helvetica Neue" charset="0"/>
                <a:ea typeface="Helvetica Neue" charset="0"/>
                <a:cs typeface="Helvetica Neue" charset="0"/>
                <a:sym typeface="Arial"/>
              </a:rPr>
              <a:t>dots</a:t>
            </a:r>
            <a:r>
              <a:rPr lang="da-DK" sz="1600" b="0" i="0" u="none" strike="noStrike" cap="none" dirty="0">
                <a:solidFill>
                  <a:srgbClr val="000000"/>
                </a:solidFill>
                <a:effectLst/>
                <a:latin typeface="Helvetica Neue" charset="0"/>
                <a:ea typeface="Helvetica Neue" charset="0"/>
                <a:cs typeface="Helvetica Neue" charset="0"/>
                <a:sym typeface="Arial"/>
              </a:rPr>
              <a:t> the </a:t>
            </a:r>
            <a:r>
              <a:rPr lang="da-DK" sz="1600" b="0" i="0" u="none" strike="noStrike" cap="none" dirty="0" err="1">
                <a:solidFill>
                  <a:srgbClr val="000000"/>
                </a:solidFill>
                <a:effectLst/>
                <a:latin typeface="Helvetica Neue" charset="0"/>
                <a:ea typeface="Helvetica Neue" charset="0"/>
                <a:cs typeface="Helvetica Neue" charset="0"/>
                <a:sym typeface="Arial"/>
              </a:rPr>
              <a:t>individual</a:t>
            </a:r>
            <a:r>
              <a:rPr lang="da-DK" sz="1600" b="0" i="0" u="none" strike="noStrike" cap="none" dirty="0">
                <a:solidFill>
                  <a:srgbClr val="000000"/>
                </a:solidFill>
                <a:effectLst/>
                <a:latin typeface="Helvetica Neue" charset="0"/>
                <a:ea typeface="Helvetica Neue" charset="0"/>
                <a:cs typeface="Helvetica Neue" charset="0"/>
                <a:sym typeface="Arial"/>
              </a:rPr>
              <a:t> patterns in </a:t>
            </a:r>
            <a:r>
              <a:rPr lang="da-DK" sz="1600" b="0" i="0" u="none" strike="noStrike" cap="none" dirty="0" err="1">
                <a:solidFill>
                  <a:srgbClr val="000000"/>
                </a:solidFill>
                <a:effectLst/>
                <a:latin typeface="Helvetica Neue" charset="0"/>
                <a:ea typeface="Helvetica Neue" charset="0"/>
                <a:cs typeface="Helvetica Neue" charset="0"/>
                <a:sym typeface="Arial"/>
              </a:rPr>
              <a:t>each</a:t>
            </a:r>
            <a:r>
              <a:rPr lang="da-DK" sz="1600" b="0" i="0" u="none" strike="noStrike" cap="none" dirty="0">
                <a:solidFill>
                  <a:srgbClr val="000000"/>
                </a:solidFill>
                <a:effectLst/>
                <a:latin typeface="Helvetica Neue" charset="0"/>
                <a:ea typeface="Helvetica Neue" charset="0"/>
                <a:cs typeface="Helvetica Neue" charset="0"/>
                <a:sym typeface="Arial"/>
              </a:rPr>
              <a:t> </a:t>
            </a:r>
            <a:r>
              <a:rPr lang="da-DK" sz="1600" b="0" i="0" u="none" strike="noStrike" cap="none" dirty="0" err="1">
                <a:solidFill>
                  <a:srgbClr val="000000"/>
                </a:solidFill>
                <a:effectLst/>
                <a:latin typeface="Helvetica Neue" charset="0"/>
                <a:ea typeface="Helvetica Neue" charset="0"/>
                <a:cs typeface="Helvetica Neue" charset="0"/>
                <a:sym typeface="Arial"/>
              </a:rPr>
              <a:t>group</a:t>
            </a:r>
            <a:r>
              <a:rPr lang="da-DK" sz="1600" b="0" i="0" u="none" strike="noStrike" cap="none" dirty="0">
                <a:solidFill>
                  <a:srgbClr val="000000"/>
                </a:solidFill>
                <a:effectLst/>
                <a:latin typeface="Helvetica Neue" charset="0"/>
                <a:ea typeface="Helvetica Neue" charset="0"/>
                <a:cs typeface="Helvetica Neue" charset="0"/>
                <a:sym typeface="Arial"/>
              </a:rPr>
              <a:t>.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da-DK" sz="1600" b="0" i="0" u="none" strike="noStrike" cap="none" dirty="0">
              <a:solidFill>
                <a:srgbClr val="000000"/>
              </a:solidFill>
              <a:effectLst/>
              <a:latin typeface="Helvetica Neue" charset="0"/>
              <a:ea typeface="Helvetica Neue" charset="0"/>
              <a:cs typeface="Helvetica Neue" charset="0"/>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da-DK" sz="1600" b="0" i="0" u="none" strike="noStrike" cap="none" dirty="0">
                <a:solidFill>
                  <a:srgbClr val="000000"/>
                </a:solidFill>
                <a:effectLst/>
                <a:latin typeface="Helvetica Neue" charset="0"/>
                <a:ea typeface="Helvetica Neue" charset="0"/>
                <a:cs typeface="Helvetica Neue" charset="0"/>
                <a:sym typeface="Arial"/>
              </a:rPr>
              <a:t>The </a:t>
            </a:r>
            <a:r>
              <a:rPr lang="da-DK" sz="1600" b="0" i="0" u="none" strike="noStrike" cap="none" dirty="0" err="1">
                <a:solidFill>
                  <a:srgbClr val="000000"/>
                </a:solidFill>
                <a:effectLst/>
                <a:latin typeface="Helvetica Neue" charset="0"/>
                <a:ea typeface="Helvetica Neue" charset="0"/>
                <a:cs typeface="Helvetica Neue" charset="0"/>
                <a:sym typeface="Arial"/>
              </a:rPr>
              <a:t>closer</a:t>
            </a:r>
            <a:r>
              <a:rPr lang="da-DK" sz="1600" b="0" i="0" u="none" strike="noStrike" cap="none" dirty="0">
                <a:solidFill>
                  <a:srgbClr val="000000"/>
                </a:solidFill>
                <a:effectLst/>
                <a:latin typeface="Helvetica Neue" charset="0"/>
                <a:ea typeface="Helvetica Neue" charset="0"/>
                <a:cs typeface="Helvetica Neue" charset="0"/>
                <a:sym typeface="Arial"/>
              </a:rPr>
              <a:t> a </a:t>
            </a:r>
            <a:r>
              <a:rPr lang="da-DK" sz="1600" b="0" i="0" u="none" strike="noStrike" cap="none" dirty="0" err="1">
                <a:solidFill>
                  <a:srgbClr val="000000"/>
                </a:solidFill>
                <a:effectLst/>
                <a:latin typeface="Helvetica Neue" charset="0"/>
                <a:ea typeface="Helvetica Neue" charset="0"/>
                <a:cs typeface="Helvetica Neue" charset="0"/>
                <a:sym typeface="Arial"/>
              </a:rPr>
              <a:t>group</a:t>
            </a:r>
            <a:r>
              <a:rPr lang="da-DK" sz="1600" b="0" i="0" u="none" strike="noStrike" cap="none" dirty="0">
                <a:solidFill>
                  <a:srgbClr val="000000"/>
                </a:solidFill>
                <a:effectLst/>
                <a:latin typeface="Helvetica Neue" charset="0"/>
                <a:ea typeface="Helvetica Neue" charset="0"/>
                <a:cs typeface="Helvetica Neue" charset="0"/>
                <a:sym typeface="Arial"/>
              </a:rPr>
              <a:t> or pattern is to </a:t>
            </a:r>
            <a:r>
              <a:rPr lang="da-DK" sz="1600" b="0" i="0" u="none" strike="noStrike" cap="none" dirty="0" err="1">
                <a:solidFill>
                  <a:srgbClr val="000000"/>
                </a:solidFill>
                <a:effectLst/>
                <a:latin typeface="Helvetica Neue" charset="0"/>
                <a:ea typeface="Helvetica Neue" charset="0"/>
                <a:cs typeface="Helvetica Neue" charset="0"/>
                <a:sym typeface="Arial"/>
              </a:rPr>
              <a:t>one</a:t>
            </a:r>
            <a:r>
              <a:rPr lang="da-DK" sz="1600" b="0" i="0" u="none" strike="noStrike" cap="none" dirty="0">
                <a:solidFill>
                  <a:srgbClr val="000000"/>
                </a:solidFill>
                <a:effectLst/>
                <a:latin typeface="Helvetica Neue" charset="0"/>
                <a:ea typeface="Helvetica Neue" charset="0"/>
                <a:cs typeface="Helvetica Neue" charset="0"/>
                <a:sym typeface="Arial"/>
              </a:rPr>
              <a:t> of the </a:t>
            </a:r>
            <a:r>
              <a:rPr lang="da-DK" sz="1600" b="0" i="0" u="none" strike="noStrike" cap="none" dirty="0" err="1">
                <a:solidFill>
                  <a:srgbClr val="000000"/>
                </a:solidFill>
                <a:effectLst/>
                <a:latin typeface="Helvetica Neue" charset="0"/>
                <a:ea typeface="Helvetica Neue" charset="0"/>
                <a:cs typeface="Helvetica Neue" charset="0"/>
                <a:sym typeface="Arial"/>
              </a:rPr>
              <a:t>corners</a:t>
            </a:r>
            <a:r>
              <a:rPr lang="da-DK" sz="1600" b="0" i="0" u="none" strike="noStrike" cap="none" dirty="0">
                <a:solidFill>
                  <a:srgbClr val="000000"/>
                </a:solidFill>
                <a:effectLst/>
                <a:latin typeface="Helvetica Neue" charset="0"/>
                <a:ea typeface="Helvetica Neue" charset="0"/>
                <a:cs typeface="Helvetica Neue" charset="0"/>
                <a:sym typeface="Arial"/>
              </a:rPr>
              <a:t>, the more it is </a:t>
            </a:r>
            <a:r>
              <a:rPr lang="da-DK" sz="1600" b="0" i="0" u="none" strike="noStrike" cap="none" dirty="0" err="1">
                <a:solidFill>
                  <a:srgbClr val="000000"/>
                </a:solidFill>
                <a:effectLst/>
                <a:latin typeface="Helvetica Neue" charset="0"/>
                <a:ea typeface="Helvetica Neue" charset="0"/>
                <a:cs typeface="Helvetica Neue" charset="0"/>
                <a:sym typeface="Arial"/>
              </a:rPr>
              <a:t>associated</a:t>
            </a:r>
            <a:r>
              <a:rPr lang="da-DK" sz="1600" b="0" i="0" u="none" strike="noStrike" cap="none" dirty="0">
                <a:solidFill>
                  <a:srgbClr val="000000"/>
                </a:solidFill>
                <a:effectLst/>
                <a:latin typeface="Helvetica Neue" charset="0"/>
                <a:ea typeface="Helvetica Neue" charset="0"/>
                <a:cs typeface="Helvetica Neue" charset="0"/>
                <a:sym typeface="Arial"/>
              </a:rPr>
              <a:t> with </a:t>
            </a:r>
            <a:r>
              <a:rPr lang="da-DK" sz="1600" b="0" i="0" u="none" strike="noStrike" cap="none" dirty="0" err="1">
                <a:solidFill>
                  <a:srgbClr val="000000"/>
                </a:solidFill>
                <a:effectLst/>
                <a:latin typeface="Helvetica Neue" charset="0"/>
                <a:ea typeface="Helvetica Neue" charset="0"/>
                <a:cs typeface="Helvetica Neue" charset="0"/>
                <a:sym typeface="Arial"/>
              </a:rPr>
              <a:t>that</a:t>
            </a:r>
            <a:r>
              <a:rPr lang="da-DK" sz="1600" b="0" i="0" u="none" strike="noStrike" cap="none" dirty="0">
                <a:solidFill>
                  <a:srgbClr val="000000"/>
                </a:solidFill>
                <a:effectLst/>
                <a:latin typeface="Helvetica Neue" charset="0"/>
                <a:ea typeface="Helvetica Neue" charset="0"/>
                <a:cs typeface="Helvetica Neue" charset="0"/>
                <a:sym typeface="Arial"/>
              </a:rPr>
              <a:t> form of </a:t>
            </a:r>
            <a:r>
              <a:rPr lang="da-DK" sz="1600" b="0" i="0" u="none" strike="noStrike" cap="none" dirty="0" err="1">
                <a:solidFill>
                  <a:srgbClr val="000000"/>
                </a:solidFill>
                <a:effectLst/>
                <a:latin typeface="Helvetica Neue" charset="0"/>
                <a:ea typeface="Helvetica Neue" charset="0"/>
                <a:cs typeface="Helvetica Neue" charset="0"/>
                <a:sym typeface="Arial"/>
              </a:rPr>
              <a:t>value</a:t>
            </a:r>
            <a:r>
              <a:rPr lang="da-DK" sz="1600" b="0" i="0" u="none" strike="noStrike" cap="none" dirty="0">
                <a:solidFill>
                  <a:srgbClr val="000000"/>
                </a:solidFill>
                <a:effectLst/>
                <a:latin typeface="Helvetica Neue" charset="0"/>
                <a:ea typeface="Helvetica Neue" charset="0"/>
                <a:cs typeface="Helvetica Neue" charset="0"/>
                <a:sym typeface="Arial"/>
              </a:rPr>
              <a:t> </a:t>
            </a:r>
            <a:r>
              <a:rPr lang="da-DK" sz="1600" b="0" i="0" u="none" strike="noStrike" cap="none" dirty="0" err="1">
                <a:solidFill>
                  <a:srgbClr val="000000"/>
                </a:solidFill>
                <a:effectLst/>
                <a:latin typeface="Helvetica Neue" charset="0"/>
                <a:ea typeface="Helvetica Neue" charset="0"/>
                <a:cs typeface="Helvetica Neue" charset="0"/>
                <a:sym typeface="Arial"/>
              </a:rPr>
              <a:t>creation</a:t>
            </a:r>
            <a:r>
              <a:rPr lang="da-DK" sz="1600" b="0" i="0" u="none" strike="noStrike" cap="none" dirty="0">
                <a:solidFill>
                  <a:srgbClr val="000000"/>
                </a:solidFill>
                <a:effectLst/>
                <a:latin typeface="Helvetica Neue" charset="0"/>
                <a:ea typeface="Helvetica Neue" charset="0"/>
                <a:cs typeface="Helvetica Neue" charset="0"/>
                <a:sym typeface="Arial"/>
              </a:rPr>
              <a:t>.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da-DK" sz="1100" b="0" i="0" u="none" strike="noStrike" cap="none" dirty="0">
              <a:solidFill>
                <a:srgbClr val="000000"/>
              </a:solidFill>
              <a:effectLst/>
              <a:latin typeface="Arial"/>
              <a:ea typeface="Arial"/>
              <a:cs typeface="Arial"/>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endParaRPr lang="da-DK" dirty="0"/>
          </a:p>
        </p:txBody>
      </p:sp>
    </p:spTree>
    <p:extLst>
      <p:ext uri="{BB962C8B-B14F-4D97-AF65-F5344CB8AC3E}">
        <p14:creationId xmlns:p14="http://schemas.microsoft.com/office/powerpoint/2010/main" val="17306974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81000" y="685800"/>
            <a:ext cx="6096000" cy="3429000"/>
          </a:xfrm>
        </p:spPr>
      </p:sp>
      <p:sp>
        <p:nvSpPr>
          <p:cNvPr id="3" name="Pladsholder til not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da-DK" sz="1600" b="0" i="0" u="none" strike="noStrike" cap="none" dirty="0">
                <a:solidFill>
                  <a:srgbClr val="000000"/>
                </a:solidFill>
                <a:effectLst/>
                <a:latin typeface="Helvetica Neue" charset="0"/>
                <a:ea typeface="Helvetica Neue" charset="0"/>
                <a:cs typeface="Helvetica Neue" charset="0"/>
                <a:sym typeface="Arial"/>
              </a:rPr>
              <a:t>The </a:t>
            </a:r>
            <a:r>
              <a:rPr lang="da-DK" sz="1600" b="0" i="0" u="none" strike="noStrike" cap="none" dirty="0" err="1">
                <a:solidFill>
                  <a:srgbClr val="000000"/>
                </a:solidFill>
                <a:effectLst/>
                <a:latin typeface="Helvetica Neue" charset="0"/>
                <a:ea typeface="Helvetica Neue" charset="0"/>
                <a:cs typeface="Helvetica Neue" charset="0"/>
                <a:sym typeface="Arial"/>
              </a:rPr>
              <a:t>blue-shaded</a:t>
            </a:r>
            <a:r>
              <a:rPr lang="da-DK" sz="1600" b="0" i="0" u="none" strike="noStrike" cap="none" dirty="0">
                <a:solidFill>
                  <a:srgbClr val="000000"/>
                </a:solidFill>
                <a:effectLst/>
                <a:latin typeface="Helvetica Neue" charset="0"/>
                <a:ea typeface="Helvetica Neue" charset="0"/>
                <a:cs typeface="Helvetica Neue" charset="0"/>
                <a:sym typeface="Arial"/>
              </a:rPr>
              <a:t> </a:t>
            </a:r>
            <a:r>
              <a:rPr lang="da-DK" sz="1600" b="0" i="0" u="none" strike="noStrike" cap="none" dirty="0" err="1">
                <a:solidFill>
                  <a:srgbClr val="000000"/>
                </a:solidFill>
                <a:effectLst/>
                <a:latin typeface="Helvetica Neue" charset="0"/>
                <a:ea typeface="Helvetica Neue" charset="0"/>
                <a:cs typeface="Helvetica Neue" charset="0"/>
                <a:sym typeface="Arial"/>
              </a:rPr>
              <a:t>areas</a:t>
            </a:r>
            <a:r>
              <a:rPr lang="da-DK" sz="1600" b="0" i="0" u="none" strike="noStrike" cap="none" dirty="0">
                <a:solidFill>
                  <a:srgbClr val="000000"/>
                </a:solidFill>
                <a:effectLst/>
                <a:latin typeface="Helvetica Neue" charset="0"/>
                <a:ea typeface="Helvetica Neue" charset="0"/>
                <a:cs typeface="Helvetica Neue" charset="0"/>
                <a:sym typeface="Arial"/>
              </a:rPr>
              <a:t> </a:t>
            </a:r>
            <a:r>
              <a:rPr lang="da-DK" sz="1600" b="0" i="0" u="none" strike="noStrike" cap="none" dirty="0" err="1">
                <a:solidFill>
                  <a:srgbClr val="000000"/>
                </a:solidFill>
                <a:effectLst/>
                <a:latin typeface="Helvetica Neue" charset="0"/>
                <a:ea typeface="Helvetica Neue" charset="0"/>
                <a:cs typeface="Helvetica Neue" charset="0"/>
                <a:sym typeface="Arial"/>
              </a:rPr>
              <a:t>represent</a:t>
            </a:r>
            <a:r>
              <a:rPr lang="da-DK" sz="1600" b="0" i="0" u="none" strike="noStrike" cap="none" dirty="0">
                <a:solidFill>
                  <a:srgbClr val="000000"/>
                </a:solidFill>
                <a:effectLst/>
                <a:latin typeface="Helvetica Neue" charset="0"/>
                <a:ea typeface="Helvetica Neue" charset="0"/>
                <a:cs typeface="Helvetica Neue" charset="0"/>
                <a:sym typeface="Arial"/>
              </a:rPr>
              <a:t> the </a:t>
            </a:r>
            <a:r>
              <a:rPr lang="da-DK" sz="1600" b="0" i="0" u="none" strike="noStrike" cap="none" dirty="0" err="1">
                <a:solidFill>
                  <a:srgbClr val="000000"/>
                </a:solidFill>
                <a:effectLst/>
                <a:latin typeface="Helvetica Neue" charset="0"/>
                <a:ea typeface="Helvetica Neue" charset="0"/>
                <a:cs typeface="Helvetica Neue" charset="0"/>
                <a:sym typeface="Arial"/>
              </a:rPr>
              <a:t>groups</a:t>
            </a:r>
            <a:r>
              <a:rPr lang="da-DK" sz="1600" b="0" i="0" u="none" strike="noStrike" cap="none" dirty="0">
                <a:solidFill>
                  <a:srgbClr val="000000"/>
                </a:solidFill>
                <a:effectLst/>
                <a:latin typeface="Helvetica Neue" charset="0"/>
                <a:ea typeface="Helvetica Neue" charset="0"/>
                <a:cs typeface="Helvetica Neue" charset="0"/>
                <a:sym typeface="Arial"/>
              </a:rPr>
              <a:t> and the </a:t>
            </a:r>
            <a:r>
              <a:rPr lang="da-DK" sz="1600" b="0" i="0" u="none" strike="noStrike" cap="none" dirty="0" err="1">
                <a:solidFill>
                  <a:srgbClr val="000000"/>
                </a:solidFill>
                <a:effectLst/>
                <a:latin typeface="Helvetica Neue" charset="0"/>
                <a:ea typeface="Helvetica Neue" charset="0"/>
                <a:cs typeface="Helvetica Neue" charset="0"/>
                <a:sym typeface="Arial"/>
              </a:rPr>
              <a:t>dots</a:t>
            </a:r>
            <a:r>
              <a:rPr lang="da-DK" sz="1600" b="0" i="0" u="none" strike="noStrike" cap="none" dirty="0">
                <a:solidFill>
                  <a:srgbClr val="000000"/>
                </a:solidFill>
                <a:effectLst/>
                <a:latin typeface="Helvetica Neue" charset="0"/>
                <a:ea typeface="Helvetica Neue" charset="0"/>
                <a:cs typeface="Helvetica Neue" charset="0"/>
                <a:sym typeface="Arial"/>
              </a:rPr>
              <a:t> the </a:t>
            </a:r>
            <a:r>
              <a:rPr lang="da-DK" sz="1600" b="0" i="0" u="none" strike="noStrike" cap="none" dirty="0" err="1">
                <a:solidFill>
                  <a:srgbClr val="000000"/>
                </a:solidFill>
                <a:effectLst/>
                <a:latin typeface="Helvetica Neue" charset="0"/>
                <a:ea typeface="Helvetica Neue" charset="0"/>
                <a:cs typeface="Helvetica Neue" charset="0"/>
                <a:sym typeface="Arial"/>
              </a:rPr>
              <a:t>individual</a:t>
            </a:r>
            <a:r>
              <a:rPr lang="da-DK" sz="1600" b="0" i="0" u="none" strike="noStrike" cap="none" dirty="0">
                <a:solidFill>
                  <a:srgbClr val="000000"/>
                </a:solidFill>
                <a:effectLst/>
                <a:latin typeface="Helvetica Neue" charset="0"/>
                <a:ea typeface="Helvetica Neue" charset="0"/>
                <a:cs typeface="Helvetica Neue" charset="0"/>
                <a:sym typeface="Arial"/>
              </a:rPr>
              <a:t> patterns in </a:t>
            </a:r>
            <a:r>
              <a:rPr lang="da-DK" sz="1600" b="0" i="0" u="none" strike="noStrike" cap="none" dirty="0" err="1">
                <a:solidFill>
                  <a:srgbClr val="000000"/>
                </a:solidFill>
                <a:effectLst/>
                <a:latin typeface="Helvetica Neue" charset="0"/>
                <a:ea typeface="Helvetica Neue" charset="0"/>
                <a:cs typeface="Helvetica Neue" charset="0"/>
                <a:sym typeface="Arial"/>
              </a:rPr>
              <a:t>each</a:t>
            </a:r>
            <a:r>
              <a:rPr lang="da-DK" sz="1600" b="0" i="0" u="none" strike="noStrike" cap="none" dirty="0">
                <a:solidFill>
                  <a:srgbClr val="000000"/>
                </a:solidFill>
                <a:effectLst/>
                <a:latin typeface="Helvetica Neue" charset="0"/>
                <a:ea typeface="Helvetica Neue" charset="0"/>
                <a:cs typeface="Helvetica Neue" charset="0"/>
                <a:sym typeface="Arial"/>
              </a:rPr>
              <a:t> </a:t>
            </a:r>
            <a:r>
              <a:rPr lang="da-DK" sz="1600" b="0" i="0" u="none" strike="noStrike" cap="none" dirty="0" err="1">
                <a:solidFill>
                  <a:srgbClr val="000000"/>
                </a:solidFill>
                <a:effectLst/>
                <a:latin typeface="Helvetica Neue" charset="0"/>
                <a:ea typeface="Helvetica Neue" charset="0"/>
                <a:cs typeface="Helvetica Neue" charset="0"/>
                <a:sym typeface="Arial"/>
              </a:rPr>
              <a:t>group</a:t>
            </a:r>
            <a:r>
              <a:rPr lang="da-DK" sz="1600" b="0" i="0" u="none" strike="noStrike" cap="none" dirty="0">
                <a:solidFill>
                  <a:srgbClr val="000000"/>
                </a:solidFill>
                <a:effectLst/>
                <a:latin typeface="Helvetica Neue" charset="0"/>
                <a:ea typeface="Helvetica Neue" charset="0"/>
                <a:cs typeface="Helvetica Neue" charset="0"/>
                <a:sym typeface="Arial"/>
              </a:rPr>
              <a:t>.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da-DK" sz="1600" b="0" i="0" u="none" strike="noStrike" cap="none" dirty="0">
              <a:solidFill>
                <a:srgbClr val="000000"/>
              </a:solidFill>
              <a:effectLst/>
              <a:latin typeface="Helvetica Neue" charset="0"/>
              <a:ea typeface="Helvetica Neue" charset="0"/>
              <a:cs typeface="Helvetica Neue" charset="0"/>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da-DK" sz="1600" b="0" i="0" u="none" strike="noStrike" cap="none" dirty="0">
                <a:solidFill>
                  <a:srgbClr val="000000"/>
                </a:solidFill>
                <a:effectLst/>
                <a:latin typeface="Helvetica Neue" charset="0"/>
                <a:ea typeface="Helvetica Neue" charset="0"/>
                <a:cs typeface="Helvetica Neue" charset="0"/>
                <a:sym typeface="Arial"/>
              </a:rPr>
              <a:t>The </a:t>
            </a:r>
            <a:r>
              <a:rPr lang="da-DK" sz="1600" b="0" i="0" u="none" strike="noStrike" cap="none" dirty="0" err="1">
                <a:solidFill>
                  <a:srgbClr val="000000"/>
                </a:solidFill>
                <a:effectLst/>
                <a:latin typeface="Helvetica Neue" charset="0"/>
                <a:ea typeface="Helvetica Neue" charset="0"/>
                <a:cs typeface="Helvetica Neue" charset="0"/>
                <a:sym typeface="Arial"/>
              </a:rPr>
              <a:t>closer</a:t>
            </a:r>
            <a:r>
              <a:rPr lang="da-DK" sz="1600" b="0" i="0" u="none" strike="noStrike" cap="none" dirty="0">
                <a:solidFill>
                  <a:srgbClr val="000000"/>
                </a:solidFill>
                <a:effectLst/>
                <a:latin typeface="Helvetica Neue" charset="0"/>
                <a:ea typeface="Helvetica Neue" charset="0"/>
                <a:cs typeface="Helvetica Neue" charset="0"/>
                <a:sym typeface="Arial"/>
              </a:rPr>
              <a:t> a </a:t>
            </a:r>
            <a:r>
              <a:rPr lang="da-DK" sz="1600" b="0" i="0" u="none" strike="noStrike" cap="none" dirty="0" err="1">
                <a:solidFill>
                  <a:srgbClr val="000000"/>
                </a:solidFill>
                <a:effectLst/>
                <a:latin typeface="Helvetica Neue" charset="0"/>
                <a:ea typeface="Helvetica Neue" charset="0"/>
                <a:cs typeface="Helvetica Neue" charset="0"/>
                <a:sym typeface="Arial"/>
              </a:rPr>
              <a:t>group</a:t>
            </a:r>
            <a:r>
              <a:rPr lang="da-DK" sz="1600" b="0" i="0" u="none" strike="noStrike" cap="none" dirty="0">
                <a:solidFill>
                  <a:srgbClr val="000000"/>
                </a:solidFill>
                <a:effectLst/>
                <a:latin typeface="Helvetica Neue" charset="0"/>
                <a:ea typeface="Helvetica Neue" charset="0"/>
                <a:cs typeface="Helvetica Neue" charset="0"/>
                <a:sym typeface="Arial"/>
              </a:rPr>
              <a:t> or pattern is to </a:t>
            </a:r>
            <a:r>
              <a:rPr lang="da-DK" sz="1600" b="0" i="0" u="none" strike="noStrike" cap="none" dirty="0" err="1">
                <a:solidFill>
                  <a:srgbClr val="000000"/>
                </a:solidFill>
                <a:effectLst/>
                <a:latin typeface="Helvetica Neue" charset="0"/>
                <a:ea typeface="Helvetica Neue" charset="0"/>
                <a:cs typeface="Helvetica Neue" charset="0"/>
                <a:sym typeface="Arial"/>
              </a:rPr>
              <a:t>one</a:t>
            </a:r>
            <a:r>
              <a:rPr lang="da-DK" sz="1600" b="0" i="0" u="none" strike="noStrike" cap="none" dirty="0">
                <a:solidFill>
                  <a:srgbClr val="000000"/>
                </a:solidFill>
                <a:effectLst/>
                <a:latin typeface="Helvetica Neue" charset="0"/>
                <a:ea typeface="Helvetica Neue" charset="0"/>
                <a:cs typeface="Helvetica Neue" charset="0"/>
                <a:sym typeface="Arial"/>
              </a:rPr>
              <a:t> of the </a:t>
            </a:r>
            <a:r>
              <a:rPr lang="da-DK" sz="1600" b="0" i="0" u="none" strike="noStrike" cap="none" dirty="0" err="1">
                <a:solidFill>
                  <a:srgbClr val="000000"/>
                </a:solidFill>
                <a:effectLst/>
                <a:latin typeface="Helvetica Neue" charset="0"/>
                <a:ea typeface="Helvetica Neue" charset="0"/>
                <a:cs typeface="Helvetica Neue" charset="0"/>
                <a:sym typeface="Arial"/>
              </a:rPr>
              <a:t>corners</a:t>
            </a:r>
            <a:r>
              <a:rPr lang="da-DK" sz="1600" b="0" i="0" u="none" strike="noStrike" cap="none" dirty="0">
                <a:solidFill>
                  <a:srgbClr val="000000"/>
                </a:solidFill>
                <a:effectLst/>
                <a:latin typeface="Helvetica Neue" charset="0"/>
                <a:ea typeface="Helvetica Neue" charset="0"/>
                <a:cs typeface="Helvetica Neue" charset="0"/>
                <a:sym typeface="Arial"/>
              </a:rPr>
              <a:t>, the more it is </a:t>
            </a:r>
            <a:r>
              <a:rPr lang="da-DK" sz="1600" b="0" i="0" u="none" strike="noStrike" cap="none" dirty="0" err="1">
                <a:solidFill>
                  <a:srgbClr val="000000"/>
                </a:solidFill>
                <a:effectLst/>
                <a:latin typeface="Helvetica Neue" charset="0"/>
                <a:ea typeface="Helvetica Neue" charset="0"/>
                <a:cs typeface="Helvetica Neue" charset="0"/>
                <a:sym typeface="Arial"/>
              </a:rPr>
              <a:t>associated</a:t>
            </a:r>
            <a:r>
              <a:rPr lang="da-DK" sz="1600" b="0" i="0" u="none" strike="noStrike" cap="none" dirty="0">
                <a:solidFill>
                  <a:srgbClr val="000000"/>
                </a:solidFill>
                <a:effectLst/>
                <a:latin typeface="Helvetica Neue" charset="0"/>
                <a:ea typeface="Helvetica Neue" charset="0"/>
                <a:cs typeface="Helvetica Neue" charset="0"/>
                <a:sym typeface="Arial"/>
              </a:rPr>
              <a:t> with </a:t>
            </a:r>
            <a:r>
              <a:rPr lang="da-DK" sz="1600" b="0" i="0" u="none" strike="noStrike" cap="none" dirty="0" err="1">
                <a:solidFill>
                  <a:srgbClr val="000000"/>
                </a:solidFill>
                <a:effectLst/>
                <a:latin typeface="Helvetica Neue" charset="0"/>
                <a:ea typeface="Helvetica Neue" charset="0"/>
                <a:cs typeface="Helvetica Neue" charset="0"/>
                <a:sym typeface="Arial"/>
              </a:rPr>
              <a:t>that</a:t>
            </a:r>
            <a:r>
              <a:rPr lang="da-DK" sz="1600" b="0" i="0" u="none" strike="noStrike" cap="none" dirty="0">
                <a:solidFill>
                  <a:srgbClr val="000000"/>
                </a:solidFill>
                <a:effectLst/>
                <a:latin typeface="Helvetica Neue" charset="0"/>
                <a:ea typeface="Helvetica Neue" charset="0"/>
                <a:cs typeface="Helvetica Neue" charset="0"/>
                <a:sym typeface="Arial"/>
              </a:rPr>
              <a:t> form of </a:t>
            </a:r>
            <a:r>
              <a:rPr lang="da-DK" sz="1600" b="0" i="0" u="none" strike="noStrike" cap="none" dirty="0" err="1">
                <a:solidFill>
                  <a:srgbClr val="000000"/>
                </a:solidFill>
                <a:effectLst/>
                <a:latin typeface="Helvetica Neue" charset="0"/>
                <a:ea typeface="Helvetica Neue" charset="0"/>
                <a:cs typeface="Helvetica Neue" charset="0"/>
                <a:sym typeface="Arial"/>
              </a:rPr>
              <a:t>value</a:t>
            </a:r>
            <a:r>
              <a:rPr lang="da-DK" sz="1600" b="0" i="0" u="none" strike="noStrike" cap="none" dirty="0">
                <a:solidFill>
                  <a:srgbClr val="000000"/>
                </a:solidFill>
                <a:effectLst/>
                <a:latin typeface="Helvetica Neue" charset="0"/>
                <a:ea typeface="Helvetica Neue" charset="0"/>
                <a:cs typeface="Helvetica Neue" charset="0"/>
                <a:sym typeface="Arial"/>
              </a:rPr>
              <a:t> </a:t>
            </a:r>
            <a:r>
              <a:rPr lang="da-DK" sz="1600" b="0" i="0" u="none" strike="noStrike" cap="none" dirty="0" err="1">
                <a:solidFill>
                  <a:srgbClr val="000000"/>
                </a:solidFill>
                <a:effectLst/>
                <a:latin typeface="Helvetica Neue" charset="0"/>
                <a:ea typeface="Helvetica Neue" charset="0"/>
                <a:cs typeface="Helvetica Neue" charset="0"/>
                <a:sym typeface="Arial"/>
              </a:rPr>
              <a:t>creation</a:t>
            </a:r>
            <a:r>
              <a:rPr lang="da-DK" sz="1600" b="0" i="0" u="none" strike="noStrike" cap="none" dirty="0">
                <a:solidFill>
                  <a:srgbClr val="000000"/>
                </a:solidFill>
                <a:effectLst/>
                <a:latin typeface="Helvetica Neue" charset="0"/>
                <a:ea typeface="Helvetica Neue" charset="0"/>
                <a:cs typeface="Helvetica Neue" charset="0"/>
                <a:sym typeface="Arial"/>
              </a:rPr>
              <a:t>.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da-DK" sz="1100" b="0" i="0" u="none" strike="noStrike" cap="none" dirty="0">
              <a:solidFill>
                <a:srgbClr val="000000"/>
              </a:solidFill>
              <a:effectLst/>
              <a:latin typeface="Arial"/>
              <a:ea typeface="Arial"/>
              <a:cs typeface="Arial"/>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endParaRPr lang="da-DK" dirty="0"/>
          </a:p>
        </p:txBody>
      </p:sp>
    </p:spTree>
    <p:extLst>
      <p:ext uri="{BB962C8B-B14F-4D97-AF65-F5344CB8AC3E}">
        <p14:creationId xmlns:p14="http://schemas.microsoft.com/office/powerpoint/2010/main" val="41610149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1a90ac434d9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 name="Google Shape;61;g1a90ac434d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105167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81000" y="685800"/>
            <a:ext cx="6096000" cy="3429000"/>
          </a:xfrm>
        </p:spPr>
      </p:sp>
      <p:sp>
        <p:nvSpPr>
          <p:cNvPr id="3" name="Pladsholder til not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553126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1a90ac434d9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 name="Google Shape;61;g1a90ac434d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74400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a90ac434d9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g1a90ac434d9_0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rtl="0" latinLnBrk="0"/>
            <a:r>
              <a:rPr lang="da-DK" sz="1100" b="0" i="0" u="none" strike="noStrike" cap="none" dirty="0">
                <a:solidFill>
                  <a:srgbClr val="000000"/>
                </a:solidFill>
                <a:effectLst/>
                <a:latin typeface="Arial"/>
                <a:ea typeface="Arial"/>
                <a:cs typeface="Arial"/>
                <a:sym typeface="Arial"/>
              </a:rPr>
              <a:t>This </a:t>
            </a:r>
            <a:r>
              <a:rPr lang="da-DK" sz="1100" b="0" i="0" u="none" strike="noStrike" cap="none" dirty="0" err="1">
                <a:solidFill>
                  <a:srgbClr val="000000"/>
                </a:solidFill>
                <a:effectLst/>
                <a:latin typeface="Arial"/>
                <a:ea typeface="Arial"/>
                <a:cs typeface="Arial"/>
                <a:sym typeface="Arial"/>
              </a:rPr>
              <a:t>examples</a:t>
            </a:r>
            <a:r>
              <a:rPr lang="da-DK" sz="1100" b="0" i="0" u="none" strike="noStrike" cap="none" dirty="0">
                <a:solidFill>
                  <a:srgbClr val="000000"/>
                </a:solidFill>
                <a:effectLst/>
                <a:latin typeface="Arial"/>
                <a:ea typeface="Arial"/>
                <a:cs typeface="Arial"/>
                <a:sym typeface="Arial"/>
              </a:rPr>
              <a:t> </a:t>
            </a:r>
            <a:r>
              <a:rPr lang="da-DK" sz="1100" b="0" i="0" u="none" strike="noStrike" cap="none" dirty="0" err="1">
                <a:solidFill>
                  <a:srgbClr val="000000"/>
                </a:solidFill>
                <a:effectLst/>
                <a:latin typeface="Arial"/>
                <a:ea typeface="Arial"/>
                <a:cs typeface="Arial"/>
                <a:sym typeface="Arial"/>
              </a:rPr>
              <a:t>goal</a:t>
            </a:r>
            <a:r>
              <a:rPr lang="da-DK" sz="1100" b="0" i="0" u="none" strike="noStrike" cap="none" dirty="0">
                <a:solidFill>
                  <a:srgbClr val="000000"/>
                </a:solidFill>
                <a:effectLst/>
                <a:latin typeface="Arial"/>
                <a:ea typeface="Arial"/>
                <a:cs typeface="Arial"/>
                <a:sym typeface="Arial"/>
              </a:rPr>
              <a:t> is to </a:t>
            </a:r>
            <a:r>
              <a:rPr lang="da-DK" sz="1100" b="0" i="0" u="none" strike="noStrike" cap="none" dirty="0" err="1">
                <a:solidFill>
                  <a:srgbClr val="000000"/>
                </a:solidFill>
                <a:effectLst/>
                <a:latin typeface="Arial"/>
                <a:ea typeface="Arial"/>
                <a:cs typeface="Arial"/>
                <a:sym typeface="Arial"/>
              </a:rPr>
              <a:t>distinguish</a:t>
            </a:r>
            <a:r>
              <a:rPr lang="da-DK" sz="1100" b="0" i="0" u="none" strike="noStrike" cap="none" dirty="0">
                <a:solidFill>
                  <a:srgbClr val="000000"/>
                </a:solidFill>
                <a:effectLst/>
                <a:latin typeface="Arial"/>
                <a:ea typeface="Arial"/>
                <a:cs typeface="Arial"/>
                <a:sym typeface="Arial"/>
              </a:rPr>
              <a:t> </a:t>
            </a:r>
            <a:r>
              <a:rPr lang="da-DK" sz="1100" b="0" i="0" u="none" strike="noStrike" cap="none" dirty="0" err="1">
                <a:solidFill>
                  <a:srgbClr val="000000"/>
                </a:solidFill>
                <a:effectLst/>
                <a:latin typeface="Arial"/>
                <a:ea typeface="Arial"/>
                <a:cs typeface="Arial"/>
                <a:sym typeface="Arial"/>
              </a:rPr>
              <a:t>how</a:t>
            </a:r>
            <a:r>
              <a:rPr lang="da-DK" sz="1100" b="0" i="0" u="none" strike="noStrike" cap="none" dirty="0">
                <a:solidFill>
                  <a:srgbClr val="000000"/>
                </a:solidFill>
                <a:effectLst/>
                <a:latin typeface="Arial"/>
                <a:ea typeface="Arial"/>
                <a:cs typeface="Arial"/>
                <a:sym typeface="Arial"/>
              </a:rPr>
              <a:t> </a:t>
            </a:r>
            <a:r>
              <a:rPr lang="da-DK" sz="1100" b="0" i="0" u="none" strike="noStrike" cap="none" dirty="0" err="1">
                <a:solidFill>
                  <a:srgbClr val="000000"/>
                </a:solidFill>
                <a:effectLst/>
                <a:latin typeface="Arial"/>
                <a:ea typeface="Arial"/>
                <a:cs typeface="Arial"/>
                <a:sym typeface="Arial"/>
              </a:rPr>
              <a:t>modular</a:t>
            </a:r>
            <a:r>
              <a:rPr lang="da-DK" sz="1100" b="0" i="0" u="none" strike="noStrike" cap="none" dirty="0">
                <a:solidFill>
                  <a:srgbClr val="000000"/>
                </a:solidFill>
                <a:effectLst/>
                <a:latin typeface="Arial"/>
                <a:ea typeface="Arial"/>
                <a:cs typeface="Arial"/>
                <a:sym typeface="Arial"/>
              </a:rPr>
              <a:t> patterns </a:t>
            </a:r>
            <a:r>
              <a:rPr lang="da-DK" sz="1100" b="0" i="0" u="none" strike="noStrike" cap="none" dirty="0" err="1">
                <a:solidFill>
                  <a:srgbClr val="000000"/>
                </a:solidFill>
                <a:effectLst/>
                <a:latin typeface="Arial"/>
                <a:ea typeface="Arial"/>
                <a:cs typeface="Arial"/>
                <a:sym typeface="Arial"/>
              </a:rPr>
              <a:t>can</a:t>
            </a:r>
            <a:r>
              <a:rPr lang="da-DK" sz="1100" b="0" i="0" u="none" strike="noStrike" cap="none" dirty="0">
                <a:solidFill>
                  <a:srgbClr val="000000"/>
                </a:solidFill>
                <a:effectLst/>
                <a:latin typeface="Arial"/>
                <a:ea typeface="Arial"/>
                <a:cs typeface="Arial"/>
                <a:sym typeface="Arial"/>
              </a:rPr>
              <a:t> </a:t>
            </a:r>
            <a:r>
              <a:rPr lang="da-DK" sz="1100" b="0" i="0" u="none" strike="noStrike" cap="none" dirty="0" err="1">
                <a:solidFill>
                  <a:srgbClr val="000000"/>
                </a:solidFill>
                <a:effectLst/>
                <a:latin typeface="Arial"/>
                <a:ea typeface="Arial"/>
                <a:cs typeface="Arial"/>
                <a:sym typeface="Arial"/>
              </a:rPr>
              <a:t>be</a:t>
            </a:r>
            <a:r>
              <a:rPr lang="da-DK" sz="1100" b="0" i="0" u="none" strike="noStrike" cap="none" dirty="0">
                <a:solidFill>
                  <a:srgbClr val="000000"/>
                </a:solidFill>
                <a:effectLst/>
                <a:latin typeface="Arial"/>
                <a:ea typeface="Arial"/>
                <a:cs typeface="Arial"/>
                <a:sym typeface="Arial"/>
              </a:rPr>
              <a:t> </a:t>
            </a:r>
            <a:r>
              <a:rPr lang="da-DK" sz="1100" b="0" i="0" u="none" strike="noStrike" cap="none" dirty="0" err="1">
                <a:solidFill>
                  <a:srgbClr val="000000"/>
                </a:solidFill>
                <a:effectLst/>
                <a:latin typeface="Arial"/>
                <a:ea typeface="Arial"/>
                <a:cs typeface="Arial"/>
                <a:sym typeface="Arial"/>
              </a:rPr>
              <a:t>turned</a:t>
            </a:r>
            <a:r>
              <a:rPr lang="da-DK" sz="1100" b="0" i="0" u="none" strike="noStrike" cap="none" dirty="0">
                <a:solidFill>
                  <a:srgbClr val="000000"/>
                </a:solidFill>
                <a:effectLst/>
                <a:latin typeface="Arial"/>
                <a:ea typeface="Arial"/>
                <a:cs typeface="Arial"/>
                <a:sym typeface="Arial"/>
              </a:rPr>
              <a:t> in to </a:t>
            </a:r>
            <a:r>
              <a:rPr lang="da-DK" sz="1100" b="0" i="0" u="none" strike="noStrike" cap="none" dirty="0" err="1">
                <a:solidFill>
                  <a:srgbClr val="000000"/>
                </a:solidFill>
                <a:effectLst/>
                <a:latin typeface="Arial"/>
                <a:ea typeface="Arial"/>
                <a:cs typeface="Arial"/>
                <a:sym typeface="Arial"/>
              </a:rPr>
              <a:t>actual</a:t>
            </a:r>
            <a:r>
              <a:rPr lang="da-DK" sz="1100" b="0" i="0" u="none" strike="noStrike" cap="none" dirty="0">
                <a:solidFill>
                  <a:srgbClr val="000000"/>
                </a:solidFill>
                <a:effectLst/>
                <a:latin typeface="Arial"/>
                <a:ea typeface="Arial"/>
                <a:cs typeface="Arial"/>
                <a:sym typeface="Arial"/>
              </a:rPr>
              <a:t> business models </a:t>
            </a:r>
          </a:p>
        </p:txBody>
      </p:sp>
      <p:sp>
        <p:nvSpPr>
          <p:cNvPr id="88" name="Google Shape;88;g1a90ac434d9_0_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it" sz="1200" b="0" i="0" u="none" strike="noStrike" cap="none">
                <a:solidFill>
                  <a:srgbClr val="000000"/>
                </a:solidFill>
                <a:latin typeface="Calibri"/>
                <a:ea typeface="Calibri"/>
                <a:cs typeface="Calibri"/>
                <a:sym typeface="Calibri"/>
              </a:rPr>
              <a:t>20</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2704543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a90ac434d9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g1a90ac434d9_0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rtl="0" latinLnBrk="0"/>
            <a:r>
              <a:rPr lang="da-DK" sz="1100" b="0" i="0" u="none" strike="noStrike" cap="none" dirty="0">
                <a:solidFill>
                  <a:srgbClr val="000000"/>
                </a:solidFill>
                <a:effectLst/>
                <a:latin typeface="Arial"/>
                <a:ea typeface="Arial"/>
                <a:cs typeface="Arial"/>
                <a:sym typeface="Arial"/>
              </a:rPr>
              <a:t>This </a:t>
            </a:r>
            <a:r>
              <a:rPr lang="da-DK" sz="1100" b="0" i="0" u="none" strike="noStrike" cap="none" dirty="0" err="1">
                <a:solidFill>
                  <a:srgbClr val="000000"/>
                </a:solidFill>
                <a:effectLst/>
                <a:latin typeface="Arial"/>
                <a:ea typeface="Arial"/>
                <a:cs typeface="Arial"/>
                <a:sym typeface="Arial"/>
              </a:rPr>
              <a:t>examples</a:t>
            </a:r>
            <a:r>
              <a:rPr lang="da-DK" sz="1100" b="0" i="0" u="none" strike="noStrike" cap="none" dirty="0">
                <a:solidFill>
                  <a:srgbClr val="000000"/>
                </a:solidFill>
                <a:effectLst/>
                <a:latin typeface="Arial"/>
                <a:ea typeface="Arial"/>
                <a:cs typeface="Arial"/>
                <a:sym typeface="Arial"/>
              </a:rPr>
              <a:t> </a:t>
            </a:r>
            <a:r>
              <a:rPr lang="da-DK" sz="1100" b="0" i="0" u="none" strike="noStrike" cap="none" dirty="0" err="1">
                <a:solidFill>
                  <a:srgbClr val="000000"/>
                </a:solidFill>
                <a:effectLst/>
                <a:latin typeface="Arial"/>
                <a:ea typeface="Arial"/>
                <a:cs typeface="Arial"/>
                <a:sym typeface="Arial"/>
              </a:rPr>
              <a:t>goal</a:t>
            </a:r>
            <a:r>
              <a:rPr lang="da-DK" sz="1100" b="0" i="0" u="none" strike="noStrike" cap="none" dirty="0">
                <a:solidFill>
                  <a:srgbClr val="000000"/>
                </a:solidFill>
                <a:effectLst/>
                <a:latin typeface="Arial"/>
                <a:ea typeface="Arial"/>
                <a:cs typeface="Arial"/>
                <a:sym typeface="Arial"/>
              </a:rPr>
              <a:t> is to </a:t>
            </a:r>
            <a:r>
              <a:rPr lang="da-DK" sz="1100" b="0" i="0" u="none" strike="noStrike" cap="none" dirty="0" err="1">
                <a:solidFill>
                  <a:srgbClr val="000000"/>
                </a:solidFill>
                <a:effectLst/>
                <a:latin typeface="Arial"/>
                <a:ea typeface="Arial"/>
                <a:cs typeface="Arial"/>
                <a:sym typeface="Arial"/>
              </a:rPr>
              <a:t>distinguish</a:t>
            </a:r>
            <a:r>
              <a:rPr lang="da-DK" sz="1100" b="0" i="0" u="none" strike="noStrike" cap="none" dirty="0">
                <a:solidFill>
                  <a:srgbClr val="000000"/>
                </a:solidFill>
                <a:effectLst/>
                <a:latin typeface="Arial"/>
                <a:ea typeface="Arial"/>
                <a:cs typeface="Arial"/>
                <a:sym typeface="Arial"/>
              </a:rPr>
              <a:t> </a:t>
            </a:r>
            <a:r>
              <a:rPr lang="da-DK" sz="1100" b="0" i="0" u="none" strike="noStrike" cap="none" dirty="0" err="1">
                <a:solidFill>
                  <a:srgbClr val="000000"/>
                </a:solidFill>
                <a:effectLst/>
                <a:latin typeface="Arial"/>
                <a:ea typeface="Arial"/>
                <a:cs typeface="Arial"/>
                <a:sym typeface="Arial"/>
              </a:rPr>
              <a:t>how</a:t>
            </a:r>
            <a:r>
              <a:rPr lang="da-DK" sz="1100" b="0" i="0" u="none" strike="noStrike" cap="none" dirty="0">
                <a:solidFill>
                  <a:srgbClr val="000000"/>
                </a:solidFill>
                <a:effectLst/>
                <a:latin typeface="Arial"/>
                <a:ea typeface="Arial"/>
                <a:cs typeface="Arial"/>
                <a:sym typeface="Arial"/>
              </a:rPr>
              <a:t> </a:t>
            </a:r>
            <a:r>
              <a:rPr lang="da-DK" sz="1100" b="0" i="0" u="none" strike="noStrike" cap="none" dirty="0" err="1">
                <a:solidFill>
                  <a:srgbClr val="000000"/>
                </a:solidFill>
                <a:effectLst/>
                <a:latin typeface="Arial"/>
                <a:ea typeface="Arial"/>
                <a:cs typeface="Arial"/>
                <a:sym typeface="Arial"/>
              </a:rPr>
              <a:t>modular</a:t>
            </a:r>
            <a:r>
              <a:rPr lang="da-DK" sz="1100" b="0" i="0" u="none" strike="noStrike" cap="none" dirty="0">
                <a:solidFill>
                  <a:srgbClr val="000000"/>
                </a:solidFill>
                <a:effectLst/>
                <a:latin typeface="Arial"/>
                <a:ea typeface="Arial"/>
                <a:cs typeface="Arial"/>
                <a:sym typeface="Arial"/>
              </a:rPr>
              <a:t> patterns </a:t>
            </a:r>
            <a:r>
              <a:rPr lang="da-DK" sz="1100" b="0" i="0" u="none" strike="noStrike" cap="none" dirty="0" err="1">
                <a:solidFill>
                  <a:srgbClr val="000000"/>
                </a:solidFill>
                <a:effectLst/>
                <a:latin typeface="Arial"/>
                <a:ea typeface="Arial"/>
                <a:cs typeface="Arial"/>
                <a:sym typeface="Arial"/>
              </a:rPr>
              <a:t>can</a:t>
            </a:r>
            <a:r>
              <a:rPr lang="da-DK" sz="1100" b="0" i="0" u="none" strike="noStrike" cap="none" dirty="0">
                <a:solidFill>
                  <a:srgbClr val="000000"/>
                </a:solidFill>
                <a:effectLst/>
                <a:latin typeface="Arial"/>
                <a:ea typeface="Arial"/>
                <a:cs typeface="Arial"/>
                <a:sym typeface="Arial"/>
              </a:rPr>
              <a:t> </a:t>
            </a:r>
            <a:r>
              <a:rPr lang="da-DK" sz="1100" b="0" i="0" u="none" strike="noStrike" cap="none" dirty="0" err="1">
                <a:solidFill>
                  <a:srgbClr val="000000"/>
                </a:solidFill>
                <a:effectLst/>
                <a:latin typeface="Arial"/>
                <a:ea typeface="Arial"/>
                <a:cs typeface="Arial"/>
                <a:sym typeface="Arial"/>
              </a:rPr>
              <a:t>be</a:t>
            </a:r>
            <a:r>
              <a:rPr lang="da-DK" sz="1100" b="0" i="0" u="none" strike="noStrike" cap="none" dirty="0">
                <a:solidFill>
                  <a:srgbClr val="000000"/>
                </a:solidFill>
                <a:effectLst/>
                <a:latin typeface="Arial"/>
                <a:ea typeface="Arial"/>
                <a:cs typeface="Arial"/>
                <a:sym typeface="Arial"/>
              </a:rPr>
              <a:t> </a:t>
            </a:r>
            <a:r>
              <a:rPr lang="da-DK" sz="1100" b="0" i="0" u="none" strike="noStrike" cap="none" dirty="0" err="1">
                <a:solidFill>
                  <a:srgbClr val="000000"/>
                </a:solidFill>
                <a:effectLst/>
                <a:latin typeface="Arial"/>
                <a:ea typeface="Arial"/>
                <a:cs typeface="Arial"/>
                <a:sym typeface="Arial"/>
              </a:rPr>
              <a:t>turned</a:t>
            </a:r>
            <a:r>
              <a:rPr lang="da-DK" sz="1100" b="0" i="0" u="none" strike="noStrike" cap="none" dirty="0">
                <a:solidFill>
                  <a:srgbClr val="000000"/>
                </a:solidFill>
                <a:effectLst/>
                <a:latin typeface="Arial"/>
                <a:ea typeface="Arial"/>
                <a:cs typeface="Arial"/>
                <a:sym typeface="Arial"/>
              </a:rPr>
              <a:t> in to </a:t>
            </a:r>
            <a:r>
              <a:rPr lang="da-DK" sz="1100" b="0" i="0" u="none" strike="noStrike" cap="none" dirty="0" err="1">
                <a:solidFill>
                  <a:srgbClr val="000000"/>
                </a:solidFill>
                <a:effectLst/>
                <a:latin typeface="Arial"/>
                <a:ea typeface="Arial"/>
                <a:cs typeface="Arial"/>
                <a:sym typeface="Arial"/>
              </a:rPr>
              <a:t>actual</a:t>
            </a:r>
            <a:r>
              <a:rPr lang="da-DK" sz="1100" b="0" i="0" u="none" strike="noStrike" cap="none" dirty="0">
                <a:solidFill>
                  <a:srgbClr val="000000"/>
                </a:solidFill>
                <a:effectLst/>
                <a:latin typeface="Arial"/>
                <a:ea typeface="Arial"/>
                <a:cs typeface="Arial"/>
                <a:sym typeface="Arial"/>
              </a:rPr>
              <a:t> business models </a:t>
            </a:r>
          </a:p>
        </p:txBody>
      </p:sp>
      <p:sp>
        <p:nvSpPr>
          <p:cNvPr id="88" name="Google Shape;88;g1a90ac434d9_0_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it" sz="1200" b="0" i="0" u="none" strike="noStrike" cap="none">
                <a:solidFill>
                  <a:srgbClr val="000000"/>
                </a:solidFill>
                <a:latin typeface="Calibri"/>
                <a:ea typeface="Calibri"/>
                <a:cs typeface="Calibri"/>
                <a:sym typeface="Calibri"/>
              </a:rPr>
              <a:t>21</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2365415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81000" y="685800"/>
            <a:ext cx="6096000" cy="3429000"/>
          </a:xfrm>
        </p:spPr>
      </p:sp>
      <p:sp>
        <p:nvSpPr>
          <p:cNvPr id="3" name="Pladsholder til not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1129743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81000" y="685800"/>
            <a:ext cx="6096000" cy="3429000"/>
          </a:xfrm>
        </p:spPr>
      </p:sp>
      <p:sp>
        <p:nvSpPr>
          <p:cNvPr id="3" name="Pladsholder til noter 2"/>
          <p:cNvSpPr>
            <a:spLocks noGrp="1"/>
          </p:cNvSpPr>
          <p:nvPr>
            <p:ph type="body" idx="1"/>
          </p:nvPr>
        </p:nvSpPr>
        <p:spPr/>
        <p:txBody>
          <a:bodyPr/>
          <a:lstStyle/>
          <a:p>
            <a:r>
              <a:rPr lang="en-GB" noProof="0" dirty="0"/>
              <a:t>The instructor can explain that the goal of this presentation is to offer a background on understanding and navigating by offering an answer to the 4 questions listed. </a:t>
            </a:r>
          </a:p>
          <a:p>
            <a:endParaRPr lang="en-GB" noProof="0" dirty="0"/>
          </a:p>
          <a:p>
            <a:r>
              <a:rPr lang="en-GB" noProof="0" dirty="0"/>
              <a:t>The logic is the following:</a:t>
            </a:r>
          </a:p>
          <a:p>
            <a:pPr lvl="1"/>
            <a:r>
              <a:rPr lang="en-GB" noProof="0" dirty="0"/>
              <a:t>To</a:t>
            </a:r>
            <a:r>
              <a:rPr lang="en-GB" baseline="0" noProof="0" dirty="0"/>
              <a:t> understand what patterns are and how they can contribute to businesses and their aim to create sustainable value creation.</a:t>
            </a:r>
          </a:p>
          <a:p>
            <a:pPr lvl="1"/>
            <a:r>
              <a:rPr lang="en-GB" baseline="0" noProof="0" dirty="0"/>
              <a:t>That patterns are different in nature and how they can be applied. </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GB" baseline="0" noProof="0" dirty="0"/>
              <a:t>The utilization of patterns can be turned into </a:t>
            </a:r>
            <a:r>
              <a:rPr lang="en-GB" sz="1100" b="0" i="0" u="none" strike="noStrike" cap="none" dirty="0">
                <a:solidFill>
                  <a:srgbClr val="000000"/>
                </a:solidFill>
                <a:effectLst/>
                <a:latin typeface="Arial"/>
                <a:ea typeface="Arial"/>
                <a:cs typeface="Arial"/>
                <a:sym typeface="Arial"/>
              </a:rPr>
              <a:t>prototypical business models and vice versa</a:t>
            </a:r>
            <a:r>
              <a:rPr lang="en-GB" sz="1100" b="0" i="0" u="none" strike="noStrike" cap="none" baseline="0" dirty="0">
                <a:solidFill>
                  <a:srgbClr val="000000"/>
                </a:solidFill>
                <a:effectLst/>
                <a:latin typeface="Arial"/>
                <a:ea typeface="Arial"/>
                <a:cs typeface="Arial"/>
                <a:sym typeface="Arial"/>
              </a:rPr>
              <a:t> and the same pattern can be used in different ways. One need to clarify in context, that patterns are flexible and can be combined in different ways,</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GB" sz="1100" b="0" i="0" u="none" strike="noStrike" cap="none" baseline="0" dirty="0">
                <a:solidFill>
                  <a:srgbClr val="000000"/>
                </a:solidFill>
                <a:effectLst/>
                <a:latin typeface="Arial"/>
                <a:ea typeface="Arial"/>
                <a:cs typeface="Arial"/>
                <a:sym typeface="Arial"/>
              </a:rPr>
              <a:t>Lastly, a model of how to navigate the 45 different patterns the book presents is introduced. </a:t>
            </a:r>
            <a:r>
              <a:rPr lang="en-GB" sz="1100" b="0" i="0" u="none" strike="noStrike" cap="none" baseline="0" dirty="0" err="1">
                <a:solidFill>
                  <a:srgbClr val="000000"/>
                </a:solidFill>
                <a:effectLst/>
                <a:latin typeface="Arial"/>
                <a:ea typeface="Arial"/>
                <a:cs typeface="Arial"/>
                <a:sym typeface="Arial"/>
              </a:rPr>
              <a:t>thelogic</a:t>
            </a:r>
            <a:r>
              <a:rPr lang="en-GB" sz="1100" b="0" i="0" u="none" strike="noStrike" cap="none" baseline="0" dirty="0">
                <a:solidFill>
                  <a:srgbClr val="000000"/>
                </a:solidFill>
                <a:effectLst/>
                <a:latin typeface="Arial"/>
                <a:ea typeface="Arial"/>
                <a:cs typeface="Arial"/>
                <a:sym typeface="Arial"/>
              </a:rPr>
              <a:t> here is to give and visual overview on how the different patterns are placed in their value creation aspect. </a:t>
            </a:r>
            <a:endParaRPr lang="en-GB" sz="1100" b="0" i="0" u="none" strike="noStrike" cap="none" dirty="0">
              <a:solidFill>
                <a:srgbClr val="000000"/>
              </a:solidFill>
              <a:effectLst/>
              <a:latin typeface="Arial"/>
              <a:ea typeface="Arial"/>
              <a:cs typeface="Arial"/>
              <a:sym typeface="Arial"/>
            </a:endParaRPr>
          </a:p>
          <a:p>
            <a:pPr lvl="1"/>
            <a:endParaRPr lang="en-GB" baseline="0" noProof="0" dirty="0"/>
          </a:p>
          <a:p>
            <a:pPr lvl="1"/>
            <a:endParaRPr lang="en-GB" noProof="0" dirty="0"/>
          </a:p>
          <a:p>
            <a:endParaRPr lang="da-DK" dirty="0"/>
          </a:p>
        </p:txBody>
      </p:sp>
    </p:spTree>
    <p:extLst>
      <p:ext uri="{BB962C8B-B14F-4D97-AF65-F5344CB8AC3E}">
        <p14:creationId xmlns:p14="http://schemas.microsoft.com/office/powerpoint/2010/main" val="1907330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1a90ac434d9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 name="Google Shape;61;g1a90ac434d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4094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81000" y="685800"/>
            <a:ext cx="6096000" cy="3429000"/>
          </a:xfrm>
        </p:spPr>
      </p:sp>
      <p:sp>
        <p:nvSpPr>
          <p:cNvPr id="3" name="Pladsholder til noter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da-DK" b="0" i="0" u="none" strike="noStrike" dirty="0">
                <a:solidFill>
                  <a:srgbClr val="000000"/>
                </a:solidFill>
                <a:effectLst/>
              </a:rPr>
              <a:t>Here is it </a:t>
            </a:r>
            <a:r>
              <a:rPr lang="da-DK" b="0" i="0" u="none" strike="noStrike" dirty="0" err="1">
                <a:solidFill>
                  <a:srgbClr val="000000"/>
                </a:solidFill>
                <a:effectLst/>
              </a:rPr>
              <a:t>important</a:t>
            </a:r>
            <a:r>
              <a:rPr lang="da-DK" b="0" i="0" u="none" strike="noStrike" dirty="0">
                <a:solidFill>
                  <a:srgbClr val="000000"/>
                </a:solidFill>
                <a:effectLst/>
              </a:rPr>
              <a:t> to </a:t>
            </a:r>
            <a:r>
              <a:rPr lang="da-DK" b="0" i="0" u="none" strike="noStrike" dirty="0" err="1">
                <a:solidFill>
                  <a:srgbClr val="000000"/>
                </a:solidFill>
                <a:effectLst/>
              </a:rPr>
              <a:t>distinguish</a:t>
            </a:r>
            <a:r>
              <a:rPr lang="da-DK" b="0" i="0" u="none" strike="noStrike" dirty="0">
                <a:solidFill>
                  <a:srgbClr val="000000"/>
                </a:solidFill>
                <a:effectLst/>
              </a:rPr>
              <a:t> </a:t>
            </a:r>
            <a:r>
              <a:rPr lang="da-DK" b="0" i="0" u="none" strike="noStrike" dirty="0" err="1">
                <a:solidFill>
                  <a:srgbClr val="000000"/>
                </a:solidFill>
                <a:effectLst/>
              </a:rPr>
              <a:t>how</a:t>
            </a:r>
            <a:r>
              <a:rPr lang="da-DK" b="0" i="0" u="none" strike="noStrike" dirty="0">
                <a:solidFill>
                  <a:srgbClr val="000000"/>
                </a:solidFill>
                <a:effectLst/>
              </a:rPr>
              <a:t> patterns </a:t>
            </a:r>
            <a:r>
              <a:rPr lang="da-DK" b="0" i="0" u="none" strike="noStrike" dirty="0" err="1">
                <a:solidFill>
                  <a:srgbClr val="000000"/>
                </a:solidFill>
                <a:effectLst/>
              </a:rPr>
              <a:t>are</a:t>
            </a:r>
            <a:r>
              <a:rPr lang="da-DK" b="0" i="0" u="none" strike="noStrike" dirty="0">
                <a:solidFill>
                  <a:srgbClr val="000000"/>
                </a:solidFill>
                <a:effectLst/>
              </a:rPr>
              <a:t> </a:t>
            </a:r>
            <a:r>
              <a:rPr lang="da-DK" b="0" i="0" u="none" strike="noStrike" dirty="0" err="1">
                <a:solidFill>
                  <a:srgbClr val="000000"/>
                </a:solidFill>
                <a:effectLst/>
              </a:rPr>
              <a:t>different</a:t>
            </a:r>
            <a:r>
              <a:rPr lang="da-DK" b="0" i="0" u="none" strike="noStrike" dirty="0">
                <a:solidFill>
                  <a:srgbClr val="000000"/>
                </a:solidFill>
                <a:effectLst/>
              </a:rPr>
              <a:t> from </a:t>
            </a:r>
            <a:r>
              <a:rPr lang="da-DK" b="0" i="0" u="none" strike="noStrike" dirty="0" err="1">
                <a:solidFill>
                  <a:srgbClr val="000000"/>
                </a:solidFill>
                <a:effectLst/>
              </a:rPr>
              <a:t>examples</a:t>
            </a:r>
            <a:r>
              <a:rPr lang="da-DK" b="0" i="0" u="none" strike="noStrike" dirty="0">
                <a:solidFill>
                  <a:srgbClr val="000000"/>
                </a:solidFill>
                <a:effectLst/>
              </a:rPr>
              <a:t> and types to </a:t>
            </a:r>
            <a:r>
              <a:rPr lang="da-DK" b="0" i="0" u="none" strike="noStrike" dirty="0" err="1">
                <a:solidFill>
                  <a:srgbClr val="000000"/>
                </a:solidFill>
                <a:effectLst/>
              </a:rPr>
              <a:t>classify</a:t>
            </a:r>
            <a:r>
              <a:rPr lang="da-DK" b="0" i="0" u="none" strike="noStrike" dirty="0">
                <a:solidFill>
                  <a:srgbClr val="000000"/>
                </a:solidFill>
                <a:effectLst/>
              </a:rPr>
              <a:t> </a:t>
            </a:r>
            <a:r>
              <a:rPr lang="da-DK" b="0" i="0" u="none" strike="noStrike" dirty="0" err="1">
                <a:solidFill>
                  <a:srgbClr val="000000"/>
                </a:solidFill>
                <a:effectLst/>
              </a:rPr>
              <a:t>different</a:t>
            </a:r>
            <a:r>
              <a:rPr lang="da-DK" b="0" i="0" u="none" strike="noStrike" dirty="0">
                <a:solidFill>
                  <a:srgbClr val="000000"/>
                </a:solidFill>
                <a:effectLst/>
              </a:rPr>
              <a:t> business models </a:t>
            </a:r>
          </a:p>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da-DK" b="0" i="0" u="none" strike="noStrike" dirty="0">
              <a:solidFill>
                <a:srgbClr val="000000"/>
              </a:solidFill>
              <a:effectLst/>
            </a:endParaRPr>
          </a:p>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da-DK" b="0" i="0" u="none" strike="noStrike" dirty="0">
                <a:solidFill>
                  <a:srgbClr val="000000"/>
                </a:solidFill>
                <a:effectLst/>
              </a:rPr>
              <a:t>A </a:t>
            </a:r>
            <a:r>
              <a:rPr lang="da-DK" b="0" i="0" u="none" strike="noStrike" dirty="0" err="1">
                <a:solidFill>
                  <a:srgbClr val="000000"/>
                </a:solidFill>
                <a:effectLst/>
              </a:rPr>
              <a:t>useful</a:t>
            </a:r>
            <a:r>
              <a:rPr lang="da-DK" b="0" i="0" u="none" strike="noStrike" dirty="0">
                <a:solidFill>
                  <a:srgbClr val="000000"/>
                </a:solidFill>
                <a:effectLst/>
              </a:rPr>
              <a:t> </a:t>
            </a:r>
            <a:r>
              <a:rPr lang="da-DK" b="0" i="0" u="none" strike="noStrike" dirty="0" err="1">
                <a:solidFill>
                  <a:srgbClr val="000000"/>
                </a:solidFill>
                <a:effectLst/>
              </a:rPr>
              <a:t>quote</a:t>
            </a:r>
            <a:r>
              <a:rPr lang="da-DK" b="0" i="0" u="none" strike="noStrike" dirty="0">
                <a:solidFill>
                  <a:srgbClr val="000000"/>
                </a:solidFill>
                <a:effectLst/>
              </a:rPr>
              <a:t> </a:t>
            </a:r>
            <a:r>
              <a:rPr lang="da-DK" b="0" i="0" u="none" strike="noStrike" dirty="0" err="1">
                <a:solidFill>
                  <a:srgbClr val="000000"/>
                </a:solidFill>
                <a:effectLst/>
              </a:rPr>
              <a:t>that</a:t>
            </a:r>
            <a:r>
              <a:rPr lang="da-DK" b="0" i="0" u="none" strike="noStrike" dirty="0">
                <a:solidFill>
                  <a:srgbClr val="000000"/>
                </a:solidFill>
                <a:effectLst/>
              </a:rPr>
              <a:t> </a:t>
            </a:r>
            <a:r>
              <a:rPr lang="da-DK" b="0" i="0" u="none" strike="noStrike" dirty="0" err="1">
                <a:solidFill>
                  <a:srgbClr val="000000"/>
                </a:solidFill>
                <a:effectLst/>
              </a:rPr>
              <a:t>specifies</a:t>
            </a:r>
            <a:r>
              <a:rPr lang="da-DK" b="0" i="0" u="none" strike="noStrike" dirty="0">
                <a:solidFill>
                  <a:srgbClr val="000000"/>
                </a:solidFill>
                <a:effectLst/>
              </a:rPr>
              <a:t> </a:t>
            </a:r>
            <a:r>
              <a:rPr lang="da-DK" b="0" i="0" u="none" strike="noStrike" dirty="0" err="1">
                <a:solidFill>
                  <a:srgbClr val="000000"/>
                </a:solidFill>
                <a:effectLst/>
              </a:rPr>
              <a:t>what</a:t>
            </a:r>
            <a:r>
              <a:rPr lang="da-DK" b="0" i="0" u="none" strike="noStrike" dirty="0">
                <a:solidFill>
                  <a:srgbClr val="000000"/>
                </a:solidFill>
                <a:effectLst/>
              </a:rPr>
              <a:t> patterns </a:t>
            </a:r>
            <a:r>
              <a:rPr lang="da-DK" b="0" i="0" u="none" strike="noStrike" dirty="0" err="1">
                <a:solidFill>
                  <a:srgbClr val="000000"/>
                </a:solidFill>
                <a:effectLst/>
              </a:rPr>
              <a:t>are</a:t>
            </a:r>
            <a:r>
              <a:rPr lang="da-DK" b="0" i="0" u="none" strike="noStrike" dirty="0">
                <a:solidFill>
                  <a:srgbClr val="000000"/>
                </a:solidFill>
                <a:effectLst/>
              </a:rPr>
              <a:t> </a:t>
            </a:r>
            <a:r>
              <a:rPr lang="da-DK" b="0" i="0" u="none" strike="noStrike" dirty="0" err="1">
                <a:solidFill>
                  <a:srgbClr val="000000"/>
                </a:solidFill>
                <a:effectLst/>
              </a:rPr>
              <a:t>comes</a:t>
            </a:r>
            <a:r>
              <a:rPr lang="da-DK" b="0" i="0" u="none" strike="noStrike" dirty="0">
                <a:solidFill>
                  <a:srgbClr val="000000"/>
                </a:solidFill>
                <a:effectLst/>
              </a:rPr>
              <a:t> from Christopher Alexander, </a:t>
            </a:r>
            <a:r>
              <a:rPr lang="da-DK" b="0" i="0" u="none" strike="noStrike" dirty="0" err="1">
                <a:solidFill>
                  <a:srgbClr val="000000"/>
                </a:solidFill>
                <a:effectLst/>
              </a:rPr>
              <a:t>who</a:t>
            </a:r>
            <a:r>
              <a:rPr lang="da-DK" b="0" i="0" u="none" strike="noStrike" dirty="0">
                <a:solidFill>
                  <a:srgbClr val="000000"/>
                </a:solidFill>
                <a:effectLst/>
              </a:rPr>
              <a:t> </a:t>
            </a:r>
            <a:r>
              <a:rPr lang="da-DK" b="0" i="1" u="none" strike="noStrike" dirty="0">
                <a:solidFill>
                  <a:srgbClr val="000000"/>
                </a:solidFill>
                <a:effectLst/>
              </a:rPr>
              <a:t>”</a:t>
            </a:r>
            <a:r>
              <a:rPr lang="da-DK" b="0" i="1" u="none" strike="noStrike" dirty="0" err="1">
                <a:solidFill>
                  <a:srgbClr val="000000"/>
                </a:solidFill>
                <a:effectLst/>
              </a:rPr>
              <a:t>describes</a:t>
            </a:r>
            <a:r>
              <a:rPr lang="da-DK" b="0" i="1" u="none" strike="noStrike" dirty="0">
                <a:solidFill>
                  <a:srgbClr val="000000"/>
                </a:solidFill>
                <a:effectLst/>
              </a:rPr>
              <a:t> a problem </a:t>
            </a:r>
            <a:r>
              <a:rPr lang="da-DK" b="0" i="1" u="none" strike="noStrike" dirty="0" err="1">
                <a:solidFill>
                  <a:srgbClr val="000000"/>
                </a:solidFill>
                <a:effectLst/>
              </a:rPr>
              <a:t>which</a:t>
            </a:r>
            <a:r>
              <a:rPr lang="da-DK" b="0" i="1" u="none" strike="noStrike" dirty="0">
                <a:solidFill>
                  <a:srgbClr val="000000"/>
                </a:solidFill>
                <a:effectLst/>
              </a:rPr>
              <a:t> </a:t>
            </a:r>
            <a:r>
              <a:rPr lang="da-DK" b="0" i="1" u="none" strike="noStrike" dirty="0" err="1">
                <a:solidFill>
                  <a:srgbClr val="000000"/>
                </a:solidFill>
                <a:effectLst/>
              </a:rPr>
              <a:t>occurs</a:t>
            </a:r>
            <a:r>
              <a:rPr lang="da-DK" b="0" i="1" u="none" strike="noStrike" dirty="0">
                <a:solidFill>
                  <a:srgbClr val="000000"/>
                </a:solidFill>
                <a:effectLst/>
              </a:rPr>
              <a:t> over and over </a:t>
            </a:r>
            <a:r>
              <a:rPr lang="da-DK" b="0" i="1" u="none" strike="noStrike" dirty="0" err="1">
                <a:solidFill>
                  <a:srgbClr val="000000"/>
                </a:solidFill>
                <a:effectLst/>
              </a:rPr>
              <a:t>again</a:t>
            </a:r>
            <a:r>
              <a:rPr lang="da-DK" b="0" i="1" u="none" strike="noStrike" dirty="0">
                <a:solidFill>
                  <a:srgbClr val="000000"/>
                </a:solidFill>
                <a:effectLst/>
              </a:rPr>
              <a:t> in </a:t>
            </a:r>
            <a:r>
              <a:rPr lang="da-DK" b="0" i="1" u="none" strike="noStrike" dirty="0" err="1">
                <a:solidFill>
                  <a:srgbClr val="000000"/>
                </a:solidFill>
                <a:effectLst/>
              </a:rPr>
              <a:t>our</a:t>
            </a:r>
            <a:r>
              <a:rPr lang="da-DK" b="0" i="1" u="none" strike="noStrike" dirty="0">
                <a:solidFill>
                  <a:srgbClr val="000000"/>
                </a:solidFill>
                <a:effectLst/>
              </a:rPr>
              <a:t> </a:t>
            </a:r>
            <a:r>
              <a:rPr lang="da-DK" b="0" i="1" u="none" strike="noStrike" dirty="0" err="1">
                <a:solidFill>
                  <a:srgbClr val="000000"/>
                </a:solidFill>
                <a:effectLst/>
              </a:rPr>
              <a:t>environment</a:t>
            </a:r>
            <a:r>
              <a:rPr lang="da-DK" b="0" i="1" u="none" strike="noStrike" dirty="0">
                <a:solidFill>
                  <a:srgbClr val="000000"/>
                </a:solidFill>
                <a:effectLst/>
              </a:rPr>
              <a:t>, and </a:t>
            </a:r>
            <a:r>
              <a:rPr lang="da-DK" b="0" i="1" u="none" strike="noStrike" dirty="0" err="1">
                <a:solidFill>
                  <a:srgbClr val="000000"/>
                </a:solidFill>
                <a:effectLst/>
              </a:rPr>
              <a:t>then</a:t>
            </a:r>
            <a:r>
              <a:rPr lang="da-DK" b="0" i="1" u="none" strike="noStrike" dirty="0">
                <a:solidFill>
                  <a:srgbClr val="000000"/>
                </a:solidFill>
                <a:effectLst/>
              </a:rPr>
              <a:t> </a:t>
            </a:r>
            <a:r>
              <a:rPr lang="da-DK" b="0" i="1" u="none" strike="noStrike" dirty="0" err="1">
                <a:solidFill>
                  <a:srgbClr val="000000"/>
                </a:solidFill>
                <a:effectLst/>
              </a:rPr>
              <a:t>describes</a:t>
            </a:r>
            <a:r>
              <a:rPr lang="da-DK" b="0" i="1" u="none" strike="noStrike" dirty="0">
                <a:solidFill>
                  <a:srgbClr val="000000"/>
                </a:solidFill>
                <a:effectLst/>
              </a:rPr>
              <a:t> the </a:t>
            </a:r>
            <a:r>
              <a:rPr lang="da-DK" b="0" i="1" u="none" strike="noStrike" dirty="0" err="1">
                <a:solidFill>
                  <a:srgbClr val="000000"/>
                </a:solidFill>
                <a:effectLst/>
              </a:rPr>
              <a:t>core</a:t>
            </a:r>
            <a:r>
              <a:rPr lang="da-DK" b="0" i="1" u="none" strike="noStrike" dirty="0">
                <a:solidFill>
                  <a:srgbClr val="000000"/>
                </a:solidFill>
                <a:effectLst/>
              </a:rPr>
              <a:t> of the solution to </a:t>
            </a:r>
            <a:r>
              <a:rPr lang="da-DK" b="0" i="1" u="none" strike="noStrike" dirty="0" err="1">
                <a:solidFill>
                  <a:srgbClr val="000000"/>
                </a:solidFill>
                <a:effectLst/>
              </a:rPr>
              <a:t>that</a:t>
            </a:r>
            <a:r>
              <a:rPr lang="da-DK" b="0" i="1" u="none" strike="noStrike" dirty="0">
                <a:solidFill>
                  <a:srgbClr val="000000"/>
                </a:solidFill>
                <a:effectLst/>
              </a:rPr>
              <a:t> problem, in </a:t>
            </a:r>
            <a:r>
              <a:rPr lang="da-DK" b="0" i="1" u="none" strike="noStrike" dirty="0" err="1">
                <a:solidFill>
                  <a:srgbClr val="000000"/>
                </a:solidFill>
                <a:effectLst/>
              </a:rPr>
              <a:t>such</a:t>
            </a:r>
            <a:r>
              <a:rPr lang="da-DK" b="0" i="1" u="none" strike="noStrike" dirty="0">
                <a:solidFill>
                  <a:srgbClr val="000000"/>
                </a:solidFill>
                <a:effectLst/>
              </a:rPr>
              <a:t> a </a:t>
            </a:r>
            <a:r>
              <a:rPr lang="da-DK" b="0" i="1" u="none" strike="noStrike" dirty="0" err="1">
                <a:solidFill>
                  <a:srgbClr val="000000"/>
                </a:solidFill>
                <a:effectLst/>
              </a:rPr>
              <a:t>way</a:t>
            </a:r>
            <a:r>
              <a:rPr lang="da-DK" b="0" i="1" u="none" strike="noStrike" dirty="0">
                <a:solidFill>
                  <a:srgbClr val="000000"/>
                </a:solidFill>
                <a:effectLst/>
              </a:rPr>
              <a:t> </a:t>
            </a:r>
            <a:r>
              <a:rPr lang="da-DK" b="0" i="1" u="none" strike="noStrike" dirty="0" err="1">
                <a:solidFill>
                  <a:srgbClr val="000000"/>
                </a:solidFill>
                <a:effectLst/>
              </a:rPr>
              <a:t>that</a:t>
            </a:r>
            <a:r>
              <a:rPr lang="da-DK" b="0" i="1" u="none" strike="noStrike" dirty="0">
                <a:solidFill>
                  <a:srgbClr val="000000"/>
                </a:solidFill>
                <a:effectLst/>
              </a:rPr>
              <a:t> </a:t>
            </a:r>
            <a:r>
              <a:rPr lang="da-DK" b="0" i="1" u="none" strike="noStrike" dirty="0" err="1">
                <a:solidFill>
                  <a:srgbClr val="000000"/>
                </a:solidFill>
                <a:effectLst/>
              </a:rPr>
              <a:t>you</a:t>
            </a:r>
            <a:r>
              <a:rPr lang="da-DK" b="0" i="1" u="none" strike="noStrike" dirty="0">
                <a:solidFill>
                  <a:srgbClr val="000000"/>
                </a:solidFill>
                <a:effectLst/>
              </a:rPr>
              <a:t> </a:t>
            </a:r>
            <a:r>
              <a:rPr lang="da-DK" b="0" i="1" u="none" strike="noStrike" dirty="0" err="1">
                <a:solidFill>
                  <a:srgbClr val="000000"/>
                </a:solidFill>
                <a:effectLst/>
              </a:rPr>
              <a:t>can</a:t>
            </a:r>
            <a:r>
              <a:rPr lang="da-DK" b="0" i="1" u="none" strike="noStrike" dirty="0">
                <a:solidFill>
                  <a:srgbClr val="000000"/>
                </a:solidFill>
                <a:effectLst/>
              </a:rPr>
              <a:t> </a:t>
            </a:r>
            <a:r>
              <a:rPr lang="da-DK" b="0" i="1" u="none" strike="noStrike" dirty="0" err="1">
                <a:solidFill>
                  <a:srgbClr val="000000"/>
                </a:solidFill>
                <a:effectLst/>
              </a:rPr>
              <a:t>use</a:t>
            </a:r>
            <a:r>
              <a:rPr lang="da-DK" b="0" i="1" u="none" strike="noStrike" dirty="0">
                <a:solidFill>
                  <a:srgbClr val="000000"/>
                </a:solidFill>
                <a:effectLst/>
              </a:rPr>
              <a:t> </a:t>
            </a:r>
            <a:r>
              <a:rPr lang="da-DK" b="0" i="1" u="none" strike="noStrike" dirty="0" err="1">
                <a:solidFill>
                  <a:srgbClr val="000000"/>
                </a:solidFill>
                <a:effectLst/>
              </a:rPr>
              <a:t>this</a:t>
            </a:r>
            <a:r>
              <a:rPr lang="da-DK" b="0" i="1" u="none" strike="noStrike" dirty="0">
                <a:solidFill>
                  <a:srgbClr val="000000"/>
                </a:solidFill>
                <a:effectLst/>
              </a:rPr>
              <a:t> solution a million times over, </a:t>
            </a:r>
            <a:r>
              <a:rPr lang="da-DK" b="0" i="1" u="none" strike="noStrike" dirty="0" err="1">
                <a:solidFill>
                  <a:srgbClr val="000000"/>
                </a:solidFill>
                <a:effectLst/>
              </a:rPr>
              <a:t>without</a:t>
            </a:r>
            <a:r>
              <a:rPr lang="da-DK" b="0" i="1" u="none" strike="noStrike" dirty="0">
                <a:solidFill>
                  <a:srgbClr val="000000"/>
                </a:solidFill>
                <a:effectLst/>
              </a:rPr>
              <a:t> </a:t>
            </a:r>
            <a:r>
              <a:rPr lang="da-DK" b="0" i="1" u="none" strike="noStrike" dirty="0" err="1">
                <a:solidFill>
                  <a:srgbClr val="000000"/>
                </a:solidFill>
                <a:effectLst/>
              </a:rPr>
              <a:t>ever</a:t>
            </a:r>
            <a:r>
              <a:rPr lang="da-DK" b="0" i="1" u="none" strike="noStrike" dirty="0">
                <a:solidFill>
                  <a:srgbClr val="000000"/>
                </a:solidFill>
                <a:effectLst/>
              </a:rPr>
              <a:t> </a:t>
            </a:r>
            <a:r>
              <a:rPr lang="da-DK" b="0" i="1" u="none" strike="noStrike" dirty="0" err="1">
                <a:solidFill>
                  <a:srgbClr val="000000"/>
                </a:solidFill>
                <a:effectLst/>
              </a:rPr>
              <a:t>doing</a:t>
            </a:r>
            <a:r>
              <a:rPr lang="da-DK" b="0" i="1" u="none" strike="noStrike" dirty="0">
                <a:solidFill>
                  <a:srgbClr val="000000"/>
                </a:solidFill>
                <a:effectLst/>
              </a:rPr>
              <a:t> it the same </a:t>
            </a:r>
            <a:r>
              <a:rPr lang="da-DK" b="0" i="1" u="none" strike="noStrike" dirty="0" err="1">
                <a:solidFill>
                  <a:srgbClr val="000000"/>
                </a:solidFill>
                <a:effectLst/>
              </a:rPr>
              <a:t>way</a:t>
            </a:r>
            <a:r>
              <a:rPr lang="da-DK" b="0" i="1" u="none" strike="noStrike" dirty="0">
                <a:solidFill>
                  <a:srgbClr val="000000"/>
                </a:solidFill>
                <a:effectLst/>
              </a:rPr>
              <a:t> </a:t>
            </a:r>
            <a:r>
              <a:rPr lang="da-DK" b="0" i="1" u="none" strike="noStrike" dirty="0" err="1">
                <a:solidFill>
                  <a:srgbClr val="000000"/>
                </a:solidFill>
                <a:effectLst/>
              </a:rPr>
              <a:t>twice</a:t>
            </a:r>
            <a:r>
              <a:rPr lang="da-DK" b="0" i="1" u="none" strike="noStrike" dirty="0">
                <a:solidFill>
                  <a:srgbClr val="000000"/>
                </a:solidFill>
                <a:effectLst/>
              </a:rPr>
              <a:t>”.</a:t>
            </a:r>
          </a:p>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da-DK" b="0" i="1" u="none" strike="noStrike" dirty="0">
              <a:solidFill>
                <a:srgbClr val="000000"/>
              </a:solidFill>
              <a:effectLst/>
            </a:endParaRPr>
          </a:p>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da-DK" b="0" i="0" u="none" strike="noStrike" dirty="0" err="1">
                <a:solidFill>
                  <a:srgbClr val="000000"/>
                </a:solidFill>
                <a:effectLst/>
              </a:rPr>
              <a:t>Example</a:t>
            </a:r>
            <a:r>
              <a:rPr lang="da-DK" b="0" i="0" u="none" strike="noStrike" dirty="0">
                <a:solidFill>
                  <a:srgbClr val="000000"/>
                </a:solidFill>
                <a:effectLst/>
              </a:rPr>
              <a:t> of </a:t>
            </a:r>
            <a:r>
              <a:rPr lang="da-DK" b="0" i="0" u="none" strike="noStrike" dirty="0" err="1">
                <a:solidFill>
                  <a:srgbClr val="000000"/>
                </a:solidFill>
                <a:effectLst/>
              </a:rPr>
              <a:t>how</a:t>
            </a:r>
            <a:r>
              <a:rPr lang="da-DK" b="0" i="0" u="none" strike="noStrike" dirty="0">
                <a:solidFill>
                  <a:srgbClr val="000000"/>
                </a:solidFill>
                <a:effectLst/>
              </a:rPr>
              <a:t> patterns </a:t>
            </a:r>
            <a:r>
              <a:rPr lang="da-DK" b="0" i="0" u="none" strike="noStrike" dirty="0" err="1">
                <a:solidFill>
                  <a:srgbClr val="000000"/>
                </a:solidFill>
                <a:effectLst/>
              </a:rPr>
              <a:t>can</a:t>
            </a:r>
            <a:r>
              <a:rPr lang="da-DK" b="0" i="0" u="none" strike="noStrike" dirty="0">
                <a:solidFill>
                  <a:srgbClr val="000000"/>
                </a:solidFill>
                <a:effectLst/>
              </a:rPr>
              <a:t> </a:t>
            </a:r>
            <a:r>
              <a:rPr lang="da-DK" b="0" i="0" u="none" strike="noStrike" dirty="0" err="1">
                <a:solidFill>
                  <a:srgbClr val="000000"/>
                </a:solidFill>
                <a:effectLst/>
              </a:rPr>
              <a:t>be</a:t>
            </a:r>
            <a:r>
              <a:rPr lang="da-DK" b="0" i="0" u="none" strike="noStrike" dirty="0">
                <a:solidFill>
                  <a:srgbClr val="000000"/>
                </a:solidFill>
                <a:effectLst/>
              </a:rPr>
              <a:t> </a:t>
            </a:r>
            <a:r>
              <a:rPr lang="da-DK" b="0" i="0" u="none" strike="noStrike" dirty="0" err="1">
                <a:solidFill>
                  <a:srgbClr val="000000"/>
                </a:solidFill>
                <a:effectLst/>
              </a:rPr>
              <a:t>used</a:t>
            </a:r>
            <a:r>
              <a:rPr lang="da-DK" b="0" i="0" u="none" strike="noStrike" dirty="0">
                <a:solidFill>
                  <a:srgbClr val="000000"/>
                </a:solidFill>
                <a:effectLst/>
              </a:rPr>
              <a:t> in action: </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da-DK" dirty="0" err="1"/>
              <a:t>Example</a:t>
            </a:r>
            <a:r>
              <a:rPr lang="da-DK" dirty="0"/>
              <a:t>: </a:t>
            </a:r>
            <a:r>
              <a:rPr lang="da-DK" dirty="0" err="1"/>
              <a:t>When</a:t>
            </a:r>
            <a:r>
              <a:rPr lang="da-DK" dirty="0"/>
              <a:t> </a:t>
            </a:r>
            <a:r>
              <a:rPr lang="da-DK" dirty="0" err="1"/>
              <a:t>faced</a:t>
            </a:r>
            <a:r>
              <a:rPr lang="da-DK" dirty="0"/>
              <a:t> with </a:t>
            </a:r>
            <a:r>
              <a:rPr lang="da-DK" dirty="0" err="1"/>
              <a:t>declining</a:t>
            </a:r>
            <a:r>
              <a:rPr lang="da-DK" dirty="0"/>
              <a:t> </a:t>
            </a:r>
            <a:r>
              <a:rPr lang="da-DK" dirty="0" err="1"/>
              <a:t>customer</a:t>
            </a:r>
            <a:r>
              <a:rPr lang="da-DK" dirty="0"/>
              <a:t> engagement in an </a:t>
            </a:r>
            <a:r>
              <a:rPr lang="da-DK" dirty="0" err="1"/>
              <a:t>e-commerce</a:t>
            </a:r>
            <a:r>
              <a:rPr lang="da-DK" dirty="0"/>
              <a:t> platform (problem X), </a:t>
            </a:r>
            <a:r>
              <a:rPr lang="da-DK" dirty="0" err="1"/>
              <a:t>consider</a:t>
            </a:r>
            <a:r>
              <a:rPr lang="da-DK" dirty="0"/>
              <a:t> </a:t>
            </a:r>
            <a:r>
              <a:rPr lang="da-DK" dirty="0" err="1"/>
              <a:t>implementing</a:t>
            </a:r>
            <a:r>
              <a:rPr lang="da-DK" dirty="0"/>
              <a:t> a </a:t>
            </a:r>
            <a:r>
              <a:rPr lang="da-DK" dirty="0" err="1"/>
              <a:t>personalized</a:t>
            </a:r>
            <a:r>
              <a:rPr lang="da-DK" dirty="0"/>
              <a:t> </a:t>
            </a:r>
            <a:r>
              <a:rPr lang="da-DK" dirty="0" err="1"/>
              <a:t>recommendation</a:t>
            </a:r>
            <a:r>
              <a:rPr lang="da-DK" dirty="0"/>
              <a:t> system </a:t>
            </a:r>
            <a:r>
              <a:rPr lang="da-DK" dirty="0" err="1"/>
              <a:t>based</a:t>
            </a:r>
            <a:r>
              <a:rPr lang="da-DK" dirty="0"/>
              <a:t> on </a:t>
            </a:r>
            <a:r>
              <a:rPr lang="da-DK" dirty="0" err="1"/>
              <a:t>user</a:t>
            </a:r>
            <a:r>
              <a:rPr lang="da-DK" dirty="0"/>
              <a:t> </a:t>
            </a:r>
            <a:r>
              <a:rPr lang="da-DK" dirty="0" err="1"/>
              <a:t>behavior</a:t>
            </a:r>
            <a:r>
              <a:rPr lang="da-DK" dirty="0"/>
              <a:t> (solution Y). Patterns provide </a:t>
            </a:r>
            <a:r>
              <a:rPr lang="da-DK" dirty="0" err="1"/>
              <a:t>actionable</a:t>
            </a:r>
            <a:r>
              <a:rPr lang="da-DK" dirty="0"/>
              <a:t> </a:t>
            </a:r>
            <a:r>
              <a:rPr lang="da-DK" dirty="0" err="1"/>
              <a:t>knowledge</a:t>
            </a:r>
            <a:r>
              <a:rPr lang="da-DK" dirty="0"/>
              <a:t> </a:t>
            </a:r>
            <a:r>
              <a:rPr lang="da-DK" dirty="0" err="1"/>
              <a:t>that</a:t>
            </a:r>
            <a:r>
              <a:rPr lang="da-DK" dirty="0"/>
              <a:t> </a:t>
            </a:r>
            <a:r>
              <a:rPr lang="da-DK" dirty="0" err="1"/>
              <a:t>can</a:t>
            </a:r>
            <a:r>
              <a:rPr lang="da-DK" dirty="0"/>
              <a:t> guide </a:t>
            </a:r>
            <a:r>
              <a:rPr lang="da-DK" dirty="0" err="1"/>
              <a:t>businesses</a:t>
            </a:r>
            <a:r>
              <a:rPr lang="da-DK" dirty="0"/>
              <a:t> in </a:t>
            </a:r>
            <a:r>
              <a:rPr lang="da-DK" dirty="0" err="1"/>
              <a:t>addressing</a:t>
            </a:r>
            <a:r>
              <a:rPr lang="da-DK" dirty="0"/>
              <a:t> </a:t>
            </a:r>
            <a:r>
              <a:rPr lang="da-DK" dirty="0" err="1"/>
              <a:t>specific</a:t>
            </a:r>
            <a:r>
              <a:rPr lang="da-DK" dirty="0"/>
              <a:t> </a:t>
            </a:r>
            <a:r>
              <a:rPr lang="da-DK" dirty="0" err="1"/>
              <a:t>challenges</a:t>
            </a:r>
            <a:r>
              <a:rPr lang="da-DK" dirty="0"/>
              <a:t> </a:t>
            </a:r>
            <a:r>
              <a:rPr lang="da-DK" dirty="0" err="1"/>
              <a:t>effectively</a:t>
            </a:r>
            <a:r>
              <a:rPr lang="da-DK" dirty="0"/>
              <a:t>.</a:t>
            </a:r>
            <a:endParaRPr lang="da-DK" b="0" i="0" u="none" strike="noStrike" dirty="0">
              <a:solidFill>
                <a:srgbClr val="000000"/>
              </a:solidFill>
              <a:effectLst/>
            </a:endParaRPr>
          </a:p>
          <a:p>
            <a:endParaRPr lang="da-DK" dirty="0"/>
          </a:p>
        </p:txBody>
      </p:sp>
    </p:spTree>
    <p:extLst>
      <p:ext uri="{BB962C8B-B14F-4D97-AF65-F5344CB8AC3E}">
        <p14:creationId xmlns:p14="http://schemas.microsoft.com/office/powerpoint/2010/main" val="783999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81000" y="685800"/>
            <a:ext cx="6096000" cy="3429000"/>
          </a:xfrm>
        </p:spPr>
      </p:sp>
      <p:sp>
        <p:nvSpPr>
          <p:cNvPr id="3" name="Pladsholder til noter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da-DK" b="0" i="0" u="none" strike="noStrike" dirty="0">
                <a:solidFill>
                  <a:srgbClr val="000000"/>
                </a:solidFill>
                <a:effectLst/>
              </a:rPr>
              <a:t>Here is it </a:t>
            </a:r>
            <a:r>
              <a:rPr lang="da-DK" b="0" i="0" u="none" strike="noStrike" dirty="0" err="1">
                <a:solidFill>
                  <a:srgbClr val="000000"/>
                </a:solidFill>
                <a:effectLst/>
              </a:rPr>
              <a:t>important</a:t>
            </a:r>
            <a:r>
              <a:rPr lang="da-DK" b="0" i="0" u="none" strike="noStrike" dirty="0">
                <a:solidFill>
                  <a:srgbClr val="000000"/>
                </a:solidFill>
                <a:effectLst/>
              </a:rPr>
              <a:t> to </a:t>
            </a:r>
            <a:r>
              <a:rPr lang="da-DK" b="0" i="0" u="none" strike="noStrike" dirty="0" err="1">
                <a:solidFill>
                  <a:srgbClr val="000000"/>
                </a:solidFill>
                <a:effectLst/>
              </a:rPr>
              <a:t>distinguish</a:t>
            </a:r>
            <a:r>
              <a:rPr lang="da-DK" b="0" i="0" u="none" strike="noStrike" dirty="0">
                <a:solidFill>
                  <a:srgbClr val="000000"/>
                </a:solidFill>
                <a:effectLst/>
              </a:rPr>
              <a:t> </a:t>
            </a:r>
            <a:r>
              <a:rPr lang="da-DK" b="0" i="0" u="none" strike="noStrike" dirty="0" err="1">
                <a:solidFill>
                  <a:srgbClr val="000000"/>
                </a:solidFill>
                <a:effectLst/>
              </a:rPr>
              <a:t>how</a:t>
            </a:r>
            <a:r>
              <a:rPr lang="da-DK" b="0" i="0" u="none" strike="noStrike" dirty="0">
                <a:solidFill>
                  <a:srgbClr val="000000"/>
                </a:solidFill>
                <a:effectLst/>
              </a:rPr>
              <a:t> patterns </a:t>
            </a:r>
            <a:r>
              <a:rPr lang="da-DK" b="0" i="0" u="none" strike="noStrike" dirty="0" err="1">
                <a:solidFill>
                  <a:srgbClr val="000000"/>
                </a:solidFill>
                <a:effectLst/>
              </a:rPr>
              <a:t>are</a:t>
            </a:r>
            <a:r>
              <a:rPr lang="da-DK" b="0" i="0" u="none" strike="noStrike" dirty="0">
                <a:solidFill>
                  <a:srgbClr val="000000"/>
                </a:solidFill>
                <a:effectLst/>
              </a:rPr>
              <a:t> </a:t>
            </a:r>
            <a:r>
              <a:rPr lang="da-DK" b="0" i="0" u="none" strike="noStrike" dirty="0" err="1">
                <a:solidFill>
                  <a:srgbClr val="000000"/>
                </a:solidFill>
                <a:effectLst/>
              </a:rPr>
              <a:t>different</a:t>
            </a:r>
            <a:r>
              <a:rPr lang="da-DK" b="0" i="0" u="none" strike="noStrike" dirty="0">
                <a:solidFill>
                  <a:srgbClr val="000000"/>
                </a:solidFill>
                <a:effectLst/>
              </a:rPr>
              <a:t> from </a:t>
            </a:r>
            <a:r>
              <a:rPr lang="da-DK" b="0" i="0" u="none" strike="noStrike" dirty="0" err="1">
                <a:solidFill>
                  <a:srgbClr val="000000"/>
                </a:solidFill>
                <a:effectLst/>
              </a:rPr>
              <a:t>examples</a:t>
            </a:r>
            <a:r>
              <a:rPr lang="da-DK" b="0" i="0" u="none" strike="noStrike" dirty="0">
                <a:solidFill>
                  <a:srgbClr val="000000"/>
                </a:solidFill>
                <a:effectLst/>
              </a:rPr>
              <a:t> and types to </a:t>
            </a:r>
            <a:r>
              <a:rPr lang="da-DK" b="0" i="0" u="none" strike="noStrike" dirty="0" err="1">
                <a:solidFill>
                  <a:srgbClr val="000000"/>
                </a:solidFill>
                <a:effectLst/>
              </a:rPr>
              <a:t>classify</a:t>
            </a:r>
            <a:r>
              <a:rPr lang="da-DK" b="0" i="0" u="none" strike="noStrike" dirty="0">
                <a:solidFill>
                  <a:srgbClr val="000000"/>
                </a:solidFill>
                <a:effectLst/>
              </a:rPr>
              <a:t> </a:t>
            </a:r>
            <a:r>
              <a:rPr lang="da-DK" b="0" i="0" u="none" strike="noStrike" dirty="0" err="1">
                <a:solidFill>
                  <a:srgbClr val="000000"/>
                </a:solidFill>
                <a:effectLst/>
              </a:rPr>
              <a:t>different</a:t>
            </a:r>
            <a:r>
              <a:rPr lang="da-DK" b="0" i="0" u="none" strike="noStrike" dirty="0">
                <a:solidFill>
                  <a:srgbClr val="000000"/>
                </a:solidFill>
                <a:effectLst/>
              </a:rPr>
              <a:t> business models </a:t>
            </a:r>
          </a:p>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da-DK" b="0" i="0" u="none" strike="noStrike" dirty="0">
              <a:solidFill>
                <a:srgbClr val="000000"/>
              </a:solidFill>
              <a:effectLst/>
            </a:endParaRPr>
          </a:p>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da-DK" b="0" i="0" u="none" strike="noStrike" dirty="0">
                <a:solidFill>
                  <a:srgbClr val="000000"/>
                </a:solidFill>
                <a:effectLst/>
              </a:rPr>
              <a:t>A </a:t>
            </a:r>
            <a:r>
              <a:rPr lang="da-DK" b="0" i="0" u="none" strike="noStrike" dirty="0" err="1">
                <a:solidFill>
                  <a:srgbClr val="000000"/>
                </a:solidFill>
                <a:effectLst/>
              </a:rPr>
              <a:t>useful</a:t>
            </a:r>
            <a:r>
              <a:rPr lang="da-DK" b="0" i="0" u="none" strike="noStrike" dirty="0">
                <a:solidFill>
                  <a:srgbClr val="000000"/>
                </a:solidFill>
                <a:effectLst/>
              </a:rPr>
              <a:t> </a:t>
            </a:r>
            <a:r>
              <a:rPr lang="da-DK" b="0" i="0" u="none" strike="noStrike" dirty="0" err="1">
                <a:solidFill>
                  <a:srgbClr val="000000"/>
                </a:solidFill>
                <a:effectLst/>
              </a:rPr>
              <a:t>quote</a:t>
            </a:r>
            <a:r>
              <a:rPr lang="da-DK" b="0" i="0" u="none" strike="noStrike" dirty="0">
                <a:solidFill>
                  <a:srgbClr val="000000"/>
                </a:solidFill>
                <a:effectLst/>
              </a:rPr>
              <a:t> </a:t>
            </a:r>
            <a:r>
              <a:rPr lang="da-DK" b="0" i="0" u="none" strike="noStrike" dirty="0" err="1">
                <a:solidFill>
                  <a:srgbClr val="000000"/>
                </a:solidFill>
                <a:effectLst/>
              </a:rPr>
              <a:t>that</a:t>
            </a:r>
            <a:r>
              <a:rPr lang="da-DK" b="0" i="0" u="none" strike="noStrike" dirty="0">
                <a:solidFill>
                  <a:srgbClr val="000000"/>
                </a:solidFill>
                <a:effectLst/>
              </a:rPr>
              <a:t> </a:t>
            </a:r>
            <a:r>
              <a:rPr lang="da-DK" b="0" i="0" u="none" strike="noStrike" dirty="0" err="1">
                <a:solidFill>
                  <a:srgbClr val="000000"/>
                </a:solidFill>
                <a:effectLst/>
              </a:rPr>
              <a:t>specifies</a:t>
            </a:r>
            <a:r>
              <a:rPr lang="da-DK" b="0" i="0" u="none" strike="noStrike" dirty="0">
                <a:solidFill>
                  <a:srgbClr val="000000"/>
                </a:solidFill>
                <a:effectLst/>
              </a:rPr>
              <a:t> </a:t>
            </a:r>
            <a:r>
              <a:rPr lang="da-DK" b="0" i="0" u="none" strike="noStrike" dirty="0" err="1">
                <a:solidFill>
                  <a:srgbClr val="000000"/>
                </a:solidFill>
                <a:effectLst/>
              </a:rPr>
              <a:t>what</a:t>
            </a:r>
            <a:r>
              <a:rPr lang="da-DK" b="0" i="0" u="none" strike="noStrike" dirty="0">
                <a:solidFill>
                  <a:srgbClr val="000000"/>
                </a:solidFill>
                <a:effectLst/>
              </a:rPr>
              <a:t> patterns </a:t>
            </a:r>
            <a:r>
              <a:rPr lang="da-DK" b="0" i="0" u="none" strike="noStrike" dirty="0" err="1">
                <a:solidFill>
                  <a:srgbClr val="000000"/>
                </a:solidFill>
                <a:effectLst/>
              </a:rPr>
              <a:t>are</a:t>
            </a:r>
            <a:r>
              <a:rPr lang="da-DK" b="0" i="0" u="none" strike="noStrike" dirty="0">
                <a:solidFill>
                  <a:srgbClr val="000000"/>
                </a:solidFill>
                <a:effectLst/>
              </a:rPr>
              <a:t> </a:t>
            </a:r>
            <a:r>
              <a:rPr lang="da-DK" b="0" i="0" u="none" strike="noStrike" dirty="0" err="1">
                <a:solidFill>
                  <a:srgbClr val="000000"/>
                </a:solidFill>
                <a:effectLst/>
              </a:rPr>
              <a:t>comes</a:t>
            </a:r>
            <a:r>
              <a:rPr lang="da-DK" b="0" i="0" u="none" strike="noStrike" dirty="0">
                <a:solidFill>
                  <a:srgbClr val="000000"/>
                </a:solidFill>
                <a:effectLst/>
              </a:rPr>
              <a:t> from Christopher Alexander, </a:t>
            </a:r>
            <a:r>
              <a:rPr lang="da-DK" b="0" i="0" u="none" strike="noStrike" dirty="0" err="1">
                <a:solidFill>
                  <a:srgbClr val="000000"/>
                </a:solidFill>
                <a:effectLst/>
              </a:rPr>
              <a:t>who</a:t>
            </a:r>
            <a:r>
              <a:rPr lang="da-DK" b="0" i="0" u="none" strike="noStrike" dirty="0">
                <a:solidFill>
                  <a:srgbClr val="000000"/>
                </a:solidFill>
                <a:effectLst/>
              </a:rPr>
              <a:t> </a:t>
            </a:r>
            <a:r>
              <a:rPr lang="da-DK" b="0" i="1" u="none" strike="noStrike" dirty="0">
                <a:solidFill>
                  <a:srgbClr val="000000"/>
                </a:solidFill>
                <a:effectLst/>
              </a:rPr>
              <a:t>”</a:t>
            </a:r>
            <a:r>
              <a:rPr lang="da-DK" b="0" i="1" u="none" strike="noStrike" dirty="0" err="1">
                <a:solidFill>
                  <a:srgbClr val="000000"/>
                </a:solidFill>
                <a:effectLst/>
              </a:rPr>
              <a:t>describes</a:t>
            </a:r>
            <a:r>
              <a:rPr lang="da-DK" b="0" i="1" u="none" strike="noStrike" dirty="0">
                <a:solidFill>
                  <a:srgbClr val="000000"/>
                </a:solidFill>
                <a:effectLst/>
              </a:rPr>
              <a:t> a problem </a:t>
            </a:r>
            <a:r>
              <a:rPr lang="da-DK" b="0" i="1" u="none" strike="noStrike" dirty="0" err="1">
                <a:solidFill>
                  <a:srgbClr val="000000"/>
                </a:solidFill>
                <a:effectLst/>
              </a:rPr>
              <a:t>which</a:t>
            </a:r>
            <a:r>
              <a:rPr lang="da-DK" b="0" i="1" u="none" strike="noStrike" dirty="0">
                <a:solidFill>
                  <a:srgbClr val="000000"/>
                </a:solidFill>
                <a:effectLst/>
              </a:rPr>
              <a:t> </a:t>
            </a:r>
            <a:r>
              <a:rPr lang="da-DK" b="0" i="1" u="none" strike="noStrike" dirty="0" err="1">
                <a:solidFill>
                  <a:srgbClr val="000000"/>
                </a:solidFill>
                <a:effectLst/>
              </a:rPr>
              <a:t>occurs</a:t>
            </a:r>
            <a:r>
              <a:rPr lang="da-DK" b="0" i="1" u="none" strike="noStrike" dirty="0">
                <a:solidFill>
                  <a:srgbClr val="000000"/>
                </a:solidFill>
                <a:effectLst/>
              </a:rPr>
              <a:t> over and over </a:t>
            </a:r>
            <a:r>
              <a:rPr lang="da-DK" b="0" i="1" u="none" strike="noStrike" dirty="0" err="1">
                <a:solidFill>
                  <a:srgbClr val="000000"/>
                </a:solidFill>
                <a:effectLst/>
              </a:rPr>
              <a:t>again</a:t>
            </a:r>
            <a:r>
              <a:rPr lang="da-DK" b="0" i="1" u="none" strike="noStrike" dirty="0">
                <a:solidFill>
                  <a:srgbClr val="000000"/>
                </a:solidFill>
                <a:effectLst/>
              </a:rPr>
              <a:t> in </a:t>
            </a:r>
            <a:r>
              <a:rPr lang="da-DK" b="0" i="1" u="none" strike="noStrike" dirty="0" err="1">
                <a:solidFill>
                  <a:srgbClr val="000000"/>
                </a:solidFill>
                <a:effectLst/>
              </a:rPr>
              <a:t>our</a:t>
            </a:r>
            <a:r>
              <a:rPr lang="da-DK" b="0" i="1" u="none" strike="noStrike" dirty="0">
                <a:solidFill>
                  <a:srgbClr val="000000"/>
                </a:solidFill>
                <a:effectLst/>
              </a:rPr>
              <a:t> </a:t>
            </a:r>
            <a:r>
              <a:rPr lang="da-DK" b="0" i="1" u="none" strike="noStrike" dirty="0" err="1">
                <a:solidFill>
                  <a:srgbClr val="000000"/>
                </a:solidFill>
                <a:effectLst/>
              </a:rPr>
              <a:t>environment</a:t>
            </a:r>
            <a:r>
              <a:rPr lang="da-DK" b="0" i="1" u="none" strike="noStrike" dirty="0">
                <a:solidFill>
                  <a:srgbClr val="000000"/>
                </a:solidFill>
                <a:effectLst/>
              </a:rPr>
              <a:t>, and </a:t>
            </a:r>
            <a:r>
              <a:rPr lang="da-DK" b="0" i="1" u="none" strike="noStrike" dirty="0" err="1">
                <a:solidFill>
                  <a:srgbClr val="000000"/>
                </a:solidFill>
                <a:effectLst/>
              </a:rPr>
              <a:t>then</a:t>
            </a:r>
            <a:r>
              <a:rPr lang="da-DK" b="0" i="1" u="none" strike="noStrike" dirty="0">
                <a:solidFill>
                  <a:srgbClr val="000000"/>
                </a:solidFill>
                <a:effectLst/>
              </a:rPr>
              <a:t> </a:t>
            </a:r>
            <a:r>
              <a:rPr lang="da-DK" b="0" i="1" u="none" strike="noStrike" dirty="0" err="1">
                <a:solidFill>
                  <a:srgbClr val="000000"/>
                </a:solidFill>
                <a:effectLst/>
              </a:rPr>
              <a:t>describes</a:t>
            </a:r>
            <a:r>
              <a:rPr lang="da-DK" b="0" i="1" u="none" strike="noStrike" dirty="0">
                <a:solidFill>
                  <a:srgbClr val="000000"/>
                </a:solidFill>
                <a:effectLst/>
              </a:rPr>
              <a:t> the </a:t>
            </a:r>
            <a:r>
              <a:rPr lang="da-DK" b="0" i="1" u="none" strike="noStrike" dirty="0" err="1">
                <a:solidFill>
                  <a:srgbClr val="000000"/>
                </a:solidFill>
                <a:effectLst/>
              </a:rPr>
              <a:t>core</a:t>
            </a:r>
            <a:r>
              <a:rPr lang="da-DK" b="0" i="1" u="none" strike="noStrike" dirty="0">
                <a:solidFill>
                  <a:srgbClr val="000000"/>
                </a:solidFill>
                <a:effectLst/>
              </a:rPr>
              <a:t> of the solution to </a:t>
            </a:r>
            <a:r>
              <a:rPr lang="da-DK" b="0" i="1" u="none" strike="noStrike" dirty="0" err="1">
                <a:solidFill>
                  <a:srgbClr val="000000"/>
                </a:solidFill>
                <a:effectLst/>
              </a:rPr>
              <a:t>that</a:t>
            </a:r>
            <a:r>
              <a:rPr lang="da-DK" b="0" i="1" u="none" strike="noStrike" dirty="0">
                <a:solidFill>
                  <a:srgbClr val="000000"/>
                </a:solidFill>
                <a:effectLst/>
              </a:rPr>
              <a:t> problem, in </a:t>
            </a:r>
            <a:r>
              <a:rPr lang="da-DK" b="0" i="1" u="none" strike="noStrike" dirty="0" err="1">
                <a:solidFill>
                  <a:srgbClr val="000000"/>
                </a:solidFill>
                <a:effectLst/>
              </a:rPr>
              <a:t>such</a:t>
            </a:r>
            <a:r>
              <a:rPr lang="da-DK" b="0" i="1" u="none" strike="noStrike" dirty="0">
                <a:solidFill>
                  <a:srgbClr val="000000"/>
                </a:solidFill>
                <a:effectLst/>
              </a:rPr>
              <a:t> a </a:t>
            </a:r>
            <a:r>
              <a:rPr lang="da-DK" b="0" i="1" u="none" strike="noStrike" dirty="0" err="1">
                <a:solidFill>
                  <a:srgbClr val="000000"/>
                </a:solidFill>
                <a:effectLst/>
              </a:rPr>
              <a:t>way</a:t>
            </a:r>
            <a:r>
              <a:rPr lang="da-DK" b="0" i="1" u="none" strike="noStrike" dirty="0">
                <a:solidFill>
                  <a:srgbClr val="000000"/>
                </a:solidFill>
                <a:effectLst/>
              </a:rPr>
              <a:t> </a:t>
            </a:r>
            <a:r>
              <a:rPr lang="da-DK" b="0" i="1" u="none" strike="noStrike" dirty="0" err="1">
                <a:solidFill>
                  <a:srgbClr val="000000"/>
                </a:solidFill>
                <a:effectLst/>
              </a:rPr>
              <a:t>that</a:t>
            </a:r>
            <a:r>
              <a:rPr lang="da-DK" b="0" i="1" u="none" strike="noStrike" dirty="0">
                <a:solidFill>
                  <a:srgbClr val="000000"/>
                </a:solidFill>
                <a:effectLst/>
              </a:rPr>
              <a:t> </a:t>
            </a:r>
            <a:r>
              <a:rPr lang="da-DK" b="0" i="1" u="none" strike="noStrike" dirty="0" err="1">
                <a:solidFill>
                  <a:srgbClr val="000000"/>
                </a:solidFill>
                <a:effectLst/>
              </a:rPr>
              <a:t>you</a:t>
            </a:r>
            <a:r>
              <a:rPr lang="da-DK" b="0" i="1" u="none" strike="noStrike" dirty="0">
                <a:solidFill>
                  <a:srgbClr val="000000"/>
                </a:solidFill>
                <a:effectLst/>
              </a:rPr>
              <a:t> </a:t>
            </a:r>
            <a:r>
              <a:rPr lang="da-DK" b="0" i="1" u="none" strike="noStrike" dirty="0" err="1">
                <a:solidFill>
                  <a:srgbClr val="000000"/>
                </a:solidFill>
                <a:effectLst/>
              </a:rPr>
              <a:t>can</a:t>
            </a:r>
            <a:r>
              <a:rPr lang="da-DK" b="0" i="1" u="none" strike="noStrike" dirty="0">
                <a:solidFill>
                  <a:srgbClr val="000000"/>
                </a:solidFill>
                <a:effectLst/>
              </a:rPr>
              <a:t> </a:t>
            </a:r>
            <a:r>
              <a:rPr lang="da-DK" b="0" i="1" u="none" strike="noStrike" dirty="0" err="1">
                <a:solidFill>
                  <a:srgbClr val="000000"/>
                </a:solidFill>
                <a:effectLst/>
              </a:rPr>
              <a:t>use</a:t>
            </a:r>
            <a:r>
              <a:rPr lang="da-DK" b="0" i="1" u="none" strike="noStrike" dirty="0">
                <a:solidFill>
                  <a:srgbClr val="000000"/>
                </a:solidFill>
                <a:effectLst/>
              </a:rPr>
              <a:t> </a:t>
            </a:r>
            <a:r>
              <a:rPr lang="da-DK" b="0" i="1" u="none" strike="noStrike" dirty="0" err="1">
                <a:solidFill>
                  <a:srgbClr val="000000"/>
                </a:solidFill>
                <a:effectLst/>
              </a:rPr>
              <a:t>this</a:t>
            </a:r>
            <a:r>
              <a:rPr lang="da-DK" b="0" i="1" u="none" strike="noStrike" dirty="0">
                <a:solidFill>
                  <a:srgbClr val="000000"/>
                </a:solidFill>
                <a:effectLst/>
              </a:rPr>
              <a:t> solution a million times over, </a:t>
            </a:r>
            <a:r>
              <a:rPr lang="da-DK" b="0" i="1" u="none" strike="noStrike" dirty="0" err="1">
                <a:solidFill>
                  <a:srgbClr val="000000"/>
                </a:solidFill>
                <a:effectLst/>
              </a:rPr>
              <a:t>without</a:t>
            </a:r>
            <a:r>
              <a:rPr lang="da-DK" b="0" i="1" u="none" strike="noStrike" dirty="0">
                <a:solidFill>
                  <a:srgbClr val="000000"/>
                </a:solidFill>
                <a:effectLst/>
              </a:rPr>
              <a:t> </a:t>
            </a:r>
            <a:r>
              <a:rPr lang="da-DK" b="0" i="1" u="none" strike="noStrike" dirty="0" err="1">
                <a:solidFill>
                  <a:srgbClr val="000000"/>
                </a:solidFill>
                <a:effectLst/>
              </a:rPr>
              <a:t>ever</a:t>
            </a:r>
            <a:r>
              <a:rPr lang="da-DK" b="0" i="1" u="none" strike="noStrike" dirty="0">
                <a:solidFill>
                  <a:srgbClr val="000000"/>
                </a:solidFill>
                <a:effectLst/>
              </a:rPr>
              <a:t> </a:t>
            </a:r>
            <a:r>
              <a:rPr lang="da-DK" b="0" i="1" u="none" strike="noStrike" dirty="0" err="1">
                <a:solidFill>
                  <a:srgbClr val="000000"/>
                </a:solidFill>
                <a:effectLst/>
              </a:rPr>
              <a:t>doing</a:t>
            </a:r>
            <a:r>
              <a:rPr lang="da-DK" b="0" i="1" u="none" strike="noStrike" dirty="0">
                <a:solidFill>
                  <a:srgbClr val="000000"/>
                </a:solidFill>
                <a:effectLst/>
              </a:rPr>
              <a:t> it the same </a:t>
            </a:r>
            <a:r>
              <a:rPr lang="da-DK" b="0" i="1" u="none" strike="noStrike" dirty="0" err="1">
                <a:solidFill>
                  <a:srgbClr val="000000"/>
                </a:solidFill>
                <a:effectLst/>
              </a:rPr>
              <a:t>way</a:t>
            </a:r>
            <a:r>
              <a:rPr lang="da-DK" b="0" i="1" u="none" strike="noStrike" dirty="0">
                <a:solidFill>
                  <a:srgbClr val="000000"/>
                </a:solidFill>
                <a:effectLst/>
              </a:rPr>
              <a:t> </a:t>
            </a:r>
            <a:r>
              <a:rPr lang="da-DK" b="0" i="1" u="none" strike="noStrike" dirty="0" err="1">
                <a:solidFill>
                  <a:srgbClr val="000000"/>
                </a:solidFill>
                <a:effectLst/>
              </a:rPr>
              <a:t>twice</a:t>
            </a:r>
            <a:r>
              <a:rPr lang="da-DK" b="0" i="1" u="none" strike="noStrike" dirty="0">
                <a:solidFill>
                  <a:srgbClr val="000000"/>
                </a:solidFill>
                <a:effectLst/>
              </a:rPr>
              <a:t>”.</a:t>
            </a:r>
          </a:p>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da-DK" b="0" i="1" u="none" strike="noStrike" dirty="0">
              <a:solidFill>
                <a:srgbClr val="000000"/>
              </a:solidFill>
              <a:effectLst/>
            </a:endParaRPr>
          </a:p>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da-DK" b="0" i="0" u="none" strike="noStrike" dirty="0" err="1">
                <a:solidFill>
                  <a:srgbClr val="000000"/>
                </a:solidFill>
                <a:effectLst/>
              </a:rPr>
              <a:t>Example</a:t>
            </a:r>
            <a:r>
              <a:rPr lang="da-DK" b="0" i="0" u="none" strike="noStrike" dirty="0">
                <a:solidFill>
                  <a:srgbClr val="000000"/>
                </a:solidFill>
                <a:effectLst/>
              </a:rPr>
              <a:t> of </a:t>
            </a:r>
            <a:r>
              <a:rPr lang="da-DK" b="0" i="0" u="none" strike="noStrike" dirty="0" err="1">
                <a:solidFill>
                  <a:srgbClr val="000000"/>
                </a:solidFill>
                <a:effectLst/>
              </a:rPr>
              <a:t>how</a:t>
            </a:r>
            <a:r>
              <a:rPr lang="da-DK" b="0" i="0" u="none" strike="noStrike" dirty="0">
                <a:solidFill>
                  <a:srgbClr val="000000"/>
                </a:solidFill>
                <a:effectLst/>
              </a:rPr>
              <a:t> patterns </a:t>
            </a:r>
            <a:r>
              <a:rPr lang="da-DK" b="0" i="0" u="none" strike="noStrike" dirty="0" err="1">
                <a:solidFill>
                  <a:srgbClr val="000000"/>
                </a:solidFill>
                <a:effectLst/>
              </a:rPr>
              <a:t>can</a:t>
            </a:r>
            <a:r>
              <a:rPr lang="da-DK" b="0" i="0" u="none" strike="noStrike" dirty="0">
                <a:solidFill>
                  <a:srgbClr val="000000"/>
                </a:solidFill>
                <a:effectLst/>
              </a:rPr>
              <a:t> </a:t>
            </a:r>
            <a:r>
              <a:rPr lang="da-DK" b="0" i="0" u="none" strike="noStrike" dirty="0" err="1">
                <a:solidFill>
                  <a:srgbClr val="000000"/>
                </a:solidFill>
                <a:effectLst/>
              </a:rPr>
              <a:t>be</a:t>
            </a:r>
            <a:r>
              <a:rPr lang="da-DK" b="0" i="0" u="none" strike="noStrike" dirty="0">
                <a:solidFill>
                  <a:srgbClr val="000000"/>
                </a:solidFill>
                <a:effectLst/>
              </a:rPr>
              <a:t> </a:t>
            </a:r>
            <a:r>
              <a:rPr lang="da-DK" b="0" i="0" u="none" strike="noStrike" dirty="0" err="1">
                <a:solidFill>
                  <a:srgbClr val="000000"/>
                </a:solidFill>
                <a:effectLst/>
              </a:rPr>
              <a:t>used</a:t>
            </a:r>
            <a:r>
              <a:rPr lang="da-DK" b="0" i="0" u="none" strike="noStrike" dirty="0">
                <a:solidFill>
                  <a:srgbClr val="000000"/>
                </a:solidFill>
                <a:effectLst/>
              </a:rPr>
              <a:t> in action: </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da-DK" dirty="0" err="1"/>
              <a:t>Example</a:t>
            </a:r>
            <a:r>
              <a:rPr lang="da-DK" dirty="0"/>
              <a:t>: </a:t>
            </a:r>
            <a:r>
              <a:rPr lang="da-DK" dirty="0" err="1"/>
              <a:t>When</a:t>
            </a:r>
            <a:r>
              <a:rPr lang="da-DK" dirty="0"/>
              <a:t> </a:t>
            </a:r>
            <a:r>
              <a:rPr lang="da-DK" dirty="0" err="1"/>
              <a:t>faced</a:t>
            </a:r>
            <a:r>
              <a:rPr lang="da-DK" dirty="0"/>
              <a:t> with </a:t>
            </a:r>
            <a:r>
              <a:rPr lang="da-DK" dirty="0" err="1"/>
              <a:t>declining</a:t>
            </a:r>
            <a:r>
              <a:rPr lang="da-DK" dirty="0"/>
              <a:t> </a:t>
            </a:r>
            <a:r>
              <a:rPr lang="da-DK" dirty="0" err="1"/>
              <a:t>customer</a:t>
            </a:r>
            <a:r>
              <a:rPr lang="da-DK" dirty="0"/>
              <a:t> engagement in an </a:t>
            </a:r>
            <a:r>
              <a:rPr lang="da-DK" dirty="0" err="1"/>
              <a:t>e-commerce</a:t>
            </a:r>
            <a:r>
              <a:rPr lang="da-DK" dirty="0"/>
              <a:t> platform (problem X), </a:t>
            </a:r>
            <a:r>
              <a:rPr lang="da-DK" dirty="0" err="1"/>
              <a:t>consider</a:t>
            </a:r>
            <a:r>
              <a:rPr lang="da-DK" dirty="0"/>
              <a:t> </a:t>
            </a:r>
            <a:r>
              <a:rPr lang="da-DK" dirty="0" err="1"/>
              <a:t>implementing</a:t>
            </a:r>
            <a:r>
              <a:rPr lang="da-DK" dirty="0"/>
              <a:t> a </a:t>
            </a:r>
            <a:r>
              <a:rPr lang="da-DK" dirty="0" err="1"/>
              <a:t>personalized</a:t>
            </a:r>
            <a:r>
              <a:rPr lang="da-DK" dirty="0"/>
              <a:t> </a:t>
            </a:r>
            <a:r>
              <a:rPr lang="da-DK" dirty="0" err="1"/>
              <a:t>recommendation</a:t>
            </a:r>
            <a:r>
              <a:rPr lang="da-DK" dirty="0"/>
              <a:t> system </a:t>
            </a:r>
            <a:r>
              <a:rPr lang="da-DK" dirty="0" err="1"/>
              <a:t>based</a:t>
            </a:r>
            <a:r>
              <a:rPr lang="da-DK" dirty="0"/>
              <a:t> on </a:t>
            </a:r>
            <a:r>
              <a:rPr lang="da-DK" dirty="0" err="1"/>
              <a:t>user</a:t>
            </a:r>
            <a:r>
              <a:rPr lang="da-DK" dirty="0"/>
              <a:t> </a:t>
            </a:r>
            <a:r>
              <a:rPr lang="da-DK" dirty="0" err="1"/>
              <a:t>behavior</a:t>
            </a:r>
            <a:r>
              <a:rPr lang="da-DK" dirty="0"/>
              <a:t> (solution Y). Patterns provide </a:t>
            </a:r>
            <a:r>
              <a:rPr lang="da-DK" dirty="0" err="1"/>
              <a:t>actionable</a:t>
            </a:r>
            <a:r>
              <a:rPr lang="da-DK" dirty="0"/>
              <a:t> </a:t>
            </a:r>
            <a:r>
              <a:rPr lang="da-DK" dirty="0" err="1"/>
              <a:t>knowledge</a:t>
            </a:r>
            <a:r>
              <a:rPr lang="da-DK" dirty="0"/>
              <a:t> </a:t>
            </a:r>
            <a:r>
              <a:rPr lang="da-DK" dirty="0" err="1"/>
              <a:t>that</a:t>
            </a:r>
            <a:r>
              <a:rPr lang="da-DK" dirty="0"/>
              <a:t> </a:t>
            </a:r>
            <a:r>
              <a:rPr lang="da-DK" dirty="0" err="1"/>
              <a:t>can</a:t>
            </a:r>
            <a:r>
              <a:rPr lang="da-DK" dirty="0"/>
              <a:t> guide </a:t>
            </a:r>
            <a:r>
              <a:rPr lang="da-DK" dirty="0" err="1"/>
              <a:t>businesses</a:t>
            </a:r>
            <a:r>
              <a:rPr lang="da-DK" dirty="0"/>
              <a:t> in </a:t>
            </a:r>
            <a:r>
              <a:rPr lang="da-DK" dirty="0" err="1"/>
              <a:t>addressing</a:t>
            </a:r>
            <a:r>
              <a:rPr lang="da-DK" dirty="0"/>
              <a:t> </a:t>
            </a:r>
            <a:r>
              <a:rPr lang="da-DK" dirty="0" err="1"/>
              <a:t>specific</a:t>
            </a:r>
            <a:r>
              <a:rPr lang="da-DK" dirty="0"/>
              <a:t> </a:t>
            </a:r>
            <a:r>
              <a:rPr lang="da-DK" dirty="0" err="1"/>
              <a:t>challenges</a:t>
            </a:r>
            <a:r>
              <a:rPr lang="da-DK" dirty="0"/>
              <a:t> </a:t>
            </a:r>
            <a:r>
              <a:rPr lang="da-DK" dirty="0" err="1"/>
              <a:t>effectively</a:t>
            </a:r>
            <a:r>
              <a:rPr lang="da-DK" dirty="0"/>
              <a:t>.</a:t>
            </a:r>
            <a:endParaRPr lang="da-DK" b="0" i="0" u="none" strike="noStrike" dirty="0">
              <a:solidFill>
                <a:srgbClr val="000000"/>
              </a:solidFill>
              <a:effectLst/>
            </a:endParaRPr>
          </a:p>
          <a:p>
            <a:endParaRPr lang="da-DK" dirty="0"/>
          </a:p>
        </p:txBody>
      </p:sp>
    </p:spTree>
    <p:extLst>
      <p:ext uri="{BB962C8B-B14F-4D97-AF65-F5344CB8AC3E}">
        <p14:creationId xmlns:p14="http://schemas.microsoft.com/office/powerpoint/2010/main" val="2140293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81000" y="685800"/>
            <a:ext cx="6096000" cy="3429000"/>
          </a:xfrm>
        </p:spPr>
      </p:sp>
      <p:sp>
        <p:nvSpPr>
          <p:cNvPr id="3" name="Pladsholder til noter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da-DK" b="0" i="0" u="none" strike="noStrike" dirty="0">
                <a:solidFill>
                  <a:srgbClr val="000000"/>
                </a:solidFill>
                <a:effectLst/>
              </a:rPr>
              <a:t>Here is it </a:t>
            </a:r>
            <a:r>
              <a:rPr lang="da-DK" b="0" i="0" u="none" strike="noStrike" dirty="0" err="1">
                <a:solidFill>
                  <a:srgbClr val="000000"/>
                </a:solidFill>
                <a:effectLst/>
              </a:rPr>
              <a:t>important</a:t>
            </a:r>
            <a:r>
              <a:rPr lang="da-DK" b="0" i="0" u="none" strike="noStrike" dirty="0">
                <a:solidFill>
                  <a:srgbClr val="000000"/>
                </a:solidFill>
                <a:effectLst/>
              </a:rPr>
              <a:t> to </a:t>
            </a:r>
            <a:r>
              <a:rPr lang="da-DK" b="0" i="0" u="none" strike="noStrike" dirty="0" err="1">
                <a:solidFill>
                  <a:srgbClr val="000000"/>
                </a:solidFill>
                <a:effectLst/>
              </a:rPr>
              <a:t>distinguish</a:t>
            </a:r>
            <a:r>
              <a:rPr lang="da-DK" b="0" i="0" u="none" strike="noStrike" dirty="0">
                <a:solidFill>
                  <a:srgbClr val="000000"/>
                </a:solidFill>
                <a:effectLst/>
              </a:rPr>
              <a:t> </a:t>
            </a:r>
            <a:r>
              <a:rPr lang="da-DK" b="0" i="0" u="none" strike="noStrike" dirty="0" err="1">
                <a:solidFill>
                  <a:srgbClr val="000000"/>
                </a:solidFill>
                <a:effectLst/>
              </a:rPr>
              <a:t>how</a:t>
            </a:r>
            <a:r>
              <a:rPr lang="da-DK" b="0" i="0" u="none" strike="noStrike" dirty="0">
                <a:solidFill>
                  <a:srgbClr val="000000"/>
                </a:solidFill>
                <a:effectLst/>
              </a:rPr>
              <a:t> patterns </a:t>
            </a:r>
            <a:r>
              <a:rPr lang="da-DK" b="0" i="0" u="none" strike="noStrike" dirty="0" err="1">
                <a:solidFill>
                  <a:srgbClr val="000000"/>
                </a:solidFill>
                <a:effectLst/>
              </a:rPr>
              <a:t>are</a:t>
            </a:r>
            <a:r>
              <a:rPr lang="da-DK" b="0" i="0" u="none" strike="noStrike" dirty="0">
                <a:solidFill>
                  <a:srgbClr val="000000"/>
                </a:solidFill>
                <a:effectLst/>
              </a:rPr>
              <a:t> </a:t>
            </a:r>
            <a:r>
              <a:rPr lang="da-DK" b="0" i="0" u="none" strike="noStrike" dirty="0" err="1">
                <a:solidFill>
                  <a:srgbClr val="000000"/>
                </a:solidFill>
                <a:effectLst/>
              </a:rPr>
              <a:t>different</a:t>
            </a:r>
            <a:r>
              <a:rPr lang="da-DK" b="0" i="0" u="none" strike="noStrike" dirty="0">
                <a:solidFill>
                  <a:srgbClr val="000000"/>
                </a:solidFill>
                <a:effectLst/>
              </a:rPr>
              <a:t> from </a:t>
            </a:r>
            <a:r>
              <a:rPr lang="da-DK" b="0" i="0" u="none" strike="noStrike" dirty="0" err="1">
                <a:solidFill>
                  <a:srgbClr val="000000"/>
                </a:solidFill>
                <a:effectLst/>
              </a:rPr>
              <a:t>examples</a:t>
            </a:r>
            <a:r>
              <a:rPr lang="da-DK" b="0" i="0" u="none" strike="noStrike" dirty="0">
                <a:solidFill>
                  <a:srgbClr val="000000"/>
                </a:solidFill>
                <a:effectLst/>
              </a:rPr>
              <a:t> and types to </a:t>
            </a:r>
            <a:r>
              <a:rPr lang="da-DK" b="0" i="0" u="none" strike="noStrike" dirty="0" err="1">
                <a:solidFill>
                  <a:srgbClr val="000000"/>
                </a:solidFill>
                <a:effectLst/>
              </a:rPr>
              <a:t>classify</a:t>
            </a:r>
            <a:r>
              <a:rPr lang="da-DK" b="0" i="0" u="none" strike="noStrike" dirty="0">
                <a:solidFill>
                  <a:srgbClr val="000000"/>
                </a:solidFill>
                <a:effectLst/>
              </a:rPr>
              <a:t> </a:t>
            </a:r>
            <a:r>
              <a:rPr lang="da-DK" b="0" i="0" u="none" strike="noStrike" dirty="0" err="1">
                <a:solidFill>
                  <a:srgbClr val="000000"/>
                </a:solidFill>
                <a:effectLst/>
              </a:rPr>
              <a:t>different</a:t>
            </a:r>
            <a:r>
              <a:rPr lang="da-DK" b="0" i="0" u="none" strike="noStrike" dirty="0">
                <a:solidFill>
                  <a:srgbClr val="000000"/>
                </a:solidFill>
                <a:effectLst/>
              </a:rPr>
              <a:t> business models </a:t>
            </a:r>
          </a:p>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da-DK" b="0" i="0" u="none" strike="noStrike" dirty="0">
              <a:solidFill>
                <a:srgbClr val="000000"/>
              </a:solidFill>
              <a:effectLst/>
            </a:endParaRPr>
          </a:p>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da-DK" b="0" i="0" u="none" strike="noStrike" dirty="0">
                <a:solidFill>
                  <a:srgbClr val="000000"/>
                </a:solidFill>
                <a:effectLst/>
              </a:rPr>
              <a:t>A </a:t>
            </a:r>
            <a:r>
              <a:rPr lang="da-DK" b="0" i="0" u="none" strike="noStrike" dirty="0" err="1">
                <a:solidFill>
                  <a:srgbClr val="000000"/>
                </a:solidFill>
                <a:effectLst/>
              </a:rPr>
              <a:t>useful</a:t>
            </a:r>
            <a:r>
              <a:rPr lang="da-DK" b="0" i="0" u="none" strike="noStrike" dirty="0">
                <a:solidFill>
                  <a:srgbClr val="000000"/>
                </a:solidFill>
                <a:effectLst/>
              </a:rPr>
              <a:t> </a:t>
            </a:r>
            <a:r>
              <a:rPr lang="da-DK" b="0" i="0" u="none" strike="noStrike" dirty="0" err="1">
                <a:solidFill>
                  <a:srgbClr val="000000"/>
                </a:solidFill>
                <a:effectLst/>
              </a:rPr>
              <a:t>quote</a:t>
            </a:r>
            <a:r>
              <a:rPr lang="da-DK" b="0" i="0" u="none" strike="noStrike" dirty="0">
                <a:solidFill>
                  <a:srgbClr val="000000"/>
                </a:solidFill>
                <a:effectLst/>
              </a:rPr>
              <a:t> </a:t>
            </a:r>
            <a:r>
              <a:rPr lang="da-DK" b="0" i="0" u="none" strike="noStrike" dirty="0" err="1">
                <a:solidFill>
                  <a:srgbClr val="000000"/>
                </a:solidFill>
                <a:effectLst/>
              </a:rPr>
              <a:t>that</a:t>
            </a:r>
            <a:r>
              <a:rPr lang="da-DK" b="0" i="0" u="none" strike="noStrike" dirty="0">
                <a:solidFill>
                  <a:srgbClr val="000000"/>
                </a:solidFill>
                <a:effectLst/>
              </a:rPr>
              <a:t> </a:t>
            </a:r>
            <a:r>
              <a:rPr lang="da-DK" b="0" i="0" u="none" strike="noStrike" dirty="0" err="1">
                <a:solidFill>
                  <a:srgbClr val="000000"/>
                </a:solidFill>
                <a:effectLst/>
              </a:rPr>
              <a:t>specifies</a:t>
            </a:r>
            <a:r>
              <a:rPr lang="da-DK" b="0" i="0" u="none" strike="noStrike" dirty="0">
                <a:solidFill>
                  <a:srgbClr val="000000"/>
                </a:solidFill>
                <a:effectLst/>
              </a:rPr>
              <a:t> </a:t>
            </a:r>
            <a:r>
              <a:rPr lang="da-DK" b="0" i="0" u="none" strike="noStrike" dirty="0" err="1">
                <a:solidFill>
                  <a:srgbClr val="000000"/>
                </a:solidFill>
                <a:effectLst/>
              </a:rPr>
              <a:t>what</a:t>
            </a:r>
            <a:r>
              <a:rPr lang="da-DK" b="0" i="0" u="none" strike="noStrike" dirty="0">
                <a:solidFill>
                  <a:srgbClr val="000000"/>
                </a:solidFill>
                <a:effectLst/>
              </a:rPr>
              <a:t> patterns </a:t>
            </a:r>
            <a:r>
              <a:rPr lang="da-DK" b="0" i="0" u="none" strike="noStrike" dirty="0" err="1">
                <a:solidFill>
                  <a:srgbClr val="000000"/>
                </a:solidFill>
                <a:effectLst/>
              </a:rPr>
              <a:t>are</a:t>
            </a:r>
            <a:r>
              <a:rPr lang="da-DK" b="0" i="0" u="none" strike="noStrike" dirty="0">
                <a:solidFill>
                  <a:srgbClr val="000000"/>
                </a:solidFill>
                <a:effectLst/>
              </a:rPr>
              <a:t> </a:t>
            </a:r>
            <a:r>
              <a:rPr lang="da-DK" b="0" i="0" u="none" strike="noStrike" dirty="0" err="1">
                <a:solidFill>
                  <a:srgbClr val="000000"/>
                </a:solidFill>
                <a:effectLst/>
              </a:rPr>
              <a:t>comes</a:t>
            </a:r>
            <a:r>
              <a:rPr lang="da-DK" b="0" i="0" u="none" strike="noStrike" dirty="0">
                <a:solidFill>
                  <a:srgbClr val="000000"/>
                </a:solidFill>
                <a:effectLst/>
              </a:rPr>
              <a:t> from Christopher Alexander, </a:t>
            </a:r>
            <a:r>
              <a:rPr lang="da-DK" b="0" i="0" u="none" strike="noStrike" dirty="0" err="1">
                <a:solidFill>
                  <a:srgbClr val="000000"/>
                </a:solidFill>
                <a:effectLst/>
              </a:rPr>
              <a:t>who</a:t>
            </a:r>
            <a:r>
              <a:rPr lang="da-DK" b="0" i="0" u="none" strike="noStrike" dirty="0">
                <a:solidFill>
                  <a:srgbClr val="000000"/>
                </a:solidFill>
                <a:effectLst/>
              </a:rPr>
              <a:t> </a:t>
            </a:r>
            <a:r>
              <a:rPr lang="da-DK" b="0" i="1" u="none" strike="noStrike" dirty="0">
                <a:solidFill>
                  <a:srgbClr val="000000"/>
                </a:solidFill>
                <a:effectLst/>
              </a:rPr>
              <a:t>”</a:t>
            </a:r>
            <a:r>
              <a:rPr lang="da-DK" b="0" i="1" u="none" strike="noStrike" dirty="0" err="1">
                <a:solidFill>
                  <a:srgbClr val="000000"/>
                </a:solidFill>
                <a:effectLst/>
              </a:rPr>
              <a:t>describes</a:t>
            </a:r>
            <a:r>
              <a:rPr lang="da-DK" b="0" i="1" u="none" strike="noStrike" dirty="0">
                <a:solidFill>
                  <a:srgbClr val="000000"/>
                </a:solidFill>
                <a:effectLst/>
              </a:rPr>
              <a:t> a problem </a:t>
            </a:r>
            <a:r>
              <a:rPr lang="da-DK" b="0" i="1" u="none" strike="noStrike" dirty="0" err="1">
                <a:solidFill>
                  <a:srgbClr val="000000"/>
                </a:solidFill>
                <a:effectLst/>
              </a:rPr>
              <a:t>which</a:t>
            </a:r>
            <a:r>
              <a:rPr lang="da-DK" b="0" i="1" u="none" strike="noStrike" dirty="0">
                <a:solidFill>
                  <a:srgbClr val="000000"/>
                </a:solidFill>
                <a:effectLst/>
              </a:rPr>
              <a:t> </a:t>
            </a:r>
            <a:r>
              <a:rPr lang="da-DK" b="0" i="1" u="none" strike="noStrike" dirty="0" err="1">
                <a:solidFill>
                  <a:srgbClr val="000000"/>
                </a:solidFill>
                <a:effectLst/>
              </a:rPr>
              <a:t>occurs</a:t>
            </a:r>
            <a:r>
              <a:rPr lang="da-DK" b="0" i="1" u="none" strike="noStrike" dirty="0">
                <a:solidFill>
                  <a:srgbClr val="000000"/>
                </a:solidFill>
                <a:effectLst/>
              </a:rPr>
              <a:t> over and over </a:t>
            </a:r>
            <a:r>
              <a:rPr lang="da-DK" b="0" i="1" u="none" strike="noStrike" dirty="0" err="1">
                <a:solidFill>
                  <a:srgbClr val="000000"/>
                </a:solidFill>
                <a:effectLst/>
              </a:rPr>
              <a:t>again</a:t>
            </a:r>
            <a:r>
              <a:rPr lang="da-DK" b="0" i="1" u="none" strike="noStrike" dirty="0">
                <a:solidFill>
                  <a:srgbClr val="000000"/>
                </a:solidFill>
                <a:effectLst/>
              </a:rPr>
              <a:t> in </a:t>
            </a:r>
            <a:r>
              <a:rPr lang="da-DK" b="0" i="1" u="none" strike="noStrike" dirty="0" err="1">
                <a:solidFill>
                  <a:srgbClr val="000000"/>
                </a:solidFill>
                <a:effectLst/>
              </a:rPr>
              <a:t>our</a:t>
            </a:r>
            <a:r>
              <a:rPr lang="da-DK" b="0" i="1" u="none" strike="noStrike" dirty="0">
                <a:solidFill>
                  <a:srgbClr val="000000"/>
                </a:solidFill>
                <a:effectLst/>
              </a:rPr>
              <a:t> </a:t>
            </a:r>
            <a:r>
              <a:rPr lang="da-DK" b="0" i="1" u="none" strike="noStrike" dirty="0" err="1">
                <a:solidFill>
                  <a:srgbClr val="000000"/>
                </a:solidFill>
                <a:effectLst/>
              </a:rPr>
              <a:t>environment</a:t>
            </a:r>
            <a:r>
              <a:rPr lang="da-DK" b="0" i="1" u="none" strike="noStrike" dirty="0">
                <a:solidFill>
                  <a:srgbClr val="000000"/>
                </a:solidFill>
                <a:effectLst/>
              </a:rPr>
              <a:t>, and </a:t>
            </a:r>
            <a:r>
              <a:rPr lang="da-DK" b="0" i="1" u="none" strike="noStrike" dirty="0" err="1">
                <a:solidFill>
                  <a:srgbClr val="000000"/>
                </a:solidFill>
                <a:effectLst/>
              </a:rPr>
              <a:t>then</a:t>
            </a:r>
            <a:r>
              <a:rPr lang="da-DK" b="0" i="1" u="none" strike="noStrike" dirty="0">
                <a:solidFill>
                  <a:srgbClr val="000000"/>
                </a:solidFill>
                <a:effectLst/>
              </a:rPr>
              <a:t> </a:t>
            </a:r>
            <a:r>
              <a:rPr lang="da-DK" b="0" i="1" u="none" strike="noStrike" dirty="0" err="1">
                <a:solidFill>
                  <a:srgbClr val="000000"/>
                </a:solidFill>
                <a:effectLst/>
              </a:rPr>
              <a:t>describes</a:t>
            </a:r>
            <a:r>
              <a:rPr lang="da-DK" b="0" i="1" u="none" strike="noStrike" dirty="0">
                <a:solidFill>
                  <a:srgbClr val="000000"/>
                </a:solidFill>
                <a:effectLst/>
              </a:rPr>
              <a:t> the </a:t>
            </a:r>
            <a:r>
              <a:rPr lang="da-DK" b="0" i="1" u="none" strike="noStrike" dirty="0" err="1">
                <a:solidFill>
                  <a:srgbClr val="000000"/>
                </a:solidFill>
                <a:effectLst/>
              </a:rPr>
              <a:t>core</a:t>
            </a:r>
            <a:r>
              <a:rPr lang="da-DK" b="0" i="1" u="none" strike="noStrike" dirty="0">
                <a:solidFill>
                  <a:srgbClr val="000000"/>
                </a:solidFill>
                <a:effectLst/>
              </a:rPr>
              <a:t> of the solution to </a:t>
            </a:r>
            <a:r>
              <a:rPr lang="da-DK" b="0" i="1" u="none" strike="noStrike" dirty="0" err="1">
                <a:solidFill>
                  <a:srgbClr val="000000"/>
                </a:solidFill>
                <a:effectLst/>
              </a:rPr>
              <a:t>that</a:t>
            </a:r>
            <a:r>
              <a:rPr lang="da-DK" b="0" i="1" u="none" strike="noStrike" dirty="0">
                <a:solidFill>
                  <a:srgbClr val="000000"/>
                </a:solidFill>
                <a:effectLst/>
              </a:rPr>
              <a:t> problem, in </a:t>
            </a:r>
            <a:r>
              <a:rPr lang="da-DK" b="0" i="1" u="none" strike="noStrike" dirty="0" err="1">
                <a:solidFill>
                  <a:srgbClr val="000000"/>
                </a:solidFill>
                <a:effectLst/>
              </a:rPr>
              <a:t>such</a:t>
            </a:r>
            <a:r>
              <a:rPr lang="da-DK" b="0" i="1" u="none" strike="noStrike" dirty="0">
                <a:solidFill>
                  <a:srgbClr val="000000"/>
                </a:solidFill>
                <a:effectLst/>
              </a:rPr>
              <a:t> a </a:t>
            </a:r>
            <a:r>
              <a:rPr lang="da-DK" b="0" i="1" u="none" strike="noStrike" dirty="0" err="1">
                <a:solidFill>
                  <a:srgbClr val="000000"/>
                </a:solidFill>
                <a:effectLst/>
              </a:rPr>
              <a:t>way</a:t>
            </a:r>
            <a:r>
              <a:rPr lang="da-DK" b="0" i="1" u="none" strike="noStrike" dirty="0">
                <a:solidFill>
                  <a:srgbClr val="000000"/>
                </a:solidFill>
                <a:effectLst/>
              </a:rPr>
              <a:t> </a:t>
            </a:r>
            <a:r>
              <a:rPr lang="da-DK" b="0" i="1" u="none" strike="noStrike" dirty="0" err="1">
                <a:solidFill>
                  <a:srgbClr val="000000"/>
                </a:solidFill>
                <a:effectLst/>
              </a:rPr>
              <a:t>that</a:t>
            </a:r>
            <a:r>
              <a:rPr lang="da-DK" b="0" i="1" u="none" strike="noStrike" dirty="0">
                <a:solidFill>
                  <a:srgbClr val="000000"/>
                </a:solidFill>
                <a:effectLst/>
              </a:rPr>
              <a:t> </a:t>
            </a:r>
            <a:r>
              <a:rPr lang="da-DK" b="0" i="1" u="none" strike="noStrike" dirty="0" err="1">
                <a:solidFill>
                  <a:srgbClr val="000000"/>
                </a:solidFill>
                <a:effectLst/>
              </a:rPr>
              <a:t>you</a:t>
            </a:r>
            <a:r>
              <a:rPr lang="da-DK" b="0" i="1" u="none" strike="noStrike" dirty="0">
                <a:solidFill>
                  <a:srgbClr val="000000"/>
                </a:solidFill>
                <a:effectLst/>
              </a:rPr>
              <a:t> </a:t>
            </a:r>
            <a:r>
              <a:rPr lang="da-DK" b="0" i="1" u="none" strike="noStrike" dirty="0" err="1">
                <a:solidFill>
                  <a:srgbClr val="000000"/>
                </a:solidFill>
                <a:effectLst/>
              </a:rPr>
              <a:t>can</a:t>
            </a:r>
            <a:r>
              <a:rPr lang="da-DK" b="0" i="1" u="none" strike="noStrike" dirty="0">
                <a:solidFill>
                  <a:srgbClr val="000000"/>
                </a:solidFill>
                <a:effectLst/>
              </a:rPr>
              <a:t> </a:t>
            </a:r>
            <a:r>
              <a:rPr lang="da-DK" b="0" i="1" u="none" strike="noStrike" dirty="0" err="1">
                <a:solidFill>
                  <a:srgbClr val="000000"/>
                </a:solidFill>
                <a:effectLst/>
              </a:rPr>
              <a:t>use</a:t>
            </a:r>
            <a:r>
              <a:rPr lang="da-DK" b="0" i="1" u="none" strike="noStrike" dirty="0">
                <a:solidFill>
                  <a:srgbClr val="000000"/>
                </a:solidFill>
                <a:effectLst/>
              </a:rPr>
              <a:t> </a:t>
            </a:r>
            <a:r>
              <a:rPr lang="da-DK" b="0" i="1" u="none" strike="noStrike" dirty="0" err="1">
                <a:solidFill>
                  <a:srgbClr val="000000"/>
                </a:solidFill>
                <a:effectLst/>
              </a:rPr>
              <a:t>this</a:t>
            </a:r>
            <a:r>
              <a:rPr lang="da-DK" b="0" i="1" u="none" strike="noStrike" dirty="0">
                <a:solidFill>
                  <a:srgbClr val="000000"/>
                </a:solidFill>
                <a:effectLst/>
              </a:rPr>
              <a:t> solution a million times over, </a:t>
            </a:r>
            <a:r>
              <a:rPr lang="da-DK" b="0" i="1" u="none" strike="noStrike" dirty="0" err="1">
                <a:solidFill>
                  <a:srgbClr val="000000"/>
                </a:solidFill>
                <a:effectLst/>
              </a:rPr>
              <a:t>without</a:t>
            </a:r>
            <a:r>
              <a:rPr lang="da-DK" b="0" i="1" u="none" strike="noStrike" dirty="0">
                <a:solidFill>
                  <a:srgbClr val="000000"/>
                </a:solidFill>
                <a:effectLst/>
              </a:rPr>
              <a:t> </a:t>
            </a:r>
            <a:r>
              <a:rPr lang="da-DK" b="0" i="1" u="none" strike="noStrike" dirty="0" err="1">
                <a:solidFill>
                  <a:srgbClr val="000000"/>
                </a:solidFill>
                <a:effectLst/>
              </a:rPr>
              <a:t>ever</a:t>
            </a:r>
            <a:r>
              <a:rPr lang="da-DK" b="0" i="1" u="none" strike="noStrike" dirty="0">
                <a:solidFill>
                  <a:srgbClr val="000000"/>
                </a:solidFill>
                <a:effectLst/>
              </a:rPr>
              <a:t> </a:t>
            </a:r>
            <a:r>
              <a:rPr lang="da-DK" b="0" i="1" u="none" strike="noStrike" dirty="0" err="1">
                <a:solidFill>
                  <a:srgbClr val="000000"/>
                </a:solidFill>
                <a:effectLst/>
              </a:rPr>
              <a:t>doing</a:t>
            </a:r>
            <a:r>
              <a:rPr lang="da-DK" b="0" i="1" u="none" strike="noStrike" dirty="0">
                <a:solidFill>
                  <a:srgbClr val="000000"/>
                </a:solidFill>
                <a:effectLst/>
              </a:rPr>
              <a:t> it the same </a:t>
            </a:r>
            <a:r>
              <a:rPr lang="da-DK" b="0" i="1" u="none" strike="noStrike" dirty="0" err="1">
                <a:solidFill>
                  <a:srgbClr val="000000"/>
                </a:solidFill>
                <a:effectLst/>
              </a:rPr>
              <a:t>way</a:t>
            </a:r>
            <a:r>
              <a:rPr lang="da-DK" b="0" i="1" u="none" strike="noStrike" dirty="0">
                <a:solidFill>
                  <a:srgbClr val="000000"/>
                </a:solidFill>
                <a:effectLst/>
              </a:rPr>
              <a:t> </a:t>
            </a:r>
            <a:r>
              <a:rPr lang="da-DK" b="0" i="1" u="none" strike="noStrike" dirty="0" err="1">
                <a:solidFill>
                  <a:srgbClr val="000000"/>
                </a:solidFill>
                <a:effectLst/>
              </a:rPr>
              <a:t>twice</a:t>
            </a:r>
            <a:r>
              <a:rPr lang="da-DK" b="0" i="1" u="none" strike="noStrike" dirty="0">
                <a:solidFill>
                  <a:srgbClr val="000000"/>
                </a:solidFill>
                <a:effectLst/>
              </a:rPr>
              <a:t>”.</a:t>
            </a:r>
          </a:p>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da-DK" b="0" i="1" u="none" strike="noStrike" dirty="0">
              <a:solidFill>
                <a:srgbClr val="000000"/>
              </a:solidFill>
              <a:effectLst/>
            </a:endParaRPr>
          </a:p>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da-DK" b="0" i="0" u="none" strike="noStrike" dirty="0" err="1">
                <a:solidFill>
                  <a:srgbClr val="000000"/>
                </a:solidFill>
                <a:effectLst/>
              </a:rPr>
              <a:t>Example</a:t>
            </a:r>
            <a:r>
              <a:rPr lang="da-DK" b="0" i="0" u="none" strike="noStrike" dirty="0">
                <a:solidFill>
                  <a:srgbClr val="000000"/>
                </a:solidFill>
                <a:effectLst/>
              </a:rPr>
              <a:t> of </a:t>
            </a:r>
            <a:r>
              <a:rPr lang="da-DK" b="0" i="0" u="none" strike="noStrike" dirty="0" err="1">
                <a:solidFill>
                  <a:srgbClr val="000000"/>
                </a:solidFill>
                <a:effectLst/>
              </a:rPr>
              <a:t>how</a:t>
            </a:r>
            <a:r>
              <a:rPr lang="da-DK" b="0" i="0" u="none" strike="noStrike" dirty="0">
                <a:solidFill>
                  <a:srgbClr val="000000"/>
                </a:solidFill>
                <a:effectLst/>
              </a:rPr>
              <a:t> patterns </a:t>
            </a:r>
            <a:r>
              <a:rPr lang="da-DK" b="0" i="0" u="none" strike="noStrike" dirty="0" err="1">
                <a:solidFill>
                  <a:srgbClr val="000000"/>
                </a:solidFill>
                <a:effectLst/>
              </a:rPr>
              <a:t>can</a:t>
            </a:r>
            <a:r>
              <a:rPr lang="da-DK" b="0" i="0" u="none" strike="noStrike" dirty="0">
                <a:solidFill>
                  <a:srgbClr val="000000"/>
                </a:solidFill>
                <a:effectLst/>
              </a:rPr>
              <a:t> </a:t>
            </a:r>
            <a:r>
              <a:rPr lang="da-DK" b="0" i="0" u="none" strike="noStrike" dirty="0" err="1">
                <a:solidFill>
                  <a:srgbClr val="000000"/>
                </a:solidFill>
                <a:effectLst/>
              </a:rPr>
              <a:t>be</a:t>
            </a:r>
            <a:r>
              <a:rPr lang="da-DK" b="0" i="0" u="none" strike="noStrike" dirty="0">
                <a:solidFill>
                  <a:srgbClr val="000000"/>
                </a:solidFill>
                <a:effectLst/>
              </a:rPr>
              <a:t> </a:t>
            </a:r>
            <a:r>
              <a:rPr lang="da-DK" b="0" i="0" u="none" strike="noStrike" dirty="0" err="1">
                <a:solidFill>
                  <a:srgbClr val="000000"/>
                </a:solidFill>
                <a:effectLst/>
              </a:rPr>
              <a:t>used</a:t>
            </a:r>
            <a:r>
              <a:rPr lang="da-DK" b="0" i="0" u="none" strike="noStrike" dirty="0">
                <a:solidFill>
                  <a:srgbClr val="000000"/>
                </a:solidFill>
                <a:effectLst/>
              </a:rPr>
              <a:t> in action: </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da-DK" dirty="0" err="1"/>
              <a:t>Example</a:t>
            </a:r>
            <a:r>
              <a:rPr lang="da-DK" dirty="0"/>
              <a:t>: </a:t>
            </a:r>
            <a:r>
              <a:rPr lang="da-DK" dirty="0" err="1"/>
              <a:t>When</a:t>
            </a:r>
            <a:r>
              <a:rPr lang="da-DK" dirty="0"/>
              <a:t> </a:t>
            </a:r>
            <a:r>
              <a:rPr lang="da-DK" dirty="0" err="1"/>
              <a:t>faced</a:t>
            </a:r>
            <a:r>
              <a:rPr lang="da-DK" dirty="0"/>
              <a:t> with </a:t>
            </a:r>
            <a:r>
              <a:rPr lang="da-DK" dirty="0" err="1"/>
              <a:t>declining</a:t>
            </a:r>
            <a:r>
              <a:rPr lang="da-DK" dirty="0"/>
              <a:t> </a:t>
            </a:r>
            <a:r>
              <a:rPr lang="da-DK" dirty="0" err="1"/>
              <a:t>customer</a:t>
            </a:r>
            <a:r>
              <a:rPr lang="da-DK" dirty="0"/>
              <a:t> engagement in an </a:t>
            </a:r>
            <a:r>
              <a:rPr lang="da-DK" dirty="0" err="1"/>
              <a:t>e-commerce</a:t>
            </a:r>
            <a:r>
              <a:rPr lang="da-DK" dirty="0"/>
              <a:t> platform (problem X), </a:t>
            </a:r>
            <a:r>
              <a:rPr lang="da-DK" dirty="0" err="1"/>
              <a:t>consider</a:t>
            </a:r>
            <a:r>
              <a:rPr lang="da-DK" dirty="0"/>
              <a:t> </a:t>
            </a:r>
            <a:r>
              <a:rPr lang="da-DK" dirty="0" err="1"/>
              <a:t>implementing</a:t>
            </a:r>
            <a:r>
              <a:rPr lang="da-DK" dirty="0"/>
              <a:t> a </a:t>
            </a:r>
            <a:r>
              <a:rPr lang="da-DK" dirty="0" err="1"/>
              <a:t>personalized</a:t>
            </a:r>
            <a:r>
              <a:rPr lang="da-DK" dirty="0"/>
              <a:t> </a:t>
            </a:r>
            <a:r>
              <a:rPr lang="da-DK" dirty="0" err="1"/>
              <a:t>recommendation</a:t>
            </a:r>
            <a:r>
              <a:rPr lang="da-DK" dirty="0"/>
              <a:t> system </a:t>
            </a:r>
            <a:r>
              <a:rPr lang="da-DK" dirty="0" err="1"/>
              <a:t>based</a:t>
            </a:r>
            <a:r>
              <a:rPr lang="da-DK" dirty="0"/>
              <a:t> on </a:t>
            </a:r>
            <a:r>
              <a:rPr lang="da-DK" dirty="0" err="1"/>
              <a:t>user</a:t>
            </a:r>
            <a:r>
              <a:rPr lang="da-DK" dirty="0"/>
              <a:t> </a:t>
            </a:r>
            <a:r>
              <a:rPr lang="da-DK" dirty="0" err="1"/>
              <a:t>behavior</a:t>
            </a:r>
            <a:r>
              <a:rPr lang="da-DK" dirty="0"/>
              <a:t> (solution Y). Patterns provide </a:t>
            </a:r>
            <a:r>
              <a:rPr lang="da-DK" dirty="0" err="1"/>
              <a:t>actionable</a:t>
            </a:r>
            <a:r>
              <a:rPr lang="da-DK" dirty="0"/>
              <a:t> </a:t>
            </a:r>
            <a:r>
              <a:rPr lang="da-DK" dirty="0" err="1"/>
              <a:t>knowledge</a:t>
            </a:r>
            <a:r>
              <a:rPr lang="da-DK" dirty="0"/>
              <a:t> </a:t>
            </a:r>
            <a:r>
              <a:rPr lang="da-DK" dirty="0" err="1"/>
              <a:t>that</a:t>
            </a:r>
            <a:r>
              <a:rPr lang="da-DK" dirty="0"/>
              <a:t> </a:t>
            </a:r>
            <a:r>
              <a:rPr lang="da-DK" dirty="0" err="1"/>
              <a:t>can</a:t>
            </a:r>
            <a:r>
              <a:rPr lang="da-DK" dirty="0"/>
              <a:t> guide </a:t>
            </a:r>
            <a:r>
              <a:rPr lang="da-DK" dirty="0" err="1"/>
              <a:t>businesses</a:t>
            </a:r>
            <a:r>
              <a:rPr lang="da-DK" dirty="0"/>
              <a:t> in </a:t>
            </a:r>
            <a:r>
              <a:rPr lang="da-DK" dirty="0" err="1"/>
              <a:t>addressing</a:t>
            </a:r>
            <a:r>
              <a:rPr lang="da-DK" dirty="0"/>
              <a:t> </a:t>
            </a:r>
            <a:r>
              <a:rPr lang="da-DK" dirty="0" err="1"/>
              <a:t>specific</a:t>
            </a:r>
            <a:r>
              <a:rPr lang="da-DK" dirty="0"/>
              <a:t> </a:t>
            </a:r>
            <a:r>
              <a:rPr lang="da-DK" dirty="0" err="1"/>
              <a:t>challenges</a:t>
            </a:r>
            <a:r>
              <a:rPr lang="da-DK" dirty="0"/>
              <a:t> </a:t>
            </a:r>
            <a:r>
              <a:rPr lang="da-DK" dirty="0" err="1"/>
              <a:t>effectively</a:t>
            </a:r>
            <a:r>
              <a:rPr lang="da-DK" dirty="0"/>
              <a:t>.</a:t>
            </a:r>
            <a:endParaRPr lang="da-DK" b="0" i="0" u="none" strike="noStrike" dirty="0">
              <a:solidFill>
                <a:srgbClr val="000000"/>
              </a:solidFill>
              <a:effectLst/>
            </a:endParaRPr>
          </a:p>
          <a:p>
            <a:endParaRPr lang="da-DK" dirty="0"/>
          </a:p>
        </p:txBody>
      </p:sp>
    </p:spTree>
    <p:extLst>
      <p:ext uri="{BB962C8B-B14F-4D97-AF65-F5344CB8AC3E}">
        <p14:creationId xmlns:p14="http://schemas.microsoft.com/office/powerpoint/2010/main" val="3981730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81000" y="685800"/>
            <a:ext cx="6096000" cy="3429000"/>
          </a:xfrm>
        </p:spPr>
      </p:sp>
      <p:sp>
        <p:nvSpPr>
          <p:cNvPr id="3" name="Pladsholder til noter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da-DK" b="0" i="0" u="none" strike="noStrike" dirty="0">
                <a:solidFill>
                  <a:srgbClr val="000000"/>
                </a:solidFill>
                <a:effectLst/>
              </a:rPr>
              <a:t>Here is it </a:t>
            </a:r>
            <a:r>
              <a:rPr lang="da-DK" b="0" i="0" u="none" strike="noStrike" dirty="0" err="1">
                <a:solidFill>
                  <a:srgbClr val="000000"/>
                </a:solidFill>
                <a:effectLst/>
              </a:rPr>
              <a:t>important</a:t>
            </a:r>
            <a:r>
              <a:rPr lang="da-DK" b="0" i="0" u="none" strike="noStrike" dirty="0">
                <a:solidFill>
                  <a:srgbClr val="000000"/>
                </a:solidFill>
                <a:effectLst/>
              </a:rPr>
              <a:t> to </a:t>
            </a:r>
            <a:r>
              <a:rPr lang="da-DK" b="0" i="0" u="none" strike="noStrike" dirty="0" err="1">
                <a:solidFill>
                  <a:srgbClr val="000000"/>
                </a:solidFill>
                <a:effectLst/>
              </a:rPr>
              <a:t>distinguish</a:t>
            </a:r>
            <a:r>
              <a:rPr lang="da-DK" b="0" i="0" u="none" strike="noStrike" dirty="0">
                <a:solidFill>
                  <a:srgbClr val="000000"/>
                </a:solidFill>
                <a:effectLst/>
              </a:rPr>
              <a:t> </a:t>
            </a:r>
            <a:r>
              <a:rPr lang="da-DK" b="0" i="0" u="none" strike="noStrike" dirty="0" err="1">
                <a:solidFill>
                  <a:srgbClr val="000000"/>
                </a:solidFill>
                <a:effectLst/>
              </a:rPr>
              <a:t>how</a:t>
            </a:r>
            <a:r>
              <a:rPr lang="da-DK" b="0" i="0" u="none" strike="noStrike" dirty="0">
                <a:solidFill>
                  <a:srgbClr val="000000"/>
                </a:solidFill>
                <a:effectLst/>
              </a:rPr>
              <a:t> patterns </a:t>
            </a:r>
            <a:r>
              <a:rPr lang="da-DK" b="0" i="0" u="none" strike="noStrike" dirty="0" err="1">
                <a:solidFill>
                  <a:srgbClr val="000000"/>
                </a:solidFill>
                <a:effectLst/>
              </a:rPr>
              <a:t>are</a:t>
            </a:r>
            <a:r>
              <a:rPr lang="da-DK" b="0" i="0" u="none" strike="noStrike" dirty="0">
                <a:solidFill>
                  <a:srgbClr val="000000"/>
                </a:solidFill>
                <a:effectLst/>
              </a:rPr>
              <a:t> </a:t>
            </a:r>
            <a:r>
              <a:rPr lang="da-DK" b="0" i="0" u="none" strike="noStrike" dirty="0" err="1">
                <a:solidFill>
                  <a:srgbClr val="000000"/>
                </a:solidFill>
                <a:effectLst/>
              </a:rPr>
              <a:t>different</a:t>
            </a:r>
            <a:r>
              <a:rPr lang="da-DK" b="0" i="0" u="none" strike="noStrike" dirty="0">
                <a:solidFill>
                  <a:srgbClr val="000000"/>
                </a:solidFill>
                <a:effectLst/>
              </a:rPr>
              <a:t> from </a:t>
            </a:r>
            <a:r>
              <a:rPr lang="da-DK" b="0" i="0" u="none" strike="noStrike" dirty="0" err="1">
                <a:solidFill>
                  <a:srgbClr val="000000"/>
                </a:solidFill>
                <a:effectLst/>
              </a:rPr>
              <a:t>examples</a:t>
            </a:r>
            <a:r>
              <a:rPr lang="da-DK" b="0" i="0" u="none" strike="noStrike" dirty="0">
                <a:solidFill>
                  <a:srgbClr val="000000"/>
                </a:solidFill>
                <a:effectLst/>
              </a:rPr>
              <a:t> and types to </a:t>
            </a:r>
            <a:r>
              <a:rPr lang="da-DK" b="0" i="0" u="none" strike="noStrike" dirty="0" err="1">
                <a:solidFill>
                  <a:srgbClr val="000000"/>
                </a:solidFill>
                <a:effectLst/>
              </a:rPr>
              <a:t>classify</a:t>
            </a:r>
            <a:r>
              <a:rPr lang="da-DK" b="0" i="0" u="none" strike="noStrike" dirty="0">
                <a:solidFill>
                  <a:srgbClr val="000000"/>
                </a:solidFill>
                <a:effectLst/>
              </a:rPr>
              <a:t> </a:t>
            </a:r>
            <a:r>
              <a:rPr lang="da-DK" b="0" i="0" u="none" strike="noStrike" dirty="0" err="1">
                <a:solidFill>
                  <a:srgbClr val="000000"/>
                </a:solidFill>
                <a:effectLst/>
              </a:rPr>
              <a:t>different</a:t>
            </a:r>
            <a:r>
              <a:rPr lang="da-DK" b="0" i="0" u="none" strike="noStrike" dirty="0">
                <a:solidFill>
                  <a:srgbClr val="000000"/>
                </a:solidFill>
                <a:effectLst/>
              </a:rPr>
              <a:t> business models </a:t>
            </a:r>
          </a:p>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da-DK" b="0" i="0" u="none" strike="noStrike" dirty="0">
              <a:solidFill>
                <a:srgbClr val="000000"/>
              </a:solidFill>
              <a:effectLst/>
            </a:endParaRPr>
          </a:p>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da-DK" b="0" i="0" u="none" strike="noStrike" dirty="0">
                <a:solidFill>
                  <a:srgbClr val="000000"/>
                </a:solidFill>
                <a:effectLst/>
              </a:rPr>
              <a:t>A </a:t>
            </a:r>
            <a:r>
              <a:rPr lang="da-DK" b="0" i="0" u="none" strike="noStrike" dirty="0" err="1">
                <a:solidFill>
                  <a:srgbClr val="000000"/>
                </a:solidFill>
                <a:effectLst/>
              </a:rPr>
              <a:t>useful</a:t>
            </a:r>
            <a:r>
              <a:rPr lang="da-DK" b="0" i="0" u="none" strike="noStrike" dirty="0">
                <a:solidFill>
                  <a:srgbClr val="000000"/>
                </a:solidFill>
                <a:effectLst/>
              </a:rPr>
              <a:t> </a:t>
            </a:r>
            <a:r>
              <a:rPr lang="da-DK" b="0" i="0" u="none" strike="noStrike" dirty="0" err="1">
                <a:solidFill>
                  <a:srgbClr val="000000"/>
                </a:solidFill>
                <a:effectLst/>
              </a:rPr>
              <a:t>quote</a:t>
            </a:r>
            <a:r>
              <a:rPr lang="da-DK" b="0" i="0" u="none" strike="noStrike" dirty="0">
                <a:solidFill>
                  <a:srgbClr val="000000"/>
                </a:solidFill>
                <a:effectLst/>
              </a:rPr>
              <a:t> </a:t>
            </a:r>
            <a:r>
              <a:rPr lang="da-DK" b="0" i="0" u="none" strike="noStrike" dirty="0" err="1">
                <a:solidFill>
                  <a:srgbClr val="000000"/>
                </a:solidFill>
                <a:effectLst/>
              </a:rPr>
              <a:t>that</a:t>
            </a:r>
            <a:r>
              <a:rPr lang="da-DK" b="0" i="0" u="none" strike="noStrike" dirty="0">
                <a:solidFill>
                  <a:srgbClr val="000000"/>
                </a:solidFill>
                <a:effectLst/>
              </a:rPr>
              <a:t> </a:t>
            </a:r>
            <a:r>
              <a:rPr lang="da-DK" b="0" i="0" u="none" strike="noStrike" dirty="0" err="1">
                <a:solidFill>
                  <a:srgbClr val="000000"/>
                </a:solidFill>
                <a:effectLst/>
              </a:rPr>
              <a:t>specifies</a:t>
            </a:r>
            <a:r>
              <a:rPr lang="da-DK" b="0" i="0" u="none" strike="noStrike" dirty="0">
                <a:solidFill>
                  <a:srgbClr val="000000"/>
                </a:solidFill>
                <a:effectLst/>
              </a:rPr>
              <a:t> </a:t>
            </a:r>
            <a:r>
              <a:rPr lang="da-DK" b="0" i="0" u="none" strike="noStrike" dirty="0" err="1">
                <a:solidFill>
                  <a:srgbClr val="000000"/>
                </a:solidFill>
                <a:effectLst/>
              </a:rPr>
              <a:t>what</a:t>
            </a:r>
            <a:r>
              <a:rPr lang="da-DK" b="0" i="0" u="none" strike="noStrike" dirty="0">
                <a:solidFill>
                  <a:srgbClr val="000000"/>
                </a:solidFill>
                <a:effectLst/>
              </a:rPr>
              <a:t> patterns </a:t>
            </a:r>
            <a:r>
              <a:rPr lang="da-DK" b="0" i="0" u="none" strike="noStrike" dirty="0" err="1">
                <a:solidFill>
                  <a:srgbClr val="000000"/>
                </a:solidFill>
                <a:effectLst/>
              </a:rPr>
              <a:t>are</a:t>
            </a:r>
            <a:r>
              <a:rPr lang="da-DK" b="0" i="0" u="none" strike="noStrike" dirty="0">
                <a:solidFill>
                  <a:srgbClr val="000000"/>
                </a:solidFill>
                <a:effectLst/>
              </a:rPr>
              <a:t> </a:t>
            </a:r>
            <a:r>
              <a:rPr lang="da-DK" b="0" i="0" u="none" strike="noStrike" dirty="0" err="1">
                <a:solidFill>
                  <a:srgbClr val="000000"/>
                </a:solidFill>
                <a:effectLst/>
              </a:rPr>
              <a:t>comes</a:t>
            </a:r>
            <a:r>
              <a:rPr lang="da-DK" b="0" i="0" u="none" strike="noStrike" dirty="0">
                <a:solidFill>
                  <a:srgbClr val="000000"/>
                </a:solidFill>
                <a:effectLst/>
              </a:rPr>
              <a:t> from Christopher Alexander, </a:t>
            </a:r>
            <a:r>
              <a:rPr lang="da-DK" b="0" i="0" u="none" strike="noStrike" dirty="0" err="1">
                <a:solidFill>
                  <a:srgbClr val="000000"/>
                </a:solidFill>
                <a:effectLst/>
              </a:rPr>
              <a:t>who</a:t>
            </a:r>
            <a:r>
              <a:rPr lang="da-DK" b="0" i="0" u="none" strike="noStrike" dirty="0">
                <a:solidFill>
                  <a:srgbClr val="000000"/>
                </a:solidFill>
                <a:effectLst/>
              </a:rPr>
              <a:t> </a:t>
            </a:r>
            <a:r>
              <a:rPr lang="da-DK" b="0" i="1" u="none" strike="noStrike" dirty="0">
                <a:solidFill>
                  <a:srgbClr val="000000"/>
                </a:solidFill>
                <a:effectLst/>
              </a:rPr>
              <a:t>”</a:t>
            </a:r>
            <a:r>
              <a:rPr lang="da-DK" b="0" i="1" u="none" strike="noStrike" dirty="0" err="1">
                <a:solidFill>
                  <a:srgbClr val="000000"/>
                </a:solidFill>
                <a:effectLst/>
              </a:rPr>
              <a:t>describes</a:t>
            </a:r>
            <a:r>
              <a:rPr lang="da-DK" b="0" i="1" u="none" strike="noStrike" dirty="0">
                <a:solidFill>
                  <a:srgbClr val="000000"/>
                </a:solidFill>
                <a:effectLst/>
              </a:rPr>
              <a:t> a problem </a:t>
            </a:r>
            <a:r>
              <a:rPr lang="da-DK" b="0" i="1" u="none" strike="noStrike" dirty="0" err="1">
                <a:solidFill>
                  <a:srgbClr val="000000"/>
                </a:solidFill>
                <a:effectLst/>
              </a:rPr>
              <a:t>which</a:t>
            </a:r>
            <a:r>
              <a:rPr lang="da-DK" b="0" i="1" u="none" strike="noStrike" dirty="0">
                <a:solidFill>
                  <a:srgbClr val="000000"/>
                </a:solidFill>
                <a:effectLst/>
              </a:rPr>
              <a:t> </a:t>
            </a:r>
            <a:r>
              <a:rPr lang="da-DK" b="0" i="1" u="none" strike="noStrike" dirty="0" err="1">
                <a:solidFill>
                  <a:srgbClr val="000000"/>
                </a:solidFill>
                <a:effectLst/>
              </a:rPr>
              <a:t>occurs</a:t>
            </a:r>
            <a:r>
              <a:rPr lang="da-DK" b="0" i="1" u="none" strike="noStrike" dirty="0">
                <a:solidFill>
                  <a:srgbClr val="000000"/>
                </a:solidFill>
                <a:effectLst/>
              </a:rPr>
              <a:t> over and over </a:t>
            </a:r>
            <a:r>
              <a:rPr lang="da-DK" b="0" i="1" u="none" strike="noStrike" dirty="0" err="1">
                <a:solidFill>
                  <a:srgbClr val="000000"/>
                </a:solidFill>
                <a:effectLst/>
              </a:rPr>
              <a:t>again</a:t>
            </a:r>
            <a:r>
              <a:rPr lang="da-DK" b="0" i="1" u="none" strike="noStrike" dirty="0">
                <a:solidFill>
                  <a:srgbClr val="000000"/>
                </a:solidFill>
                <a:effectLst/>
              </a:rPr>
              <a:t> in </a:t>
            </a:r>
            <a:r>
              <a:rPr lang="da-DK" b="0" i="1" u="none" strike="noStrike" dirty="0" err="1">
                <a:solidFill>
                  <a:srgbClr val="000000"/>
                </a:solidFill>
                <a:effectLst/>
              </a:rPr>
              <a:t>our</a:t>
            </a:r>
            <a:r>
              <a:rPr lang="da-DK" b="0" i="1" u="none" strike="noStrike" dirty="0">
                <a:solidFill>
                  <a:srgbClr val="000000"/>
                </a:solidFill>
                <a:effectLst/>
              </a:rPr>
              <a:t> </a:t>
            </a:r>
            <a:r>
              <a:rPr lang="da-DK" b="0" i="1" u="none" strike="noStrike" dirty="0" err="1">
                <a:solidFill>
                  <a:srgbClr val="000000"/>
                </a:solidFill>
                <a:effectLst/>
              </a:rPr>
              <a:t>environment</a:t>
            </a:r>
            <a:r>
              <a:rPr lang="da-DK" b="0" i="1" u="none" strike="noStrike" dirty="0">
                <a:solidFill>
                  <a:srgbClr val="000000"/>
                </a:solidFill>
                <a:effectLst/>
              </a:rPr>
              <a:t>, and </a:t>
            </a:r>
            <a:r>
              <a:rPr lang="da-DK" b="0" i="1" u="none" strike="noStrike" dirty="0" err="1">
                <a:solidFill>
                  <a:srgbClr val="000000"/>
                </a:solidFill>
                <a:effectLst/>
              </a:rPr>
              <a:t>then</a:t>
            </a:r>
            <a:r>
              <a:rPr lang="da-DK" b="0" i="1" u="none" strike="noStrike" dirty="0">
                <a:solidFill>
                  <a:srgbClr val="000000"/>
                </a:solidFill>
                <a:effectLst/>
              </a:rPr>
              <a:t> </a:t>
            </a:r>
            <a:r>
              <a:rPr lang="da-DK" b="0" i="1" u="none" strike="noStrike" dirty="0" err="1">
                <a:solidFill>
                  <a:srgbClr val="000000"/>
                </a:solidFill>
                <a:effectLst/>
              </a:rPr>
              <a:t>describes</a:t>
            </a:r>
            <a:r>
              <a:rPr lang="da-DK" b="0" i="1" u="none" strike="noStrike" dirty="0">
                <a:solidFill>
                  <a:srgbClr val="000000"/>
                </a:solidFill>
                <a:effectLst/>
              </a:rPr>
              <a:t> the </a:t>
            </a:r>
            <a:r>
              <a:rPr lang="da-DK" b="0" i="1" u="none" strike="noStrike" dirty="0" err="1">
                <a:solidFill>
                  <a:srgbClr val="000000"/>
                </a:solidFill>
                <a:effectLst/>
              </a:rPr>
              <a:t>core</a:t>
            </a:r>
            <a:r>
              <a:rPr lang="da-DK" b="0" i="1" u="none" strike="noStrike" dirty="0">
                <a:solidFill>
                  <a:srgbClr val="000000"/>
                </a:solidFill>
                <a:effectLst/>
              </a:rPr>
              <a:t> of the solution to </a:t>
            </a:r>
            <a:r>
              <a:rPr lang="da-DK" b="0" i="1" u="none" strike="noStrike" dirty="0" err="1">
                <a:solidFill>
                  <a:srgbClr val="000000"/>
                </a:solidFill>
                <a:effectLst/>
              </a:rPr>
              <a:t>that</a:t>
            </a:r>
            <a:r>
              <a:rPr lang="da-DK" b="0" i="1" u="none" strike="noStrike" dirty="0">
                <a:solidFill>
                  <a:srgbClr val="000000"/>
                </a:solidFill>
                <a:effectLst/>
              </a:rPr>
              <a:t> problem, in </a:t>
            </a:r>
            <a:r>
              <a:rPr lang="da-DK" b="0" i="1" u="none" strike="noStrike" dirty="0" err="1">
                <a:solidFill>
                  <a:srgbClr val="000000"/>
                </a:solidFill>
                <a:effectLst/>
              </a:rPr>
              <a:t>such</a:t>
            </a:r>
            <a:r>
              <a:rPr lang="da-DK" b="0" i="1" u="none" strike="noStrike" dirty="0">
                <a:solidFill>
                  <a:srgbClr val="000000"/>
                </a:solidFill>
                <a:effectLst/>
              </a:rPr>
              <a:t> a </a:t>
            </a:r>
            <a:r>
              <a:rPr lang="da-DK" b="0" i="1" u="none" strike="noStrike" dirty="0" err="1">
                <a:solidFill>
                  <a:srgbClr val="000000"/>
                </a:solidFill>
                <a:effectLst/>
              </a:rPr>
              <a:t>way</a:t>
            </a:r>
            <a:r>
              <a:rPr lang="da-DK" b="0" i="1" u="none" strike="noStrike" dirty="0">
                <a:solidFill>
                  <a:srgbClr val="000000"/>
                </a:solidFill>
                <a:effectLst/>
              </a:rPr>
              <a:t> </a:t>
            </a:r>
            <a:r>
              <a:rPr lang="da-DK" b="0" i="1" u="none" strike="noStrike" dirty="0" err="1">
                <a:solidFill>
                  <a:srgbClr val="000000"/>
                </a:solidFill>
                <a:effectLst/>
              </a:rPr>
              <a:t>that</a:t>
            </a:r>
            <a:r>
              <a:rPr lang="da-DK" b="0" i="1" u="none" strike="noStrike" dirty="0">
                <a:solidFill>
                  <a:srgbClr val="000000"/>
                </a:solidFill>
                <a:effectLst/>
              </a:rPr>
              <a:t> </a:t>
            </a:r>
            <a:r>
              <a:rPr lang="da-DK" b="0" i="1" u="none" strike="noStrike" dirty="0" err="1">
                <a:solidFill>
                  <a:srgbClr val="000000"/>
                </a:solidFill>
                <a:effectLst/>
              </a:rPr>
              <a:t>you</a:t>
            </a:r>
            <a:r>
              <a:rPr lang="da-DK" b="0" i="1" u="none" strike="noStrike" dirty="0">
                <a:solidFill>
                  <a:srgbClr val="000000"/>
                </a:solidFill>
                <a:effectLst/>
              </a:rPr>
              <a:t> </a:t>
            </a:r>
            <a:r>
              <a:rPr lang="da-DK" b="0" i="1" u="none" strike="noStrike" dirty="0" err="1">
                <a:solidFill>
                  <a:srgbClr val="000000"/>
                </a:solidFill>
                <a:effectLst/>
              </a:rPr>
              <a:t>can</a:t>
            </a:r>
            <a:r>
              <a:rPr lang="da-DK" b="0" i="1" u="none" strike="noStrike" dirty="0">
                <a:solidFill>
                  <a:srgbClr val="000000"/>
                </a:solidFill>
                <a:effectLst/>
              </a:rPr>
              <a:t> </a:t>
            </a:r>
            <a:r>
              <a:rPr lang="da-DK" b="0" i="1" u="none" strike="noStrike" dirty="0" err="1">
                <a:solidFill>
                  <a:srgbClr val="000000"/>
                </a:solidFill>
                <a:effectLst/>
              </a:rPr>
              <a:t>use</a:t>
            </a:r>
            <a:r>
              <a:rPr lang="da-DK" b="0" i="1" u="none" strike="noStrike" dirty="0">
                <a:solidFill>
                  <a:srgbClr val="000000"/>
                </a:solidFill>
                <a:effectLst/>
              </a:rPr>
              <a:t> </a:t>
            </a:r>
            <a:r>
              <a:rPr lang="da-DK" b="0" i="1" u="none" strike="noStrike" dirty="0" err="1">
                <a:solidFill>
                  <a:srgbClr val="000000"/>
                </a:solidFill>
                <a:effectLst/>
              </a:rPr>
              <a:t>this</a:t>
            </a:r>
            <a:r>
              <a:rPr lang="da-DK" b="0" i="1" u="none" strike="noStrike" dirty="0">
                <a:solidFill>
                  <a:srgbClr val="000000"/>
                </a:solidFill>
                <a:effectLst/>
              </a:rPr>
              <a:t> solution a million times over, </a:t>
            </a:r>
            <a:r>
              <a:rPr lang="da-DK" b="0" i="1" u="none" strike="noStrike" dirty="0" err="1">
                <a:solidFill>
                  <a:srgbClr val="000000"/>
                </a:solidFill>
                <a:effectLst/>
              </a:rPr>
              <a:t>without</a:t>
            </a:r>
            <a:r>
              <a:rPr lang="da-DK" b="0" i="1" u="none" strike="noStrike" dirty="0">
                <a:solidFill>
                  <a:srgbClr val="000000"/>
                </a:solidFill>
                <a:effectLst/>
              </a:rPr>
              <a:t> </a:t>
            </a:r>
            <a:r>
              <a:rPr lang="da-DK" b="0" i="1" u="none" strike="noStrike" dirty="0" err="1">
                <a:solidFill>
                  <a:srgbClr val="000000"/>
                </a:solidFill>
                <a:effectLst/>
              </a:rPr>
              <a:t>ever</a:t>
            </a:r>
            <a:r>
              <a:rPr lang="da-DK" b="0" i="1" u="none" strike="noStrike" dirty="0">
                <a:solidFill>
                  <a:srgbClr val="000000"/>
                </a:solidFill>
                <a:effectLst/>
              </a:rPr>
              <a:t> </a:t>
            </a:r>
            <a:r>
              <a:rPr lang="da-DK" b="0" i="1" u="none" strike="noStrike" dirty="0" err="1">
                <a:solidFill>
                  <a:srgbClr val="000000"/>
                </a:solidFill>
                <a:effectLst/>
              </a:rPr>
              <a:t>doing</a:t>
            </a:r>
            <a:r>
              <a:rPr lang="da-DK" b="0" i="1" u="none" strike="noStrike" dirty="0">
                <a:solidFill>
                  <a:srgbClr val="000000"/>
                </a:solidFill>
                <a:effectLst/>
              </a:rPr>
              <a:t> it the same </a:t>
            </a:r>
            <a:r>
              <a:rPr lang="da-DK" b="0" i="1" u="none" strike="noStrike" dirty="0" err="1">
                <a:solidFill>
                  <a:srgbClr val="000000"/>
                </a:solidFill>
                <a:effectLst/>
              </a:rPr>
              <a:t>way</a:t>
            </a:r>
            <a:r>
              <a:rPr lang="da-DK" b="0" i="1" u="none" strike="noStrike" dirty="0">
                <a:solidFill>
                  <a:srgbClr val="000000"/>
                </a:solidFill>
                <a:effectLst/>
              </a:rPr>
              <a:t> </a:t>
            </a:r>
            <a:r>
              <a:rPr lang="da-DK" b="0" i="1" u="none" strike="noStrike" dirty="0" err="1">
                <a:solidFill>
                  <a:srgbClr val="000000"/>
                </a:solidFill>
                <a:effectLst/>
              </a:rPr>
              <a:t>twice</a:t>
            </a:r>
            <a:r>
              <a:rPr lang="da-DK" b="0" i="1" u="none" strike="noStrike" dirty="0">
                <a:solidFill>
                  <a:srgbClr val="000000"/>
                </a:solidFill>
                <a:effectLst/>
              </a:rPr>
              <a:t>”.</a:t>
            </a:r>
          </a:p>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da-DK" b="0" i="1" u="none" strike="noStrike" dirty="0">
              <a:solidFill>
                <a:srgbClr val="000000"/>
              </a:solidFill>
              <a:effectLst/>
            </a:endParaRPr>
          </a:p>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da-DK" b="0" i="0" u="none" strike="noStrike" dirty="0" err="1">
                <a:solidFill>
                  <a:srgbClr val="000000"/>
                </a:solidFill>
                <a:effectLst/>
              </a:rPr>
              <a:t>Example</a:t>
            </a:r>
            <a:r>
              <a:rPr lang="da-DK" b="0" i="0" u="none" strike="noStrike" dirty="0">
                <a:solidFill>
                  <a:srgbClr val="000000"/>
                </a:solidFill>
                <a:effectLst/>
              </a:rPr>
              <a:t> of </a:t>
            </a:r>
            <a:r>
              <a:rPr lang="da-DK" b="0" i="0" u="none" strike="noStrike" dirty="0" err="1">
                <a:solidFill>
                  <a:srgbClr val="000000"/>
                </a:solidFill>
                <a:effectLst/>
              </a:rPr>
              <a:t>how</a:t>
            </a:r>
            <a:r>
              <a:rPr lang="da-DK" b="0" i="0" u="none" strike="noStrike" dirty="0">
                <a:solidFill>
                  <a:srgbClr val="000000"/>
                </a:solidFill>
                <a:effectLst/>
              </a:rPr>
              <a:t> patterns </a:t>
            </a:r>
            <a:r>
              <a:rPr lang="da-DK" b="0" i="0" u="none" strike="noStrike" dirty="0" err="1">
                <a:solidFill>
                  <a:srgbClr val="000000"/>
                </a:solidFill>
                <a:effectLst/>
              </a:rPr>
              <a:t>can</a:t>
            </a:r>
            <a:r>
              <a:rPr lang="da-DK" b="0" i="0" u="none" strike="noStrike" dirty="0">
                <a:solidFill>
                  <a:srgbClr val="000000"/>
                </a:solidFill>
                <a:effectLst/>
              </a:rPr>
              <a:t> </a:t>
            </a:r>
            <a:r>
              <a:rPr lang="da-DK" b="0" i="0" u="none" strike="noStrike" dirty="0" err="1">
                <a:solidFill>
                  <a:srgbClr val="000000"/>
                </a:solidFill>
                <a:effectLst/>
              </a:rPr>
              <a:t>be</a:t>
            </a:r>
            <a:r>
              <a:rPr lang="da-DK" b="0" i="0" u="none" strike="noStrike" dirty="0">
                <a:solidFill>
                  <a:srgbClr val="000000"/>
                </a:solidFill>
                <a:effectLst/>
              </a:rPr>
              <a:t> </a:t>
            </a:r>
            <a:r>
              <a:rPr lang="da-DK" b="0" i="0" u="none" strike="noStrike" dirty="0" err="1">
                <a:solidFill>
                  <a:srgbClr val="000000"/>
                </a:solidFill>
                <a:effectLst/>
              </a:rPr>
              <a:t>used</a:t>
            </a:r>
            <a:r>
              <a:rPr lang="da-DK" b="0" i="0" u="none" strike="noStrike" dirty="0">
                <a:solidFill>
                  <a:srgbClr val="000000"/>
                </a:solidFill>
                <a:effectLst/>
              </a:rPr>
              <a:t> in action: </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da-DK" dirty="0" err="1"/>
              <a:t>Example</a:t>
            </a:r>
            <a:r>
              <a:rPr lang="da-DK" dirty="0"/>
              <a:t>: </a:t>
            </a:r>
            <a:r>
              <a:rPr lang="da-DK" dirty="0" err="1"/>
              <a:t>When</a:t>
            </a:r>
            <a:r>
              <a:rPr lang="da-DK" dirty="0"/>
              <a:t> </a:t>
            </a:r>
            <a:r>
              <a:rPr lang="da-DK" dirty="0" err="1"/>
              <a:t>faced</a:t>
            </a:r>
            <a:r>
              <a:rPr lang="da-DK" dirty="0"/>
              <a:t> with </a:t>
            </a:r>
            <a:r>
              <a:rPr lang="da-DK" dirty="0" err="1"/>
              <a:t>declining</a:t>
            </a:r>
            <a:r>
              <a:rPr lang="da-DK" dirty="0"/>
              <a:t> </a:t>
            </a:r>
            <a:r>
              <a:rPr lang="da-DK" dirty="0" err="1"/>
              <a:t>customer</a:t>
            </a:r>
            <a:r>
              <a:rPr lang="da-DK" dirty="0"/>
              <a:t> engagement in an </a:t>
            </a:r>
            <a:r>
              <a:rPr lang="da-DK" dirty="0" err="1"/>
              <a:t>e-commerce</a:t>
            </a:r>
            <a:r>
              <a:rPr lang="da-DK" dirty="0"/>
              <a:t> platform (problem X), </a:t>
            </a:r>
            <a:r>
              <a:rPr lang="da-DK" dirty="0" err="1"/>
              <a:t>consider</a:t>
            </a:r>
            <a:r>
              <a:rPr lang="da-DK" dirty="0"/>
              <a:t> </a:t>
            </a:r>
            <a:r>
              <a:rPr lang="da-DK" dirty="0" err="1"/>
              <a:t>implementing</a:t>
            </a:r>
            <a:r>
              <a:rPr lang="da-DK" dirty="0"/>
              <a:t> a </a:t>
            </a:r>
            <a:r>
              <a:rPr lang="da-DK" dirty="0" err="1"/>
              <a:t>personalized</a:t>
            </a:r>
            <a:r>
              <a:rPr lang="da-DK" dirty="0"/>
              <a:t> </a:t>
            </a:r>
            <a:r>
              <a:rPr lang="da-DK" dirty="0" err="1"/>
              <a:t>recommendation</a:t>
            </a:r>
            <a:r>
              <a:rPr lang="da-DK" dirty="0"/>
              <a:t> system </a:t>
            </a:r>
            <a:r>
              <a:rPr lang="da-DK" dirty="0" err="1"/>
              <a:t>based</a:t>
            </a:r>
            <a:r>
              <a:rPr lang="da-DK" dirty="0"/>
              <a:t> on </a:t>
            </a:r>
            <a:r>
              <a:rPr lang="da-DK" dirty="0" err="1"/>
              <a:t>user</a:t>
            </a:r>
            <a:r>
              <a:rPr lang="da-DK" dirty="0"/>
              <a:t> </a:t>
            </a:r>
            <a:r>
              <a:rPr lang="da-DK" dirty="0" err="1"/>
              <a:t>behavior</a:t>
            </a:r>
            <a:r>
              <a:rPr lang="da-DK" dirty="0"/>
              <a:t> (solution Y). Patterns provide </a:t>
            </a:r>
            <a:r>
              <a:rPr lang="da-DK" dirty="0" err="1"/>
              <a:t>actionable</a:t>
            </a:r>
            <a:r>
              <a:rPr lang="da-DK" dirty="0"/>
              <a:t> </a:t>
            </a:r>
            <a:r>
              <a:rPr lang="da-DK" dirty="0" err="1"/>
              <a:t>knowledge</a:t>
            </a:r>
            <a:r>
              <a:rPr lang="da-DK" dirty="0"/>
              <a:t> </a:t>
            </a:r>
            <a:r>
              <a:rPr lang="da-DK" dirty="0" err="1"/>
              <a:t>that</a:t>
            </a:r>
            <a:r>
              <a:rPr lang="da-DK" dirty="0"/>
              <a:t> </a:t>
            </a:r>
            <a:r>
              <a:rPr lang="da-DK" dirty="0" err="1"/>
              <a:t>can</a:t>
            </a:r>
            <a:r>
              <a:rPr lang="da-DK" dirty="0"/>
              <a:t> guide </a:t>
            </a:r>
            <a:r>
              <a:rPr lang="da-DK" dirty="0" err="1"/>
              <a:t>businesses</a:t>
            </a:r>
            <a:r>
              <a:rPr lang="da-DK" dirty="0"/>
              <a:t> in </a:t>
            </a:r>
            <a:r>
              <a:rPr lang="da-DK" dirty="0" err="1"/>
              <a:t>addressing</a:t>
            </a:r>
            <a:r>
              <a:rPr lang="da-DK" dirty="0"/>
              <a:t> </a:t>
            </a:r>
            <a:r>
              <a:rPr lang="da-DK" dirty="0" err="1"/>
              <a:t>specific</a:t>
            </a:r>
            <a:r>
              <a:rPr lang="da-DK" dirty="0"/>
              <a:t> </a:t>
            </a:r>
            <a:r>
              <a:rPr lang="da-DK" dirty="0" err="1"/>
              <a:t>challenges</a:t>
            </a:r>
            <a:r>
              <a:rPr lang="da-DK" dirty="0"/>
              <a:t> </a:t>
            </a:r>
            <a:r>
              <a:rPr lang="da-DK" dirty="0" err="1"/>
              <a:t>effectively</a:t>
            </a:r>
            <a:r>
              <a:rPr lang="da-DK" dirty="0"/>
              <a:t>.</a:t>
            </a:r>
            <a:endParaRPr lang="da-DK" b="0" i="0" u="none" strike="noStrike" dirty="0">
              <a:solidFill>
                <a:srgbClr val="000000"/>
              </a:solidFill>
              <a:effectLst/>
            </a:endParaRPr>
          </a:p>
          <a:p>
            <a:endParaRPr lang="da-DK" dirty="0"/>
          </a:p>
        </p:txBody>
      </p:sp>
    </p:spTree>
    <p:extLst>
      <p:ext uri="{BB962C8B-B14F-4D97-AF65-F5344CB8AC3E}">
        <p14:creationId xmlns:p14="http://schemas.microsoft.com/office/powerpoint/2010/main" val="325817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1a90ac434d9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 name="Google Shape;61;g1a90ac434d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21592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
        <p:nvSpPr>
          <p:cNvPr id="2" name="TextBox 1">
            <a:extLst>
              <a:ext uri="{FF2B5EF4-FFF2-40B4-BE49-F238E27FC236}">
                <a16:creationId xmlns:a16="http://schemas.microsoft.com/office/drawing/2014/main" id="{DB45F316-D16B-3CA1-F086-6D72AF759325}"/>
              </a:ext>
            </a:extLst>
          </p:cNvPr>
          <p:cNvSpPr txBox="1"/>
          <p:nvPr userDrawn="1"/>
        </p:nvSpPr>
        <p:spPr>
          <a:xfrm>
            <a:off x="2286000" y="4823601"/>
            <a:ext cx="4572000" cy="24622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000" dirty="0">
                <a:solidFill>
                  <a:schemeClr val="bg2">
                    <a:lumMod val="60000"/>
                    <a:lumOff val="40000"/>
                  </a:schemeClr>
                </a:solidFill>
                <a:effectLst/>
                <a:latin typeface="RecklessNeue"/>
              </a:rPr>
              <a:t>Copyright © 2023, F. </a:t>
            </a:r>
            <a:r>
              <a:rPr lang="en-GB" sz="1000" b="0" i="0" u="none" strike="noStrike" cap="none" dirty="0" err="1">
                <a:solidFill>
                  <a:schemeClr val="bg2">
                    <a:lumMod val="60000"/>
                    <a:lumOff val="40000"/>
                  </a:schemeClr>
                </a:solidFill>
                <a:effectLst/>
                <a:latin typeface="RecklessNeue"/>
                <a:cs typeface="Arial"/>
                <a:sym typeface="Arial"/>
              </a:rPr>
              <a:t>Lüdeke-Freund</a:t>
            </a:r>
            <a:r>
              <a:rPr lang="en-GB" sz="1000" b="0" i="0" u="none" strike="noStrike" cap="none" dirty="0">
                <a:solidFill>
                  <a:schemeClr val="bg2">
                    <a:lumMod val="60000"/>
                    <a:lumOff val="40000"/>
                  </a:schemeClr>
                </a:solidFill>
                <a:effectLst/>
                <a:latin typeface="RecklessNeue"/>
                <a:cs typeface="Arial"/>
                <a:sym typeface="Arial"/>
              </a:rPr>
              <a:t>, H. Breuer &amp; L. Massa</a:t>
            </a:r>
            <a:endParaRPr lang="en-GB" sz="1000" dirty="0">
              <a:solidFill>
                <a:schemeClr val="bg2">
                  <a:lumMod val="60000"/>
                  <a:lumOff val="40000"/>
                </a:schemeClr>
              </a:solidFill>
            </a:endParaRPr>
          </a:p>
        </p:txBody>
      </p:sp>
      <p:pic>
        <p:nvPicPr>
          <p:cNvPr id="3" name="Google Shape;122;p18">
            <a:extLst>
              <a:ext uri="{FF2B5EF4-FFF2-40B4-BE49-F238E27FC236}">
                <a16:creationId xmlns:a16="http://schemas.microsoft.com/office/drawing/2014/main" id="{F7DE7745-7B71-4A66-EA00-ACFEA983027E}"/>
              </a:ext>
            </a:extLst>
          </p:cNvPr>
          <p:cNvPicPr preferRelativeResize="0"/>
          <p:nvPr userDrawn="1"/>
        </p:nvPicPr>
        <p:blipFill rotWithShape="1">
          <a:blip r:embed="rId2">
            <a:alphaModFix/>
          </a:blip>
          <a:srcRect/>
          <a:stretch/>
        </p:blipFill>
        <p:spPr>
          <a:xfrm>
            <a:off x="6975011" y="4568875"/>
            <a:ext cx="2046147" cy="485817"/>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fronto">
  <p:cSld name="Confronto">
    <p:spTree>
      <p:nvGrpSpPr>
        <p:cNvPr id="1" name="Shape 50"/>
        <p:cNvGrpSpPr/>
        <p:nvPr/>
      </p:nvGrpSpPr>
      <p:grpSpPr>
        <a:xfrm>
          <a:off x="0" y="0"/>
          <a:ext cx="0" cy="0"/>
          <a:chOff x="0" y="0"/>
          <a:chExt cx="0" cy="0"/>
        </a:xfrm>
      </p:grpSpPr>
      <p:sp>
        <p:nvSpPr>
          <p:cNvPr id="51" name="Google Shape;51;p13"/>
          <p:cNvSpPr txBox="1">
            <a:spLocks noGrp="1"/>
          </p:cNvSpPr>
          <p:nvPr>
            <p:ph type="body" idx="1"/>
          </p:nvPr>
        </p:nvSpPr>
        <p:spPr>
          <a:xfrm>
            <a:off x="324000" y="1008533"/>
            <a:ext cx="4104000" cy="2700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800"/>
              </a:spcBef>
              <a:spcAft>
                <a:spcPts val="0"/>
              </a:spcAft>
              <a:buSzPts val="1800"/>
              <a:buNone/>
              <a:defRPr sz="1800" b="1">
                <a:solidFill>
                  <a:srgbClr val="3F3F3F"/>
                </a:solidFill>
              </a:defRPr>
            </a:lvl1pPr>
            <a:lvl2pPr marL="914400" lvl="1" indent="-228600" algn="l" rtl="0">
              <a:lnSpc>
                <a:spcPct val="90000"/>
              </a:lnSpc>
              <a:spcBef>
                <a:spcPts val="1200"/>
              </a:spcBef>
              <a:spcAft>
                <a:spcPts val="0"/>
              </a:spcAft>
              <a:buClr>
                <a:srgbClr val="3F3F3F"/>
              </a:buClr>
              <a:buSzPts val="1500"/>
              <a:buNone/>
              <a:defRPr sz="1500" b="1"/>
            </a:lvl2pPr>
            <a:lvl3pPr marL="1371600" lvl="2" indent="-228600" algn="l" rtl="0">
              <a:lnSpc>
                <a:spcPct val="90000"/>
              </a:lnSpc>
              <a:spcBef>
                <a:spcPts val="1200"/>
              </a:spcBef>
              <a:spcAft>
                <a:spcPts val="0"/>
              </a:spcAft>
              <a:buClr>
                <a:srgbClr val="3F3F3F"/>
              </a:buClr>
              <a:buSzPts val="1400"/>
              <a:buNone/>
              <a:defRPr sz="1400" b="1"/>
            </a:lvl3pPr>
            <a:lvl4pPr marL="1828800" lvl="3" indent="-228600" algn="l" rtl="0">
              <a:lnSpc>
                <a:spcPct val="90000"/>
              </a:lnSpc>
              <a:spcBef>
                <a:spcPts val="1200"/>
              </a:spcBef>
              <a:spcAft>
                <a:spcPts val="0"/>
              </a:spcAft>
              <a:buClr>
                <a:srgbClr val="3F3F3F"/>
              </a:buClr>
              <a:buSzPts val="1200"/>
              <a:buNone/>
              <a:defRPr sz="1200" b="1"/>
            </a:lvl4pPr>
            <a:lvl5pPr marL="2286000" lvl="4" indent="-228600" algn="l" rtl="0">
              <a:lnSpc>
                <a:spcPct val="90000"/>
              </a:lnSpc>
              <a:spcBef>
                <a:spcPts val="1200"/>
              </a:spcBef>
              <a:spcAft>
                <a:spcPts val="0"/>
              </a:spcAft>
              <a:buClr>
                <a:srgbClr val="3F3F3F"/>
              </a:buClr>
              <a:buSzPts val="1200"/>
              <a:buNone/>
              <a:defRPr sz="1200" b="1"/>
            </a:lvl5pPr>
            <a:lvl6pPr marL="2743200" lvl="5" indent="-228600" algn="l" rtl="0">
              <a:lnSpc>
                <a:spcPct val="90000"/>
              </a:lnSpc>
              <a:spcBef>
                <a:spcPts val="1200"/>
              </a:spcBef>
              <a:spcAft>
                <a:spcPts val="0"/>
              </a:spcAft>
              <a:buClr>
                <a:schemeClr val="dk1"/>
              </a:buClr>
              <a:buSzPts val="1200"/>
              <a:buNone/>
              <a:defRPr sz="1200" b="1"/>
            </a:lvl6pPr>
            <a:lvl7pPr marL="3200400" lvl="6" indent="-228600" algn="l" rtl="0">
              <a:lnSpc>
                <a:spcPct val="90000"/>
              </a:lnSpc>
              <a:spcBef>
                <a:spcPts val="1200"/>
              </a:spcBef>
              <a:spcAft>
                <a:spcPts val="0"/>
              </a:spcAft>
              <a:buClr>
                <a:schemeClr val="dk1"/>
              </a:buClr>
              <a:buSzPts val="1200"/>
              <a:buNone/>
              <a:defRPr sz="1200" b="1"/>
            </a:lvl7pPr>
            <a:lvl8pPr marL="3657600" lvl="7" indent="-228600" algn="l" rtl="0">
              <a:lnSpc>
                <a:spcPct val="90000"/>
              </a:lnSpc>
              <a:spcBef>
                <a:spcPts val="1200"/>
              </a:spcBef>
              <a:spcAft>
                <a:spcPts val="0"/>
              </a:spcAft>
              <a:buClr>
                <a:schemeClr val="dk1"/>
              </a:buClr>
              <a:buSzPts val="1200"/>
              <a:buNone/>
              <a:defRPr sz="1200" b="1"/>
            </a:lvl8pPr>
            <a:lvl9pPr marL="4114800" lvl="8" indent="-228600" algn="l" rtl="0">
              <a:lnSpc>
                <a:spcPct val="90000"/>
              </a:lnSpc>
              <a:spcBef>
                <a:spcPts val="1200"/>
              </a:spcBef>
              <a:spcAft>
                <a:spcPts val="1200"/>
              </a:spcAft>
              <a:buClr>
                <a:schemeClr val="dk1"/>
              </a:buClr>
              <a:buSzPts val="1200"/>
              <a:buNone/>
              <a:defRPr sz="1200" b="1"/>
            </a:lvl9pPr>
          </a:lstStyle>
          <a:p>
            <a:endParaRPr/>
          </a:p>
        </p:txBody>
      </p:sp>
      <p:sp>
        <p:nvSpPr>
          <p:cNvPr id="52" name="Google Shape;52;p13"/>
          <p:cNvSpPr txBox="1">
            <a:spLocks noGrp="1"/>
          </p:cNvSpPr>
          <p:nvPr>
            <p:ph type="body" idx="2"/>
          </p:nvPr>
        </p:nvSpPr>
        <p:spPr>
          <a:xfrm>
            <a:off x="324000" y="1441261"/>
            <a:ext cx="4104000" cy="3148800"/>
          </a:xfrm>
          <a:prstGeom prst="rect">
            <a:avLst/>
          </a:prstGeom>
          <a:noFill/>
          <a:ln>
            <a:noFill/>
          </a:ln>
        </p:spPr>
        <p:txBody>
          <a:bodyPr spcFirstLastPara="1" wrap="square" lIns="0" tIns="0" rIns="0" bIns="0" anchor="t" anchorCtr="0">
            <a:noAutofit/>
          </a:bodyPr>
          <a:lstStyle>
            <a:lvl1pPr marL="457200" lvl="0" indent="-317500" algn="l" rtl="0">
              <a:lnSpc>
                <a:spcPct val="90000"/>
              </a:lnSpc>
              <a:spcBef>
                <a:spcPts val="800"/>
              </a:spcBef>
              <a:spcAft>
                <a:spcPts val="0"/>
              </a:spcAft>
              <a:buSzPts val="1400"/>
              <a:buChar char="●"/>
              <a:defRPr>
                <a:solidFill>
                  <a:srgbClr val="3F3F3F"/>
                </a:solidFill>
              </a:defRPr>
            </a:lvl1pPr>
            <a:lvl2pPr marL="914400" lvl="1" indent="-304800" algn="l" rtl="0">
              <a:lnSpc>
                <a:spcPct val="90000"/>
              </a:lnSpc>
              <a:spcBef>
                <a:spcPts val="1200"/>
              </a:spcBef>
              <a:spcAft>
                <a:spcPts val="0"/>
              </a:spcAft>
              <a:buClr>
                <a:srgbClr val="3F3F3F"/>
              </a:buClr>
              <a:buSzPts val="1200"/>
              <a:buChar char="○"/>
              <a:defRPr>
                <a:solidFill>
                  <a:srgbClr val="3F3F3F"/>
                </a:solidFill>
              </a:defRPr>
            </a:lvl2pPr>
            <a:lvl3pPr marL="1371600" lvl="2" indent="-298450" algn="l" rtl="0">
              <a:lnSpc>
                <a:spcPct val="90000"/>
              </a:lnSpc>
              <a:spcBef>
                <a:spcPts val="1200"/>
              </a:spcBef>
              <a:spcAft>
                <a:spcPts val="0"/>
              </a:spcAft>
              <a:buClr>
                <a:srgbClr val="3F3F3F"/>
              </a:buClr>
              <a:buSzPts val="1100"/>
              <a:buChar char="■"/>
              <a:defRPr>
                <a:solidFill>
                  <a:srgbClr val="3F3F3F"/>
                </a:solidFill>
              </a:defRPr>
            </a:lvl3pPr>
            <a:lvl4pPr marL="1828800" lvl="3" indent="-298450" algn="l" rtl="0">
              <a:lnSpc>
                <a:spcPct val="90000"/>
              </a:lnSpc>
              <a:spcBef>
                <a:spcPts val="1200"/>
              </a:spcBef>
              <a:spcAft>
                <a:spcPts val="0"/>
              </a:spcAft>
              <a:buClr>
                <a:srgbClr val="3F3F3F"/>
              </a:buClr>
              <a:buSzPts val="1100"/>
              <a:buChar char="●"/>
              <a:defRPr>
                <a:solidFill>
                  <a:srgbClr val="3F3F3F"/>
                </a:solidFill>
              </a:defRPr>
            </a:lvl4pPr>
            <a:lvl5pPr marL="2286000" lvl="4" indent="-298450" algn="l" rtl="0">
              <a:lnSpc>
                <a:spcPct val="90000"/>
              </a:lnSpc>
              <a:spcBef>
                <a:spcPts val="1200"/>
              </a:spcBef>
              <a:spcAft>
                <a:spcPts val="0"/>
              </a:spcAft>
              <a:buClr>
                <a:srgbClr val="3F3F3F"/>
              </a:buClr>
              <a:buSzPts val="1100"/>
              <a:buChar char="○"/>
              <a:defRPr>
                <a:solidFill>
                  <a:srgbClr val="3F3F3F"/>
                </a:solidFill>
              </a:defRPr>
            </a:lvl5pPr>
            <a:lvl6pPr marL="2743200" lvl="5" indent="-317500" algn="l" rtl="0">
              <a:lnSpc>
                <a:spcPct val="90000"/>
              </a:lnSpc>
              <a:spcBef>
                <a:spcPts val="1200"/>
              </a:spcBef>
              <a:spcAft>
                <a:spcPts val="0"/>
              </a:spcAft>
              <a:buClr>
                <a:schemeClr val="dk1"/>
              </a:buClr>
              <a:buSzPts val="1400"/>
              <a:buChar char="■"/>
              <a:defRPr/>
            </a:lvl6pPr>
            <a:lvl7pPr marL="3200400" lvl="6" indent="-317500" algn="l" rtl="0">
              <a:lnSpc>
                <a:spcPct val="90000"/>
              </a:lnSpc>
              <a:spcBef>
                <a:spcPts val="1200"/>
              </a:spcBef>
              <a:spcAft>
                <a:spcPts val="0"/>
              </a:spcAft>
              <a:buClr>
                <a:schemeClr val="dk1"/>
              </a:buClr>
              <a:buSzPts val="1400"/>
              <a:buChar char="●"/>
              <a:defRPr/>
            </a:lvl7pPr>
            <a:lvl8pPr marL="3657600" lvl="7" indent="-317500" algn="l" rtl="0">
              <a:lnSpc>
                <a:spcPct val="90000"/>
              </a:lnSpc>
              <a:spcBef>
                <a:spcPts val="1200"/>
              </a:spcBef>
              <a:spcAft>
                <a:spcPts val="0"/>
              </a:spcAft>
              <a:buClr>
                <a:schemeClr val="dk1"/>
              </a:buClr>
              <a:buSzPts val="1400"/>
              <a:buChar char="○"/>
              <a:defRPr/>
            </a:lvl8pPr>
            <a:lvl9pPr marL="4114800" lvl="8" indent="-317500" algn="l" rtl="0">
              <a:lnSpc>
                <a:spcPct val="90000"/>
              </a:lnSpc>
              <a:spcBef>
                <a:spcPts val="1200"/>
              </a:spcBef>
              <a:spcAft>
                <a:spcPts val="1200"/>
              </a:spcAft>
              <a:buClr>
                <a:schemeClr val="dk1"/>
              </a:buClr>
              <a:buSzPts val="1400"/>
              <a:buChar char="■"/>
              <a:defRPr/>
            </a:lvl9pPr>
          </a:lstStyle>
          <a:p>
            <a:endParaRPr/>
          </a:p>
        </p:txBody>
      </p:sp>
      <p:sp>
        <p:nvSpPr>
          <p:cNvPr id="53" name="Google Shape;53;p13"/>
          <p:cNvSpPr txBox="1">
            <a:spLocks noGrp="1"/>
          </p:cNvSpPr>
          <p:nvPr>
            <p:ph type="sldNum" idx="12"/>
          </p:nvPr>
        </p:nvSpPr>
        <p:spPr>
          <a:xfrm>
            <a:off x="8779668" y="4767263"/>
            <a:ext cx="277800" cy="273900"/>
          </a:xfrm>
          <a:prstGeom prst="rect">
            <a:avLst/>
          </a:prstGeom>
          <a:solidFill>
            <a:srgbClr val="F2F2F2">
              <a:alpha val="49800"/>
            </a:srgbClr>
          </a:solidFill>
          <a:ln>
            <a:noFill/>
          </a:ln>
        </p:spPr>
        <p:txBody>
          <a:bodyPr spcFirstLastPara="1" wrap="square" lIns="0" tIns="0" rIns="0" bIns="0" anchor="ctr" anchorCtr="0">
            <a:normAutofit/>
          </a:bodyPr>
          <a:lstStyle>
            <a:lvl1pPr marL="0" marR="0" lvl="0" indent="0" algn="ctr" rtl="0">
              <a:spcBef>
                <a:spcPts val="0"/>
              </a:spcBef>
              <a:buNone/>
              <a:defRPr sz="900" i="1">
                <a:solidFill>
                  <a:srgbClr val="3F3F3F"/>
                </a:solidFill>
                <a:latin typeface="Garamond"/>
                <a:ea typeface="Garamond"/>
                <a:cs typeface="Garamond"/>
                <a:sym typeface="Garamond"/>
              </a:defRPr>
            </a:lvl1pPr>
            <a:lvl2pPr marL="0" marR="0" lvl="1" indent="0" algn="ctr" rtl="0">
              <a:spcBef>
                <a:spcPts val="0"/>
              </a:spcBef>
              <a:buNone/>
              <a:defRPr sz="900" i="1">
                <a:solidFill>
                  <a:srgbClr val="3F3F3F"/>
                </a:solidFill>
                <a:latin typeface="Garamond"/>
                <a:ea typeface="Garamond"/>
                <a:cs typeface="Garamond"/>
                <a:sym typeface="Garamond"/>
              </a:defRPr>
            </a:lvl2pPr>
            <a:lvl3pPr marL="0" marR="0" lvl="2" indent="0" algn="ctr" rtl="0">
              <a:spcBef>
                <a:spcPts val="0"/>
              </a:spcBef>
              <a:buNone/>
              <a:defRPr sz="900" i="1">
                <a:solidFill>
                  <a:srgbClr val="3F3F3F"/>
                </a:solidFill>
                <a:latin typeface="Garamond"/>
                <a:ea typeface="Garamond"/>
                <a:cs typeface="Garamond"/>
                <a:sym typeface="Garamond"/>
              </a:defRPr>
            </a:lvl3pPr>
            <a:lvl4pPr marL="0" marR="0" lvl="3" indent="0" algn="ctr" rtl="0">
              <a:spcBef>
                <a:spcPts val="0"/>
              </a:spcBef>
              <a:buNone/>
              <a:defRPr sz="900" i="1">
                <a:solidFill>
                  <a:srgbClr val="3F3F3F"/>
                </a:solidFill>
                <a:latin typeface="Garamond"/>
                <a:ea typeface="Garamond"/>
                <a:cs typeface="Garamond"/>
                <a:sym typeface="Garamond"/>
              </a:defRPr>
            </a:lvl4pPr>
            <a:lvl5pPr marL="0" marR="0" lvl="4" indent="0" algn="ctr" rtl="0">
              <a:spcBef>
                <a:spcPts val="0"/>
              </a:spcBef>
              <a:buNone/>
              <a:defRPr sz="900" i="1">
                <a:solidFill>
                  <a:srgbClr val="3F3F3F"/>
                </a:solidFill>
                <a:latin typeface="Garamond"/>
                <a:ea typeface="Garamond"/>
                <a:cs typeface="Garamond"/>
                <a:sym typeface="Garamond"/>
              </a:defRPr>
            </a:lvl5pPr>
            <a:lvl6pPr marL="0" marR="0" lvl="5" indent="0" algn="ctr" rtl="0">
              <a:spcBef>
                <a:spcPts val="0"/>
              </a:spcBef>
              <a:buNone/>
              <a:defRPr sz="900" i="1">
                <a:solidFill>
                  <a:srgbClr val="3F3F3F"/>
                </a:solidFill>
                <a:latin typeface="Garamond"/>
                <a:ea typeface="Garamond"/>
                <a:cs typeface="Garamond"/>
                <a:sym typeface="Garamond"/>
              </a:defRPr>
            </a:lvl6pPr>
            <a:lvl7pPr marL="0" marR="0" lvl="6" indent="0" algn="ctr" rtl="0">
              <a:spcBef>
                <a:spcPts val="0"/>
              </a:spcBef>
              <a:buNone/>
              <a:defRPr sz="900" i="1">
                <a:solidFill>
                  <a:srgbClr val="3F3F3F"/>
                </a:solidFill>
                <a:latin typeface="Garamond"/>
                <a:ea typeface="Garamond"/>
                <a:cs typeface="Garamond"/>
                <a:sym typeface="Garamond"/>
              </a:defRPr>
            </a:lvl7pPr>
            <a:lvl8pPr marL="0" marR="0" lvl="7" indent="0" algn="ctr" rtl="0">
              <a:spcBef>
                <a:spcPts val="0"/>
              </a:spcBef>
              <a:buNone/>
              <a:defRPr sz="900" i="1">
                <a:solidFill>
                  <a:srgbClr val="3F3F3F"/>
                </a:solidFill>
                <a:latin typeface="Garamond"/>
                <a:ea typeface="Garamond"/>
                <a:cs typeface="Garamond"/>
                <a:sym typeface="Garamond"/>
              </a:defRPr>
            </a:lvl8pPr>
            <a:lvl9pPr marL="0" marR="0" lvl="8" indent="0" algn="ctr" rtl="0">
              <a:spcBef>
                <a:spcPts val="0"/>
              </a:spcBef>
              <a:buNone/>
              <a:defRPr sz="900" i="1">
                <a:solidFill>
                  <a:srgbClr val="3F3F3F"/>
                </a:solidFill>
                <a:latin typeface="Garamond"/>
                <a:ea typeface="Garamond"/>
                <a:cs typeface="Garamond"/>
                <a:sym typeface="Garamond"/>
              </a:defRPr>
            </a:lvl9pPr>
          </a:lstStyle>
          <a:p>
            <a:pPr marL="0" lvl="0" indent="0" algn="ctr" rtl="0">
              <a:spcBef>
                <a:spcPts val="0"/>
              </a:spcBef>
              <a:spcAft>
                <a:spcPts val="0"/>
              </a:spcAft>
              <a:buNone/>
            </a:pPr>
            <a:fld id="{00000000-1234-1234-1234-123412341234}" type="slidenum">
              <a:rPr lang="it"/>
              <a:t>‹#›</a:t>
            </a:fld>
            <a:endParaRPr/>
          </a:p>
        </p:txBody>
      </p:sp>
      <p:sp>
        <p:nvSpPr>
          <p:cNvPr id="54" name="Google Shape;54;p13"/>
          <p:cNvSpPr txBox="1">
            <a:spLocks noGrp="1"/>
          </p:cNvSpPr>
          <p:nvPr>
            <p:ph type="ftr" idx="11"/>
          </p:nvPr>
        </p:nvSpPr>
        <p:spPr>
          <a:xfrm>
            <a:off x="324000" y="4767263"/>
            <a:ext cx="3086100" cy="273900"/>
          </a:xfrm>
          <a:prstGeom prst="rect">
            <a:avLst/>
          </a:prstGeom>
          <a:noFill/>
          <a:ln w="9525" cap="flat" cmpd="sng">
            <a:solidFill>
              <a:srgbClr val="F2F2F2">
                <a:alpha val="49800"/>
              </a:srgbClr>
            </a:solidFill>
            <a:prstDash val="solid"/>
            <a:round/>
            <a:headEnd type="none" w="sm" len="sm"/>
            <a:tailEnd type="none" w="sm" len="sm"/>
          </a:ln>
        </p:spPr>
        <p:txBody>
          <a:bodyPr spcFirstLastPara="1" wrap="square" lIns="54000" tIns="0" rIns="0" bIns="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5" name="Google Shape;55;p13"/>
          <p:cNvSpPr txBox="1">
            <a:spLocks noGrp="1"/>
          </p:cNvSpPr>
          <p:nvPr>
            <p:ph type="title"/>
          </p:nvPr>
        </p:nvSpPr>
        <p:spPr>
          <a:xfrm>
            <a:off x="387625" y="324000"/>
            <a:ext cx="8441400" cy="521700"/>
          </a:xfrm>
          <a:prstGeom prst="rect">
            <a:avLst/>
          </a:prstGeom>
          <a:solidFill>
            <a:srgbClr val="F2F2F2">
              <a:alpha val="49800"/>
            </a:srgbClr>
          </a:solidFill>
          <a:ln>
            <a:noFill/>
          </a:ln>
        </p:spPr>
        <p:txBody>
          <a:bodyPr spcFirstLastPara="1" wrap="square" lIns="135000" tIns="0" rIns="0" bIns="0" anchor="ctr" anchorCtr="0">
            <a:noAutofit/>
          </a:bodyPr>
          <a:lstStyle>
            <a:lvl1pPr lvl="0" algn="l" rtl="0">
              <a:lnSpc>
                <a:spcPct val="90000"/>
              </a:lnSpc>
              <a:spcBef>
                <a:spcPts val="0"/>
              </a:spcBef>
              <a:spcAft>
                <a:spcPts val="0"/>
              </a:spcAft>
              <a:buClr>
                <a:srgbClr val="3F3F3F"/>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6" name="Google Shape;56;p13"/>
          <p:cNvSpPr/>
          <p:nvPr/>
        </p:nvSpPr>
        <p:spPr>
          <a:xfrm>
            <a:off x="324000" y="324000"/>
            <a:ext cx="63600" cy="5217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orbel"/>
              <a:ea typeface="Corbel"/>
              <a:cs typeface="Corbel"/>
              <a:sym typeface="Corbel"/>
            </a:endParaRPr>
          </a:p>
        </p:txBody>
      </p:sp>
      <p:sp>
        <p:nvSpPr>
          <p:cNvPr id="57" name="Google Shape;57;p13"/>
          <p:cNvSpPr txBox="1">
            <a:spLocks noGrp="1"/>
          </p:cNvSpPr>
          <p:nvPr>
            <p:ph type="body" idx="3"/>
          </p:nvPr>
        </p:nvSpPr>
        <p:spPr>
          <a:xfrm>
            <a:off x="4716002" y="1008533"/>
            <a:ext cx="4113000" cy="2700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800"/>
              </a:spcBef>
              <a:spcAft>
                <a:spcPts val="0"/>
              </a:spcAft>
              <a:buSzPts val="1800"/>
              <a:buNone/>
              <a:defRPr sz="1800" b="1"/>
            </a:lvl1pPr>
            <a:lvl2pPr marL="914400" lvl="1" indent="-317500" algn="l" rtl="0">
              <a:lnSpc>
                <a:spcPct val="90000"/>
              </a:lnSpc>
              <a:spcBef>
                <a:spcPts val="1200"/>
              </a:spcBef>
              <a:spcAft>
                <a:spcPts val="0"/>
              </a:spcAft>
              <a:buClr>
                <a:srgbClr val="3F3F3F"/>
              </a:buClr>
              <a:buSzPts val="1400"/>
              <a:buChar char="○"/>
              <a:defRPr/>
            </a:lvl2pPr>
            <a:lvl3pPr marL="1371600" lvl="2" indent="-317500" algn="l" rtl="0">
              <a:lnSpc>
                <a:spcPct val="90000"/>
              </a:lnSpc>
              <a:spcBef>
                <a:spcPts val="1200"/>
              </a:spcBef>
              <a:spcAft>
                <a:spcPts val="0"/>
              </a:spcAft>
              <a:buClr>
                <a:srgbClr val="3F3F3F"/>
              </a:buClr>
              <a:buSzPts val="1400"/>
              <a:buChar char="■"/>
              <a:defRPr/>
            </a:lvl3pPr>
            <a:lvl4pPr marL="1828800" lvl="3" indent="-317500" algn="l" rtl="0">
              <a:lnSpc>
                <a:spcPct val="90000"/>
              </a:lnSpc>
              <a:spcBef>
                <a:spcPts val="1200"/>
              </a:spcBef>
              <a:spcAft>
                <a:spcPts val="0"/>
              </a:spcAft>
              <a:buClr>
                <a:srgbClr val="3F3F3F"/>
              </a:buClr>
              <a:buSzPts val="1400"/>
              <a:buChar char="●"/>
              <a:defRPr/>
            </a:lvl4pPr>
            <a:lvl5pPr marL="2286000" lvl="4" indent="-317500" algn="l" rtl="0">
              <a:lnSpc>
                <a:spcPct val="90000"/>
              </a:lnSpc>
              <a:spcBef>
                <a:spcPts val="1200"/>
              </a:spcBef>
              <a:spcAft>
                <a:spcPts val="0"/>
              </a:spcAft>
              <a:buClr>
                <a:srgbClr val="3F3F3F"/>
              </a:buClr>
              <a:buSzPts val="1400"/>
              <a:buChar char="○"/>
              <a:defRPr/>
            </a:lvl5pPr>
            <a:lvl6pPr marL="2743200" lvl="5" indent="-317500" algn="l" rtl="0">
              <a:lnSpc>
                <a:spcPct val="90000"/>
              </a:lnSpc>
              <a:spcBef>
                <a:spcPts val="1200"/>
              </a:spcBef>
              <a:spcAft>
                <a:spcPts val="0"/>
              </a:spcAft>
              <a:buClr>
                <a:schemeClr val="dk1"/>
              </a:buClr>
              <a:buSzPts val="1400"/>
              <a:buChar char="■"/>
              <a:defRPr/>
            </a:lvl6pPr>
            <a:lvl7pPr marL="3200400" lvl="6" indent="-317500" algn="l" rtl="0">
              <a:lnSpc>
                <a:spcPct val="90000"/>
              </a:lnSpc>
              <a:spcBef>
                <a:spcPts val="1200"/>
              </a:spcBef>
              <a:spcAft>
                <a:spcPts val="0"/>
              </a:spcAft>
              <a:buClr>
                <a:schemeClr val="dk1"/>
              </a:buClr>
              <a:buSzPts val="1400"/>
              <a:buChar char="●"/>
              <a:defRPr/>
            </a:lvl7pPr>
            <a:lvl8pPr marL="3657600" lvl="7" indent="-317500" algn="l" rtl="0">
              <a:lnSpc>
                <a:spcPct val="90000"/>
              </a:lnSpc>
              <a:spcBef>
                <a:spcPts val="1200"/>
              </a:spcBef>
              <a:spcAft>
                <a:spcPts val="0"/>
              </a:spcAft>
              <a:buClr>
                <a:schemeClr val="dk1"/>
              </a:buClr>
              <a:buSzPts val="1400"/>
              <a:buChar char="○"/>
              <a:defRPr/>
            </a:lvl8pPr>
            <a:lvl9pPr marL="4114800" lvl="8" indent="-317500" algn="l" rtl="0">
              <a:lnSpc>
                <a:spcPct val="90000"/>
              </a:lnSpc>
              <a:spcBef>
                <a:spcPts val="1200"/>
              </a:spcBef>
              <a:spcAft>
                <a:spcPts val="1200"/>
              </a:spcAft>
              <a:buClr>
                <a:schemeClr val="dk1"/>
              </a:buClr>
              <a:buSzPts val="1400"/>
              <a:buChar char="■"/>
              <a:defRPr/>
            </a:lvl9pPr>
          </a:lstStyle>
          <a:p>
            <a:endParaRPr/>
          </a:p>
        </p:txBody>
      </p:sp>
      <p:sp>
        <p:nvSpPr>
          <p:cNvPr id="58" name="Google Shape;58;p13"/>
          <p:cNvSpPr txBox="1">
            <a:spLocks noGrp="1"/>
          </p:cNvSpPr>
          <p:nvPr>
            <p:ph type="body" idx="4"/>
          </p:nvPr>
        </p:nvSpPr>
        <p:spPr>
          <a:xfrm>
            <a:off x="4716002" y="1441262"/>
            <a:ext cx="4113000" cy="3148800"/>
          </a:xfrm>
          <a:prstGeom prst="rect">
            <a:avLst/>
          </a:prstGeom>
          <a:noFill/>
          <a:ln>
            <a:noFill/>
          </a:ln>
        </p:spPr>
        <p:txBody>
          <a:bodyPr spcFirstLastPara="1" wrap="square" lIns="0" tIns="0" rIns="0" bIns="0" anchor="t" anchorCtr="0">
            <a:noAutofit/>
          </a:bodyPr>
          <a:lstStyle>
            <a:lvl1pPr marL="457200" lvl="0" indent="-317500" algn="l" rtl="0">
              <a:lnSpc>
                <a:spcPct val="90000"/>
              </a:lnSpc>
              <a:spcBef>
                <a:spcPts val="800"/>
              </a:spcBef>
              <a:spcAft>
                <a:spcPts val="0"/>
              </a:spcAft>
              <a:buSzPts val="1400"/>
              <a:buChar char="●"/>
              <a:defRPr/>
            </a:lvl1pPr>
            <a:lvl2pPr marL="914400" lvl="1" indent="-317500" algn="l" rtl="0">
              <a:lnSpc>
                <a:spcPct val="90000"/>
              </a:lnSpc>
              <a:spcBef>
                <a:spcPts val="1200"/>
              </a:spcBef>
              <a:spcAft>
                <a:spcPts val="0"/>
              </a:spcAft>
              <a:buClr>
                <a:srgbClr val="3F3F3F"/>
              </a:buClr>
              <a:buSzPts val="1400"/>
              <a:buChar char="○"/>
              <a:defRPr/>
            </a:lvl2pPr>
            <a:lvl3pPr marL="1371600" lvl="2" indent="-317500" algn="l" rtl="0">
              <a:lnSpc>
                <a:spcPct val="90000"/>
              </a:lnSpc>
              <a:spcBef>
                <a:spcPts val="1200"/>
              </a:spcBef>
              <a:spcAft>
                <a:spcPts val="0"/>
              </a:spcAft>
              <a:buClr>
                <a:srgbClr val="3F3F3F"/>
              </a:buClr>
              <a:buSzPts val="1400"/>
              <a:buChar char="■"/>
              <a:defRPr/>
            </a:lvl3pPr>
            <a:lvl4pPr marL="1828800" lvl="3" indent="-317500" algn="l" rtl="0">
              <a:lnSpc>
                <a:spcPct val="90000"/>
              </a:lnSpc>
              <a:spcBef>
                <a:spcPts val="1200"/>
              </a:spcBef>
              <a:spcAft>
                <a:spcPts val="0"/>
              </a:spcAft>
              <a:buClr>
                <a:srgbClr val="3F3F3F"/>
              </a:buClr>
              <a:buSzPts val="1400"/>
              <a:buChar char="●"/>
              <a:defRPr/>
            </a:lvl4pPr>
            <a:lvl5pPr marL="2286000" lvl="4" indent="-317500" algn="l" rtl="0">
              <a:lnSpc>
                <a:spcPct val="90000"/>
              </a:lnSpc>
              <a:spcBef>
                <a:spcPts val="1200"/>
              </a:spcBef>
              <a:spcAft>
                <a:spcPts val="0"/>
              </a:spcAft>
              <a:buClr>
                <a:srgbClr val="3F3F3F"/>
              </a:buClr>
              <a:buSzPts val="1400"/>
              <a:buChar char="○"/>
              <a:defRPr/>
            </a:lvl5pPr>
            <a:lvl6pPr marL="2743200" lvl="5" indent="-317500" algn="l" rtl="0">
              <a:lnSpc>
                <a:spcPct val="90000"/>
              </a:lnSpc>
              <a:spcBef>
                <a:spcPts val="1200"/>
              </a:spcBef>
              <a:spcAft>
                <a:spcPts val="0"/>
              </a:spcAft>
              <a:buClr>
                <a:schemeClr val="dk1"/>
              </a:buClr>
              <a:buSzPts val="1400"/>
              <a:buChar char="■"/>
              <a:defRPr/>
            </a:lvl6pPr>
            <a:lvl7pPr marL="3200400" lvl="6" indent="-317500" algn="l" rtl="0">
              <a:lnSpc>
                <a:spcPct val="90000"/>
              </a:lnSpc>
              <a:spcBef>
                <a:spcPts val="1200"/>
              </a:spcBef>
              <a:spcAft>
                <a:spcPts val="0"/>
              </a:spcAft>
              <a:buClr>
                <a:schemeClr val="dk1"/>
              </a:buClr>
              <a:buSzPts val="1400"/>
              <a:buChar char="●"/>
              <a:defRPr/>
            </a:lvl7pPr>
            <a:lvl8pPr marL="3657600" lvl="7" indent="-317500" algn="l" rtl="0">
              <a:lnSpc>
                <a:spcPct val="90000"/>
              </a:lnSpc>
              <a:spcBef>
                <a:spcPts val="1200"/>
              </a:spcBef>
              <a:spcAft>
                <a:spcPts val="0"/>
              </a:spcAft>
              <a:buClr>
                <a:schemeClr val="dk1"/>
              </a:buClr>
              <a:buSzPts val="1400"/>
              <a:buChar char="○"/>
              <a:defRPr/>
            </a:lvl8pPr>
            <a:lvl9pPr marL="4114800" lvl="8" indent="-317500" algn="l" rtl="0">
              <a:lnSpc>
                <a:spcPct val="90000"/>
              </a:lnSpc>
              <a:spcBef>
                <a:spcPts val="1200"/>
              </a:spcBef>
              <a:spcAft>
                <a:spcPts val="1200"/>
              </a:spcAft>
              <a:buClr>
                <a:schemeClr val="dk1"/>
              </a:buClr>
              <a:buSzPts val="1400"/>
              <a:buChar char="■"/>
              <a:defRPr/>
            </a:lvl9pPr>
          </a:lstStyle>
          <a:p>
            <a:endParaRPr/>
          </a:p>
        </p:txBody>
      </p:sp>
      <p:sp>
        <p:nvSpPr>
          <p:cNvPr id="2" name="TextBox 1">
            <a:extLst>
              <a:ext uri="{FF2B5EF4-FFF2-40B4-BE49-F238E27FC236}">
                <a16:creationId xmlns:a16="http://schemas.microsoft.com/office/drawing/2014/main" id="{E6828A19-500E-23F0-EB21-E06C3EF5AF5B}"/>
              </a:ext>
            </a:extLst>
          </p:cNvPr>
          <p:cNvSpPr txBox="1"/>
          <p:nvPr userDrawn="1"/>
        </p:nvSpPr>
        <p:spPr>
          <a:xfrm>
            <a:off x="2286000" y="4823601"/>
            <a:ext cx="4572000" cy="24622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000" dirty="0">
                <a:solidFill>
                  <a:schemeClr val="bg2">
                    <a:lumMod val="60000"/>
                    <a:lumOff val="40000"/>
                  </a:schemeClr>
                </a:solidFill>
                <a:effectLst/>
                <a:latin typeface="RecklessNeue"/>
              </a:rPr>
              <a:t>Copyright © 2023, F. </a:t>
            </a:r>
            <a:r>
              <a:rPr lang="en-GB" sz="1000" b="0" i="0" u="none" strike="noStrike" cap="none" dirty="0" err="1">
                <a:solidFill>
                  <a:schemeClr val="bg2">
                    <a:lumMod val="60000"/>
                    <a:lumOff val="40000"/>
                  </a:schemeClr>
                </a:solidFill>
                <a:effectLst/>
                <a:latin typeface="RecklessNeue"/>
                <a:cs typeface="Arial"/>
                <a:sym typeface="Arial"/>
              </a:rPr>
              <a:t>Lüdeke-Freund</a:t>
            </a:r>
            <a:r>
              <a:rPr lang="en-GB" sz="1000" b="0" i="0" u="none" strike="noStrike" cap="none" dirty="0">
                <a:solidFill>
                  <a:schemeClr val="bg2">
                    <a:lumMod val="60000"/>
                    <a:lumOff val="40000"/>
                  </a:schemeClr>
                </a:solidFill>
                <a:effectLst/>
                <a:latin typeface="RecklessNeue"/>
                <a:cs typeface="Arial"/>
                <a:sym typeface="Arial"/>
              </a:rPr>
              <a:t>, H. Breuer &amp; L. Massa</a:t>
            </a:r>
            <a:endParaRPr lang="en-GB" sz="1000" dirty="0">
              <a:solidFill>
                <a:schemeClr val="bg2">
                  <a:lumMod val="60000"/>
                  <a:lumOff val="40000"/>
                </a:schemeClr>
              </a:solidFill>
            </a:endParaRPr>
          </a:p>
        </p:txBody>
      </p:sp>
      <p:pic>
        <p:nvPicPr>
          <p:cNvPr id="3" name="Google Shape;122;p18">
            <a:extLst>
              <a:ext uri="{FF2B5EF4-FFF2-40B4-BE49-F238E27FC236}">
                <a16:creationId xmlns:a16="http://schemas.microsoft.com/office/drawing/2014/main" id="{05187E84-A6D1-5F74-21E9-146038C7D4B5}"/>
              </a:ext>
            </a:extLst>
          </p:cNvPr>
          <p:cNvPicPr preferRelativeResize="0"/>
          <p:nvPr userDrawn="1"/>
        </p:nvPicPr>
        <p:blipFill rotWithShape="1">
          <a:blip r:embed="rId2">
            <a:alphaModFix/>
          </a:blip>
          <a:srcRect/>
          <a:stretch/>
        </p:blipFill>
        <p:spPr>
          <a:xfrm>
            <a:off x="6975011" y="4568875"/>
            <a:ext cx="2046147" cy="485817"/>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fronto" preserve="1">
  <p:cSld name="1_Confronto">
    <p:spTree>
      <p:nvGrpSpPr>
        <p:cNvPr id="1" name="Shape 50"/>
        <p:cNvGrpSpPr/>
        <p:nvPr/>
      </p:nvGrpSpPr>
      <p:grpSpPr>
        <a:xfrm>
          <a:off x="0" y="0"/>
          <a:ext cx="0" cy="0"/>
          <a:chOff x="0" y="0"/>
          <a:chExt cx="0" cy="0"/>
        </a:xfrm>
      </p:grpSpPr>
      <p:sp>
        <p:nvSpPr>
          <p:cNvPr id="51" name="Google Shape;51;p13"/>
          <p:cNvSpPr txBox="1">
            <a:spLocks noGrp="1"/>
          </p:cNvSpPr>
          <p:nvPr>
            <p:ph type="body" idx="1"/>
          </p:nvPr>
        </p:nvSpPr>
        <p:spPr>
          <a:xfrm>
            <a:off x="324000" y="1008533"/>
            <a:ext cx="4104000" cy="2700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800"/>
              </a:spcBef>
              <a:spcAft>
                <a:spcPts val="0"/>
              </a:spcAft>
              <a:buSzPts val="1800"/>
              <a:buNone/>
              <a:defRPr sz="1800" b="1">
                <a:solidFill>
                  <a:srgbClr val="3F3F3F"/>
                </a:solidFill>
              </a:defRPr>
            </a:lvl1pPr>
            <a:lvl2pPr marL="914400" lvl="1" indent="-228600" algn="l" rtl="0">
              <a:lnSpc>
                <a:spcPct val="90000"/>
              </a:lnSpc>
              <a:spcBef>
                <a:spcPts val="1200"/>
              </a:spcBef>
              <a:spcAft>
                <a:spcPts val="0"/>
              </a:spcAft>
              <a:buClr>
                <a:srgbClr val="3F3F3F"/>
              </a:buClr>
              <a:buSzPts val="1500"/>
              <a:buNone/>
              <a:defRPr sz="1500" b="1"/>
            </a:lvl2pPr>
            <a:lvl3pPr marL="1371600" lvl="2" indent="-228600" algn="l" rtl="0">
              <a:lnSpc>
                <a:spcPct val="90000"/>
              </a:lnSpc>
              <a:spcBef>
                <a:spcPts val="1200"/>
              </a:spcBef>
              <a:spcAft>
                <a:spcPts val="0"/>
              </a:spcAft>
              <a:buClr>
                <a:srgbClr val="3F3F3F"/>
              </a:buClr>
              <a:buSzPts val="1400"/>
              <a:buNone/>
              <a:defRPr sz="1400" b="1"/>
            </a:lvl3pPr>
            <a:lvl4pPr marL="1828800" lvl="3" indent="-228600" algn="l" rtl="0">
              <a:lnSpc>
                <a:spcPct val="90000"/>
              </a:lnSpc>
              <a:spcBef>
                <a:spcPts val="1200"/>
              </a:spcBef>
              <a:spcAft>
                <a:spcPts val="0"/>
              </a:spcAft>
              <a:buClr>
                <a:srgbClr val="3F3F3F"/>
              </a:buClr>
              <a:buSzPts val="1200"/>
              <a:buNone/>
              <a:defRPr sz="1200" b="1"/>
            </a:lvl4pPr>
            <a:lvl5pPr marL="2286000" lvl="4" indent="-228600" algn="l" rtl="0">
              <a:lnSpc>
                <a:spcPct val="90000"/>
              </a:lnSpc>
              <a:spcBef>
                <a:spcPts val="1200"/>
              </a:spcBef>
              <a:spcAft>
                <a:spcPts val="0"/>
              </a:spcAft>
              <a:buClr>
                <a:srgbClr val="3F3F3F"/>
              </a:buClr>
              <a:buSzPts val="1200"/>
              <a:buNone/>
              <a:defRPr sz="1200" b="1"/>
            </a:lvl5pPr>
            <a:lvl6pPr marL="2743200" lvl="5" indent="-228600" algn="l" rtl="0">
              <a:lnSpc>
                <a:spcPct val="90000"/>
              </a:lnSpc>
              <a:spcBef>
                <a:spcPts val="1200"/>
              </a:spcBef>
              <a:spcAft>
                <a:spcPts val="0"/>
              </a:spcAft>
              <a:buClr>
                <a:schemeClr val="dk1"/>
              </a:buClr>
              <a:buSzPts val="1200"/>
              <a:buNone/>
              <a:defRPr sz="1200" b="1"/>
            </a:lvl6pPr>
            <a:lvl7pPr marL="3200400" lvl="6" indent="-228600" algn="l" rtl="0">
              <a:lnSpc>
                <a:spcPct val="90000"/>
              </a:lnSpc>
              <a:spcBef>
                <a:spcPts val="1200"/>
              </a:spcBef>
              <a:spcAft>
                <a:spcPts val="0"/>
              </a:spcAft>
              <a:buClr>
                <a:schemeClr val="dk1"/>
              </a:buClr>
              <a:buSzPts val="1200"/>
              <a:buNone/>
              <a:defRPr sz="1200" b="1"/>
            </a:lvl7pPr>
            <a:lvl8pPr marL="3657600" lvl="7" indent="-228600" algn="l" rtl="0">
              <a:lnSpc>
                <a:spcPct val="90000"/>
              </a:lnSpc>
              <a:spcBef>
                <a:spcPts val="1200"/>
              </a:spcBef>
              <a:spcAft>
                <a:spcPts val="0"/>
              </a:spcAft>
              <a:buClr>
                <a:schemeClr val="dk1"/>
              </a:buClr>
              <a:buSzPts val="1200"/>
              <a:buNone/>
              <a:defRPr sz="1200" b="1"/>
            </a:lvl8pPr>
            <a:lvl9pPr marL="4114800" lvl="8" indent="-228600" algn="l" rtl="0">
              <a:lnSpc>
                <a:spcPct val="90000"/>
              </a:lnSpc>
              <a:spcBef>
                <a:spcPts val="1200"/>
              </a:spcBef>
              <a:spcAft>
                <a:spcPts val="1200"/>
              </a:spcAft>
              <a:buClr>
                <a:schemeClr val="dk1"/>
              </a:buClr>
              <a:buSzPts val="1200"/>
              <a:buNone/>
              <a:defRPr sz="1200" b="1"/>
            </a:lvl9pPr>
          </a:lstStyle>
          <a:p>
            <a:endParaRPr/>
          </a:p>
        </p:txBody>
      </p:sp>
      <p:sp>
        <p:nvSpPr>
          <p:cNvPr id="52" name="Google Shape;52;p13"/>
          <p:cNvSpPr txBox="1">
            <a:spLocks noGrp="1"/>
          </p:cNvSpPr>
          <p:nvPr>
            <p:ph type="body" idx="2"/>
          </p:nvPr>
        </p:nvSpPr>
        <p:spPr>
          <a:xfrm>
            <a:off x="324000" y="1441261"/>
            <a:ext cx="4104000" cy="3148800"/>
          </a:xfrm>
          <a:prstGeom prst="rect">
            <a:avLst/>
          </a:prstGeom>
          <a:noFill/>
          <a:ln>
            <a:noFill/>
          </a:ln>
        </p:spPr>
        <p:txBody>
          <a:bodyPr spcFirstLastPara="1" wrap="square" lIns="0" tIns="0" rIns="0" bIns="0" anchor="t" anchorCtr="0">
            <a:noAutofit/>
          </a:bodyPr>
          <a:lstStyle>
            <a:lvl1pPr marL="457200" lvl="0" indent="-317500" algn="l" rtl="0">
              <a:lnSpc>
                <a:spcPct val="90000"/>
              </a:lnSpc>
              <a:spcBef>
                <a:spcPts val="800"/>
              </a:spcBef>
              <a:spcAft>
                <a:spcPts val="0"/>
              </a:spcAft>
              <a:buSzPts val="1400"/>
              <a:buChar char="●"/>
              <a:defRPr>
                <a:solidFill>
                  <a:srgbClr val="3F3F3F"/>
                </a:solidFill>
              </a:defRPr>
            </a:lvl1pPr>
            <a:lvl2pPr marL="914400" lvl="1" indent="-304800" algn="l" rtl="0">
              <a:lnSpc>
                <a:spcPct val="90000"/>
              </a:lnSpc>
              <a:spcBef>
                <a:spcPts val="1200"/>
              </a:spcBef>
              <a:spcAft>
                <a:spcPts val="0"/>
              </a:spcAft>
              <a:buClr>
                <a:srgbClr val="3F3F3F"/>
              </a:buClr>
              <a:buSzPts val="1200"/>
              <a:buChar char="○"/>
              <a:defRPr>
                <a:solidFill>
                  <a:srgbClr val="3F3F3F"/>
                </a:solidFill>
              </a:defRPr>
            </a:lvl2pPr>
            <a:lvl3pPr marL="1371600" lvl="2" indent="-298450" algn="l" rtl="0">
              <a:lnSpc>
                <a:spcPct val="90000"/>
              </a:lnSpc>
              <a:spcBef>
                <a:spcPts val="1200"/>
              </a:spcBef>
              <a:spcAft>
                <a:spcPts val="0"/>
              </a:spcAft>
              <a:buClr>
                <a:srgbClr val="3F3F3F"/>
              </a:buClr>
              <a:buSzPts val="1100"/>
              <a:buChar char="■"/>
              <a:defRPr>
                <a:solidFill>
                  <a:srgbClr val="3F3F3F"/>
                </a:solidFill>
              </a:defRPr>
            </a:lvl3pPr>
            <a:lvl4pPr marL="1828800" lvl="3" indent="-298450" algn="l" rtl="0">
              <a:lnSpc>
                <a:spcPct val="90000"/>
              </a:lnSpc>
              <a:spcBef>
                <a:spcPts val="1200"/>
              </a:spcBef>
              <a:spcAft>
                <a:spcPts val="0"/>
              </a:spcAft>
              <a:buClr>
                <a:srgbClr val="3F3F3F"/>
              </a:buClr>
              <a:buSzPts val="1100"/>
              <a:buChar char="●"/>
              <a:defRPr>
                <a:solidFill>
                  <a:srgbClr val="3F3F3F"/>
                </a:solidFill>
              </a:defRPr>
            </a:lvl4pPr>
            <a:lvl5pPr marL="2286000" lvl="4" indent="-298450" algn="l" rtl="0">
              <a:lnSpc>
                <a:spcPct val="90000"/>
              </a:lnSpc>
              <a:spcBef>
                <a:spcPts val="1200"/>
              </a:spcBef>
              <a:spcAft>
                <a:spcPts val="0"/>
              </a:spcAft>
              <a:buClr>
                <a:srgbClr val="3F3F3F"/>
              </a:buClr>
              <a:buSzPts val="1100"/>
              <a:buChar char="○"/>
              <a:defRPr>
                <a:solidFill>
                  <a:srgbClr val="3F3F3F"/>
                </a:solidFill>
              </a:defRPr>
            </a:lvl5pPr>
            <a:lvl6pPr marL="2743200" lvl="5" indent="-317500" algn="l" rtl="0">
              <a:lnSpc>
                <a:spcPct val="90000"/>
              </a:lnSpc>
              <a:spcBef>
                <a:spcPts val="1200"/>
              </a:spcBef>
              <a:spcAft>
                <a:spcPts val="0"/>
              </a:spcAft>
              <a:buClr>
                <a:schemeClr val="dk1"/>
              </a:buClr>
              <a:buSzPts val="1400"/>
              <a:buChar char="■"/>
              <a:defRPr/>
            </a:lvl6pPr>
            <a:lvl7pPr marL="3200400" lvl="6" indent="-317500" algn="l" rtl="0">
              <a:lnSpc>
                <a:spcPct val="90000"/>
              </a:lnSpc>
              <a:spcBef>
                <a:spcPts val="1200"/>
              </a:spcBef>
              <a:spcAft>
                <a:spcPts val="0"/>
              </a:spcAft>
              <a:buClr>
                <a:schemeClr val="dk1"/>
              </a:buClr>
              <a:buSzPts val="1400"/>
              <a:buChar char="●"/>
              <a:defRPr/>
            </a:lvl7pPr>
            <a:lvl8pPr marL="3657600" lvl="7" indent="-317500" algn="l" rtl="0">
              <a:lnSpc>
                <a:spcPct val="90000"/>
              </a:lnSpc>
              <a:spcBef>
                <a:spcPts val="1200"/>
              </a:spcBef>
              <a:spcAft>
                <a:spcPts val="0"/>
              </a:spcAft>
              <a:buClr>
                <a:schemeClr val="dk1"/>
              </a:buClr>
              <a:buSzPts val="1400"/>
              <a:buChar char="○"/>
              <a:defRPr/>
            </a:lvl8pPr>
            <a:lvl9pPr marL="4114800" lvl="8" indent="-317500" algn="l" rtl="0">
              <a:lnSpc>
                <a:spcPct val="90000"/>
              </a:lnSpc>
              <a:spcBef>
                <a:spcPts val="1200"/>
              </a:spcBef>
              <a:spcAft>
                <a:spcPts val="1200"/>
              </a:spcAft>
              <a:buClr>
                <a:schemeClr val="dk1"/>
              </a:buClr>
              <a:buSzPts val="1400"/>
              <a:buChar char="■"/>
              <a:defRPr/>
            </a:lvl9pPr>
          </a:lstStyle>
          <a:p>
            <a:endParaRPr/>
          </a:p>
        </p:txBody>
      </p:sp>
      <p:sp>
        <p:nvSpPr>
          <p:cNvPr id="53" name="Google Shape;53;p13"/>
          <p:cNvSpPr txBox="1">
            <a:spLocks noGrp="1"/>
          </p:cNvSpPr>
          <p:nvPr>
            <p:ph type="sldNum" idx="12"/>
          </p:nvPr>
        </p:nvSpPr>
        <p:spPr>
          <a:xfrm>
            <a:off x="8779668" y="4767263"/>
            <a:ext cx="277800" cy="273900"/>
          </a:xfrm>
          <a:prstGeom prst="rect">
            <a:avLst/>
          </a:prstGeom>
          <a:solidFill>
            <a:srgbClr val="F2F2F2">
              <a:alpha val="49800"/>
            </a:srgbClr>
          </a:solidFill>
          <a:ln>
            <a:noFill/>
          </a:ln>
        </p:spPr>
        <p:txBody>
          <a:bodyPr spcFirstLastPara="1" wrap="square" lIns="0" tIns="0" rIns="0" bIns="0" anchor="ctr" anchorCtr="0">
            <a:normAutofit/>
          </a:bodyPr>
          <a:lstStyle>
            <a:lvl1pPr marL="0" marR="0" lvl="0" indent="0" algn="ctr" rtl="0">
              <a:spcBef>
                <a:spcPts val="0"/>
              </a:spcBef>
              <a:buNone/>
              <a:defRPr sz="900" i="1">
                <a:solidFill>
                  <a:srgbClr val="3F3F3F"/>
                </a:solidFill>
                <a:latin typeface="Garamond"/>
                <a:ea typeface="Garamond"/>
                <a:cs typeface="Garamond"/>
                <a:sym typeface="Garamond"/>
              </a:defRPr>
            </a:lvl1pPr>
            <a:lvl2pPr marL="0" marR="0" lvl="1" indent="0" algn="ctr" rtl="0">
              <a:spcBef>
                <a:spcPts val="0"/>
              </a:spcBef>
              <a:buNone/>
              <a:defRPr sz="900" i="1">
                <a:solidFill>
                  <a:srgbClr val="3F3F3F"/>
                </a:solidFill>
                <a:latin typeface="Garamond"/>
                <a:ea typeface="Garamond"/>
                <a:cs typeface="Garamond"/>
                <a:sym typeface="Garamond"/>
              </a:defRPr>
            </a:lvl2pPr>
            <a:lvl3pPr marL="0" marR="0" lvl="2" indent="0" algn="ctr" rtl="0">
              <a:spcBef>
                <a:spcPts val="0"/>
              </a:spcBef>
              <a:buNone/>
              <a:defRPr sz="900" i="1">
                <a:solidFill>
                  <a:srgbClr val="3F3F3F"/>
                </a:solidFill>
                <a:latin typeface="Garamond"/>
                <a:ea typeface="Garamond"/>
                <a:cs typeface="Garamond"/>
                <a:sym typeface="Garamond"/>
              </a:defRPr>
            </a:lvl3pPr>
            <a:lvl4pPr marL="0" marR="0" lvl="3" indent="0" algn="ctr" rtl="0">
              <a:spcBef>
                <a:spcPts val="0"/>
              </a:spcBef>
              <a:buNone/>
              <a:defRPr sz="900" i="1">
                <a:solidFill>
                  <a:srgbClr val="3F3F3F"/>
                </a:solidFill>
                <a:latin typeface="Garamond"/>
                <a:ea typeface="Garamond"/>
                <a:cs typeface="Garamond"/>
                <a:sym typeface="Garamond"/>
              </a:defRPr>
            </a:lvl4pPr>
            <a:lvl5pPr marL="0" marR="0" lvl="4" indent="0" algn="ctr" rtl="0">
              <a:spcBef>
                <a:spcPts val="0"/>
              </a:spcBef>
              <a:buNone/>
              <a:defRPr sz="900" i="1">
                <a:solidFill>
                  <a:srgbClr val="3F3F3F"/>
                </a:solidFill>
                <a:latin typeface="Garamond"/>
                <a:ea typeface="Garamond"/>
                <a:cs typeface="Garamond"/>
                <a:sym typeface="Garamond"/>
              </a:defRPr>
            </a:lvl5pPr>
            <a:lvl6pPr marL="0" marR="0" lvl="5" indent="0" algn="ctr" rtl="0">
              <a:spcBef>
                <a:spcPts val="0"/>
              </a:spcBef>
              <a:buNone/>
              <a:defRPr sz="900" i="1">
                <a:solidFill>
                  <a:srgbClr val="3F3F3F"/>
                </a:solidFill>
                <a:latin typeface="Garamond"/>
                <a:ea typeface="Garamond"/>
                <a:cs typeface="Garamond"/>
                <a:sym typeface="Garamond"/>
              </a:defRPr>
            </a:lvl6pPr>
            <a:lvl7pPr marL="0" marR="0" lvl="6" indent="0" algn="ctr" rtl="0">
              <a:spcBef>
                <a:spcPts val="0"/>
              </a:spcBef>
              <a:buNone/>
              <a:defRPr sz="900" i="1">
                <a:solidFill>
                  <a:srgbClr val="3F3F3F"/>
                </a:solidFill>
                <a:latin typeface="Garamond"/>
                <a:ea typeface="Garamond"/>
                <a:cs typeface="Garamond"/>
                <a:sym typeface="Garamond"/>
              </a:defRPr>
            </a:lvl7pPr>
            <a:lvl8pPr marL="0" marR="0" lvl="7" indent="0" algn="ctr" rtl="0">
              <a:spcBef>
                <a:spcPts val="0"/>
              </a:spcBef>
              <a:buNone/>
              <a:defRPr sz="900" i="1">
                <a:solidFill>
                  <a:srgbClr val="3F3F3F"/>
                </a:solidFill>
                <a:latin typeface="Garamond"/>
                <a:ea typeface="Garamond"/>
                <a:cs typeface="Garamond"/>
                <a:sym typeface="Garamond"/>
              </a:defRPr>
            </a:lvl8pPr>
            <a:lvl9pPr marL="0" marR="0" lvl="8" indent="0" algn="ctr" rtl="0">
              <a:spcBef>
                <a:spcPts val="0"/>
              </a:spcBef>
              <a:buNone/>
              <a:defRPr sz="900" i="1">
                <a:solidFill>
                  <a:srgbClr val="3F3F3F"/>
                </a:solidFill>
                <a:latin typeface="Garamond"/>
                <a:ea typeface="Garamond"/>
                <a:cs typeface="Garamond"/>
                <a:sym typeface="Garamond"/>
              </a:defRPr>
            </a:lvl9pPr>
          </a:lstStyle>
          <a:p>
            <a:pPr marL="0" lvl="0" indent="0" algn="ctr" rtl="0">
              <a:spcBef>
                <a:spcPts val="0"/>
              </a:spcBef>
              <a:spcAft>
                <a:spcPts val="0"/>
              </a:spcAft>
              <a:buNone/>
            </a:pPr>
            <a:fld id="{00000000-1234-1234-1234-123412341234}" type="slidenum">
              <a:rPr lang="it"/>
              <a:t>‹#›</a:t>
            </a:fld>
            <a:endParaRPr/>
          </a:p>
        </p:txBody>
      </p:sp>
      <p:sp>
        <p:nvSpPr>
          <p:cNvPr id="54" name="Google Shape;54;p13"/>
          <p:cNvSpPr txBox="1">
            <a:spLocks noGrp="1"/>
          </p:cNvSpPr>
          <p:nvPr>
            <p:ph type="ftr" idx="11"/>
          </p:nvPr>
        </p:nvSpPr>
        <p:spPr>
          <a:xfrm>
            <a:off x="324000" y="4767263"/>
            <a:ext cx="3086100" cy="273900"/>
          </a:xfrm>
          <a:prstGeom prst="rect">
            <a:avLst/>
          </a:prstGeom>
          <a:noFill/>
          <a:ln w="9525" cap="flat" cmpd="sng">
            <a:solidFill>
              <a:srgbClr val="F2F2F2">
                <a:alpha val="49800"/>
              </a:srgbClr>
            </a:solidFill>
            <a:prstDash val="solid"/>
            <a:round/>
            <a:headEnd type="none" w="sm" len="sm"/>
            <a:tailEnd type="none" w="sm" len="sm"/>
          </a:ln>
        </p:spPr>
        <p:txBody>
          <a:bodyPr spcFirstLastPara="1" wrap="square" lIns="54000" tIns="0" rIns="0" bIns="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5" name="Google Shape;55;p13"/>
          <p:cNvSpPr txBox="1">
            <a:spLocks noGrp="1"/>
          </p:cNvSpPr>
          <p:nvPr>
            <p:ph type="title"/>
          </p:nvPr>
        </p:nvSpPr>
        <p:spPr>
          <a:xfrm>
            <a:off x="387625" y="324000"/>
            <a:ext cx="8441400" cy="521700"/>
          </a:xfrm>
          <a:prstGeom prst="rect">
            <a:avLst/>
          </a:prstGeom>
          <a:solidFill>
            <a:srgbClr val="F2F2F2">
              <a:alpha val="49800"/>
            </a:srgbClr>
          </a:solidFill>
          <a:ln>
            <a:noFill/>
          </a:ln>
        </p:spPr>
        <p:txBody>
          <a:bodyPr spcFirstLastPara="1" wrap="square" lIns="135000" tIns="0" rIns="0" bIns="0" anchor="ctr" anchorCtr="0">
            <a:noAutofit/>
          </a:bodyPr>
          <a:lstStyle>
            <a:lvl1pPr lvl="0" algn="l" rtl="0">
              <a:lnSpc>
                <a:spcPct val="90000"/>
              </a:lnSpc>
              <a:spcBef>
                <a:spcPts val="0"/>
              </a:spcBef>
              <a:spcAft>
                <a:spcPts val="0"/>
              </a:spcAft>
              <a:buClr>
                <a:srgbClr val="3F3F3F"/>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6" name="Google Shape;56;p13"/>
          <p:cNvSpPr/>
          <p:nvPr/>
        </p:nvSpPr>
        <p:spPr>
          <a:xfrm>
            <a:off x="324000" y="324000"/>
            <a:ext cx="63600" cy="5217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orbel"/>
              <a:ea typeface="Corbel"/>
              <a:cs typeface="Corbel"/>
              <a:sym typeface="Corbel"/>
            </a:endParaRPr>
          </a:p>
        </p:txBody>
      </p:sp>
      <p:sp>
        <p:nvSpPr>
          <p:cNvPr id="57" name="Google Shape;57;p13"/>
          <p:cNvSpPr txBox="1">
            <a:spLocks noGrp="1"/>
          </p:cNvSpPr>
          <p:nvPr>
            <p:ph type="body" idx="3"/>
          </p:nvPr>
        </p:nvSpPr>
        <p:spPr>
          <a:xfrm>
            <a:off x="4716002" y="1008533"/>
            <a:ext cx="4113000" cy="2700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800"/>
              </a:spcBef>
              <a:spcAft>
                <a:spcPts val="0"/>
              </a:spcAft>
              <a:buSzPts val="1800"/>
              <a:buNone/>
              <a:defRPr sz="1800" b="1"/>
            </a:lvl1pPr>
            <a:lvl2pPr marL="914400" lvl="1" indent="-317500" algn="l" rtl="0">
              <a:lnSpc>
                <a:spcPct val="90000"/>
              </a:lnSpc>
              <a:spcBef>
                <a:spcPts val="1200"/>
              </a:spcBef>
              <a:spcAft>
                <a:spcPts val="0"/>
              </a:spcAft>
              <a:buClr>
                <a:srgbClr val="3F3F3F"/>
              </a:buClr>
              <a:buSzPts val="1400"/>
              <a:buChar char="○"/>
              <a:defRPr/>
            </a:lvl2pPr>
            <a:lvl3pPr marL="1371600" lvl="2" indent="-317500" algn="l" rtl="0">
              <a:lnSpc>
                <a:spcPct val="90000"/>
              </a:lnSpc>
              <a:spcBef>
                <a:spcPts val="1200"/>
              </a:spcBef>
              <a:spcAft>
                <a:spcPts val="0"/>
              </a:spcAft>
              <a:buClr>
                <a:srgbClr val="3F3F3F"/>
              </a:buClr>
              <a:buSzPts val="1400"/>
              <a:buChar char="■"/>
              <a:defRPr/>
            </a:lvl3pPr>
            <a:lvl4pPr marL="1828800" lvl="3" indent="-317500" algn="l" rtl="0">
              <a:lnSpc>
                <a:spcPct val="90000"/>
              </a:lnSpc>
              <a:spcBef>
                <a:spcPts val="1200"/>
              </a:spcBef>
              <a:spcAft>
                <a:spcPts val="0"/>
              </a:spcAft>
              <a:buClr>
                <a:srgbClr val="3F3F3F"/>
              </a:buClr>
              <a:buSzPts val="1400"/>
              <a:buChar char="●"/>
              <a:defRPr/>
            </a:lvl4pPr>
            <a:lvl5pPr marL="2286000" lvl="4" indent="-317500" algn="l" rtl="0">
              <a:lnSpc>
                <a:spcPct val="90000"/>
              </a:lnSpc>
              <a:spcBef>
                <a:spcPts val="1200"/>
              </a:spcBef>
              <a:spcAft>
                <a:spcPts val="0"/>
              </a:spcAft>
              <a:buClr>
                <a:srgbClr val="3F3F3F"/>
              </a:buClr>
              <a:buSzPts val="1400"/>
              <a:buChar char="○"/>
              <a:defRPr/>
            </a:lvl5pPr>
            <a:lvl6pPr marL="2743200" lvl="5" indent="-317500" algn="l" rtl="0">
              <a:lnSpc>
                <a:spcPct val="90000"/>
              </a:lnSpc>
              <a:spcBef>
                <a:spcPts val="1200"/>
              </a:spcBef>
              <a:spcAft>
                <a:spcPts val="0"/>
              </a:spcAft>
              <a:buClr>
                <a:schemeClr val="dk1"/>
              </a:buClr>
              <a:buSzPts val="1400"/>
              <a:buChar char="■"/>
              <a:defRPr/>
            </a:lvl6pPr>
            <a:lvl7pPr marL="3200400" lvl="6" indent="-317500" algn="l" rtl="0">
              <a:lnSpc>
                <a:spcPct val="90000"/>
              </a:lnSpc>
              <a:spcBef>
                <a:spcPts val="1200"/>
              </a:spcBef>
              <a:spcAft>
                <a:spcPts val="0"/>
              </a:spcAft>
              <a:buClr>
                <a:schemeClr val="dk1"/>
              </a:buClr>
              <a:buSzPts val="1400"/>
              <a:buChar char="●"/>
              <a:defRPr/>
            </a:lvl7pPr>
            <a:lvl8pPr marL="3657600" lvl="7" indent="-317500" algn="l" rtl="0">
              <a:lnSpc>
                <a:spcPct val="90000"/>
              </a:lnSpc>
              <a:spcBef>
                <a:spcPts val="1200"/>
              </a:spcBef>
              <a:spcAft>
                <a:spcPts val="0"/>
              </a:spcAft>
              <a:buClr>
                <a:schemeClr val="dk1"/>
              </a:buClr>
              <a:buSzPts val="1400"/>
              <a:buChar char="○"/>
              <a:defRPr/>
            </a:lvl8pPr>
            <a:lvl9pPr marL="4114800" lvl="8" indent="-317500" algn="l" rtl="0">
              <a:lnSpc>
                <a:spcPct val="90000"/>
              </a:lnSpc>
              <a:spcBef>
                <a:spcPts val="1200"/>
              </a:spcBef>
              <a:spcAft>
                <a:spcPts val="1200"/>
              </a:spcAft>
              <a:buClr>
                <a:schemeClr val="dk1"/>
              </a:buClr>
              <a:buSzPts val="1400"/>
              <a:buChar char="■"/>
              <a:defRPr/>
            </a:lvl9pPr>
          </a:lstStyle>
          <a:p>
            <a:endParaRPr/>
          </a:p>
        </p:txBody>
      </p:sp>
      <p:sp>
        <p:nvSpPr>
          <p:cNvPr id="58" name="Google Shape;58;p13"/>
          <p:cNvSpPr txBox="1">
            <a:spLocks noGrp="1"/>
          </p:cNvSpPr>
          <p:nvPr>
            <p:ph type="body" idx="4"/>
          </p:nvPr>
        </p:nvSpPr>
        <p:spPr>
          <a:xfrm>
            <a:off x="4716002" y="1441262"/>
            <a:ext cx="4113000" cy="3148800"/>
          </a:xfrm>
          <a:prstGeom prst="rect">
            <a:avLst/>
          </a:prstGeom>
          <a:noFill/>
          <a:ln>
            <a:noFill/>
          </a:ln>
        </p:spPr>
        <p:txBody>
          <a:bodyPr spcFirstLastPara="1" wrap="square" lIns="0" tIns="0" rIns="0" bIns="0" anchor="t" anchorCtr="0">
            <a:noAutofit/>
          </a:bodyPr>
          <a:lstStyle>
            <a:lvl1pPr marL="457200" lvl="0" indent="-317500" algn="l" rtl="0">
              <a:lnSpc>
                <a:spcPct val="90000"/>
              </a:lnSpc>
              <a:spcBef>
                <a:spcPts val="800"/>
              </a:spcBef>
              <a:spcAft>
                <a:spcPts val="0"/>
              </a:spcAft>
              <a:buSzPts val="1400"/>
              <a:buChar char="●"/>
              <a:defRPr/>
            </a:lvl1pPr>
            <a:lvl2pPr marL="914400" lvl="1" indent="-317500" algn="l" rtl="0">
              <a:lnSpc>
                <a:spcPct val="90000"/>
              </a:lnSpc>
              <a:spcBef>
                <a:spcPts val="1200"/>
              </a:spcBef>
              <a:spcAft>
                <a:spcPts val="0"/>
              </a:spcAft>
              <a:buClr>
                <a:srgbClr val="3F3F3F"/>
              </a:buClr>
              <a:buSzPts val="1400"/>
              <a:buChar char="○"/>
              <a:defRPr/>
            </a:lvl2pPr>
            <a:lvl3pPr marL="1371600" lvl="2" indent="-317500" algn="l" rtl="0">
              <a:lnSpc>
                <a:spcPct val="90000"/>
              </a:lnSpc>
              <a:spcBef>
                <a:spcPts val="1200"/>
              </a:spcBef>
              <a:spcAft>
                <a:spcPts val="0"/>
              </a:spcAft>
              <a:buClr>
                <a:srgbClr val="3F3F3F"/>
              </a:buClr>
              <a:buSzPts val="1400"/>
              <a:buChar char="■"/>
              <a:defRPr/>
            </a:lvl3pPr>
            <a:lvl4pPr marL="1828800" lvl="3" indent="-317500" algn="l" rtl="0">
              <a:lnSpc>
                <a:spcPct val="90000"/>
              </a:lnSpc>
              <a:spcBef>
                <a:spcPts val="1200"/>
              </a:spcBef>
              <a:spcAft>
                <a:spcPts val="0"/>
              </a:spcAft>
              <a:buClr>
                <a:srgbClr val="3F3F3F"/>
              </a:buClr>
              <a:buSzPts val="1400"/>
              <a:buChar char="●"/>
              <a:defRPr/>
            </a:lvl4pPr>
            <a:lvl5pPr marL="2286000" lvl="4" indent="-317500" algn="l" rtl="0">
              <a:lnSpc>
                <a:spcPct val="90000"/>
              </a:lnSpc>
              <a:spcBef>
                <a:spcPts val="1200"/>
              </a:spcBef>
              <a:spcAft>
                <a:spcPts val="0"/>
              </a:spcAft>
              <a:buClr>
                <a:srgbClr val="3F3F3F"/>
              </a:buClr>
              <a:buSzPts val="1400"/>
              <a:buChar char="○"/>
              <a:defRPr/>
            </a:lvl5pPr>
            <a:lvl6pPr marL="2743200" lvl="5" indent="-317500" algn="l" rtl="0">
              <a:lnSpc>
                <a:spcPct val="90000"/>
              </a:lnSpc>
              <a:spcBef>
                <a:spcPts val="1200"/>
              </a:spcBef>
              <a:spcAft>
                <a:spcPts val="0"/>
              </a:spcAft>
              <a:buClr>
                <a:schemeClr val="dk1"/>
              </a:buClr>
              <a:buSzPts val="1400"/>
              <a:buChar char="■"/>
              <a:defRPr/>
            </a:lvl6pPr>
            <a:lvl7pPr marL="3200400" lvl="6" indent="-317500" algn="l" rtl="0">
              <a:lnSpc>
                <a:spcPct val="90000"/>
              </a:lnSpc>
              <a:spcBef>
                <a:spcPts val="1200"/>
              </a:spcBef>
              <a:spcAft>
                <a:spcPts val="0"/>
              </a:spcAft>
              <a:buClr>
                <a:schemeClr val="dk1"/>
              </a:buClr>
              <a:buSzPts val="1400"/>
              <a:buChar char="●"/>
              <a:defRPr/>
            </a:lvl7pPr>
            <a:lvl8pPr marL="3657600" lvl="7" indent="-317500" algn="l" rtl="0">
              <a:lnSpc>
                <a:spcPct val="90000"/>
              </a:lnSpc>
              <a:spcBef>
                <a:spcPts val="1200"/>
              </a:spcBef>
              <a:spcAft>
                <a:spcPts val="0"/>
              </a:spcAft>
              <a:buClr>
                <a:schemeClr val="dk1"/>
              </a:buClr>
              <a:buSzPts val="1400"/>
              <a:buChar char="○"/>
              <a:defRPr/>
            </a:lvl8pPr>
            <a:lvl9pPr marL="4114800" lvl="8" indent="-317500" algn="l" rtl="0">
              <a:lnSpc>
                <a:spcPct val="90000"/>
              </a:lnSpc>
              <a:spcBef>
                <a:spcPts val="1200"/>
              </a:spcBef>
              <a:spcAft>
                <a:spcPts val="1200"/>
              </a:spcAft>
              <a:buClr>
                <a:schemeClr val="dk1"/>
              </a:buClr>
              <a:buSzPts val="1400"/>
              <a:buChar char="■"/>
              <a:defRPr/>
            </a:lvl9pPr>
          </a:lstStyle>
          <a:p>
            <a:endParaRPr/>
          </a:p>
        </p:txBody>
      </p:sp>
    </p:spTree>
    <p:extLst>
      <p:ext uri="{BB962C8B-B14F-4D97-AF65-F5344CB8AC3E}">
        <p14:creationId xmlns:p14="http://schemas.microsoft.com/office/powerpoint/2010/main" val="2615585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
        <p:nvSpPr>
          <p:cNvPr id="2" name="TextBox 1">
            <a:extLst>
              <a:ext uri="{FF2B5EF4-FFF2-40B4-BE49-F238E27FC236}">
                <a16:creationId xmlns:a16="http://schemas.microsoft.com/office/drawing/2014/main" id="{4C427E58-B3EA-1C64-E107-81218EA84D1C}"/>
              </a:ext>
            </a:extLst>
          </p:cNvPr>
          <p:cNvSpPr txBox="1"/>
          <p:nvPr userDrawn="1"/>
        </p:nvSpPr>
        <p:spPr>
          <a:xfrm>
            <a:off x="2286000" y="4823601"/>
            <a:ext cx="4572000" cy="24622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000" dirty="0">
                <a:solidFill>
                  <a:schemeClr val="bg2">
                    <a:lumMod val="60000"/>
                    <a:lumOff val="40000"/>
                  </a:schemeClr>
                </a:solidFill>
                <a:effectLst/>
                <a:latin typeface="RecklessNeue"/>
              </a:rPr>
              <a:t>Copyright © 2023, F. </a:t>
            </a:r>
            <a:r>
              <a:rPr lang="en-GB" sz="1000" b="0" i="0" u="none" strike="noStrike" cap="none" dirty="0" err="1">
                <a:solidFill>
                  <a:schemeClr val="bg2">
                    <a:lumMod val="60000"/>
                    <a:lumOff val="40000"/>
                  </a:schemeClr>
                </a:solidFill>
                <a:effectLst/>
                <a:latin typeface="RecklessNeue"/>
                <a:cs typeface="Arial"/>
                <a:sym typeface="Arial"/>
              </a:rPr>
              <a:t>Lüdeke-Freund</a:t>
            </a:r>
            <a:r>
              <a:rPr lang="en-GB" sz="1000" b="0" i="0" u="none" strike="noStrike" cap="none" dirty="0">
                <a:solidFill>
                  <a:schemeClr val="bg2">
                    <a:lumMod val="60000"/>
                    <a:lumOff val="40000"/>
                  </a:schemeClr>
                </a:solidFill>
                <a:effectLst/>
                <a:latin typeface="RecklessNeue"/>
                <a:cs typeface="Arial"/>
                <a:sym typeface="Arial"/>
              </a:rPr>
              <a:t>, H. Breuer &amp; L. Massa</a:t>
            </a:r>
            <a:endParaRPr lang="en-GB" sz="1000" dirty="0">
              <a:solidFill>
                <a:schemeClr val="bg2">
                  <a:lumMod val="60000"/>
                  <a:lumOff val="40000"/>
                </a:schemeClr>
              </a:solidFill>
            </a:endParaRPr>
          </a:p>
        </p:txBody>
      </p:sp>
      <p:pic>
        <p:nvPicPr>
          <p:cNvPr id="3" name="Google Shape;122;p18">
            <a:extLst>
              <a:ext uri="{FF2B5EF4-FFF2-40B4-BE49-F238E27FC236}">
                <a16:creationId xmlns:a16="http://schemas.microsoft.com/office/drawing/2014/main" id="{89B18441-6401-8750-0D96-7A0871326845}"/>
              </a:ext>
            </a:extLst>
          </p:cNvPr>
          <p:cNvPicPr preferRelativeResize="0"/>
          <p:nvPr userDrawn="1"/>
        </p:nvPicPr>
        <p:blipFill rotWithShape="1">
          <a:blip r:embed="rId2">
            <a:alphaModFix/>
          </a:blip>
          <a:srcRect/>
          <a:stretch/>
        </p:blipFill>
        <p:spPr>
          <a:xfrm>
            <a:off x="6975011" y="4568875"/>
            <a:ext cx="2046147" cy="48581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
        <p:nvSpPr>
          <p:cNvPr id="2" name="TextBox 1">
            <a:extLst>
              <a:ext uri="{FF2B5EF4-FFF2-40B4-BE49-F238E27FC236}">
                <a16:creationId xmlns:a16="http://schemas.microsoft.com/office/drawing/2014/main" id="{309696EC-856D-DDA5-7A74-23CF2135E9AC}"/>
              </a:ext>
            </a:extLst>
          </p:cNvPr>
          <p:cNvSpPr txBox="1"/>
          <p:nvPr userDrawn="1"/>
        </p:nvSpPr>
        <p:spPr>
          <a:xfrm>
            <a:off x="2286000" y="4823601"/>
            <a:ext cx="4572000" cy="24622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000" dirty="0">
                <a:solidFill>
                  <a:schemeClr val="bg2">
                    <a:lumMod val="60000"/>
                    <a:lumOff val="40000"/>
                  </a:schemeClr>
                </a:solidFill>
                <a:effectLst/>
                <a:latin typeface="RecklessNeue"/>
              </a:rPr>
              <a:t>Copyright © 2023, F. </a:t>
            </a:r>
            <a:r>
              <a:rPr lang="en-GB" sz="1000" b="0" i="0" u="none" strike="noStrike" cap="none" dirty="0" err="1">
                <a:solidFill>
                  <a:schemeClr val="bg2">
                    <a:lumMod val="60000"/>
                    <a:lumOff val="40000"/>
                  </a:schemeClr>
                </a:solidFill>
                <a:effectLst/>
                <a:latin typeface="RecklessNeue"/>
                <a:cs typeface="Arial"/>
                <a:sym typeface="Arial"/>
              </a:rPr>
              <a:t>Lüdeke-Freund</a:t>
            </a:r>
            <a:r>
              <a:rPr lang="en-GB" sz="1000" b="0" i="0" u="none" strike="noStrike" cap="none" dirty="0">
                <a:solidFill>
                  <a:schemeClr val="bg2">
                    <a:lumMod val="60000"/>
                    <a:lumOff val="40000"/>
                  </a:schemeClr>
                </a:solidFill>
                <a:effectLst/>
                <a:latin typeface="RecklessNeue"/>
                <a:cs typeface="Arial"/>
                <a:sym typeface="Arial"/>
              </a:rPr>
              <a:t>, H. Breuer &amp; L. Massa</a:t>
            </a:r>
            <a:endParaRPr lang="en-GB" sz="1000" dirty="0">
              <a:solidFill>
                <a:schemeClr val="bg2">
                  <a:lumMod val="60000"/>
                  <a:lumOff val="40000"/>
                </a:schemeClr>
              </a:solidFill>
            </a:endParaRPr>
          </a:p>
        </p:txBody>
      </p:sp>
      <p:pic>
        <p:nvPicPr>
          <p:cNvPr id="3" name="Google Shape;122;p18">
            <a:extLst>
              <a:ext uri="{FF2B5EF4-FFF2-40B4-BE49-F238E27FC236}">
                <a16:creationId xmlns:a16="http://schemas.microsoft.com/office/drawing/2014/main" id="{92276220-4982-12D8-A555-FD5C42E55A49}"/>
              </a:ext>
            </a:extLst>
          </p:cNvPr>
          <p:cNvPicPr preferRelativeResize="0"/>
          <p:nvPr userDrawn="1"/>
        </p:nvPicPr>
        <p:blipFill rotWithShape="1">
          <a:blip r:embed="rId2">
            <a:alphaModFix/>
          </a:blip>
          <a:srcRect/>
          <a:stretch/>
        </p:blipFill>
        <p:spPr>
          <a:xfrm>
            <a:off x="6975011" y="4568875"/>
            <a:ext cx="2046147" cy="485817"/>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
        <p:nvSpPr>
          <p:cNvPr id="2" name="TextBox 1">
            <a:extLst>
              <a:ext uri="{FF2B5EF4-FFF2-40B4-BE49-F238E27FC236}">
                <a16:creationId xmlns:a16="http://schemas.microsoft.com/office/drawing/2014/main" id="{B1F3C752-A6C4-AF2B-4B40-16F97CDAA1F7}"/>
              </a:ext>
            </a:extLst>
          </p:cNvPr>
          <p:cNvSpPr txBox="1"/>
          <p:nvPr userDrawn="1"/>
        </p:nvSpPr>
        <p:spPr>
          <a:xfrm>
            <a:off x="2286000" y="4823601"/>
            <a:ext cx="4572000" cy="24622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000" dirty="0">
                <a:solidFill>
                  <a:schemeClr val="bg2">
                    <a:lumMod val="60000"/>
                    <a:lumOff val="40000"/>
                  </a:schemeClr>
                </a:solidFill>
                <a:effectLst/>
                <a:latin typeface="RecklessNeue"/>
              </a:rPr>
              <a:t>Copyright © 2023, F. </a:t>
            </a:r>
            <a:r>
              <a:rPr lang="en-GB" sz="1000" b="0" i="0" u="none" strike="noStrike" cap="none" dirty="0" err="1">
                <a:solidFill>
                  <a:schemeClr val="bg2">
                    <a:lumMod val="60000"/>
                    <a:lumOff val="40000"/>
                  </a:schemeClr>
                </a:solidFill>
                <a:effectLst/>
                <a:latin typeface="RecklessNeue"/>
                <a:cs typeface="Arial"/>
                <a:sym typeface="Arial"/>
              </a:rPr>
              <a:t>Lüdeke-Freund</a:t>
            </a:r>
            <a:r>
              <a:rPr lang="en-GB" sz="1000" b="0" i="0" u="none" strike="noStrike" cap="none" dirty="0">
                <a:solidFill>
                  <a:schemeClr val="bg2">
                    <a:lumMod val="60000"/>
                    <a:lumOff val="40000"/>
                  </a:schemeClr>
                </a:solidFill>
                <a:effectLst/>
                <a:latin typeface="RecklessNeue"/>
                <a:cs typeface="Arial"/>
                <a:sym typeface="Arial"/>
              </a:rPr>
              <a:t>, H. Breuer &amp; L. Massa</a:t>
            </a:r>
            <a:endParaRPr lang="en-GB" sz="1000" dirty="0">
              <a:solidFill>
                <a:schemeClr val="bg2">
                  <a:lumMod val="60000"/>
                  <a:lumOff val="40000"/>
                </a:schemeClr>
              </a:solidFill>
            </a:endParaRPr>
          </a:p>
        </p:txBody>
      </p:sp>
      <p:pic>
        <p:nvPicPr>
          <p:cNvPr id="3" name="Google Shape;122;p18">
            <a:extLst>
              <a:ext uri="{FF2B5EF4-FFF2-40B4-BE49-F238E27FC236}">
                <a16:creationId xmlns:a16="http://schemas.microsoft.com/office/drawing/2014/main" id="{77E62918-DD86-5C3D-0386-629E23C7FB24}"/>
              </a:ext>
            </a:extLst>
          </p:cNvPr>
          <p:cNvPicPr preferRelativeResize="0"/>
          <p:nvPr userDrawn="1"/>
        </p:nvPicPr>
        <p:blipFill rotWithShape="1">
          <a:blip r:embed="rId2">
            <a:alphaModFix/>
          </a:blip>
          <a:srcRect/>
          <a:stretch/>
        </p:blipFill>
        <p:spPr>
          <a:xfrm>
            <a:off x="6975011" y="4568875"/>
            <a:ext cx="2046147" cy="485817"/>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
        <p:nvSpPr>
          <p:cNvPr id="2" name="TextBox 1">
            <a:extLst>
              <a:ext uri="{FF2B5EF4-FFF2-40B4-BE49-F238E27FC236}">
                <a16:creationId xmlns:a16="http://schemas.microsoft.com/office/drawing/2014/main" id="{55251F5C-0F91-F2DC-893F-CBFB8BFFBFA2}"/>
              </a:ext>
            </a:extLst>
          </p:cNvPr>
          <p:cNvSpPr txBox="1"/>
          <p:nvPr userDrawn="1"/>
        </p:nvSpPr>
        <p:spPr>
          <a:xfrm>
            <a:off x="2286000" y="4823601"/>
            <a:ext cx="4572000" cy="24622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000" dirty="0">
                <a:solidFill>
                  <a:schemeClr val="bg2">
                    <a:lumMod val="60000"/>
                    <a:lumOff val="40000"/>
                  </a:schemeClr>
                </a:solidFill>
                <a:effectLst/>
                <a:latin typeface="RecklessNeue"/>
              </a:rPr>
              <a:t>Copyright © 2023, F. </a:t>
            </a:r>
            <a:r>
              <a:rPr lang="en-GB" sz="1000" b="0" i="0" u="none" strike="noStrike" cap="none" dirty="0" err="1">
                <a:solidFill>
                  <a:schemeClr val="bg2">
                    <a:lumMod val="60000"/>
                    <a:lumOff val="40000"/>
                  </a:schemeClr>
                </a:solidFill>
                <a:effectLst/>
                <a:latin typeface="RecklessNeue"/>
                <a:cs typeface="Arial"/>
                <a:sym typeface="Arial"/>
              </a:rPr>
              <a:t>Lüdeke-Freund</a:t>
            </a:r>
            <a:r>
              <a:rPr lang="en-GB" sz="1000" b="0" i="0" u="none" strike="noStrike" cap="none" dirty="0">
                <a:solidFill>
                  <a:schemeClr val="bg2">
                    <a:lumMod val="60000"/>
                    <a:lumOff val="40000"/>
                  </a:schemeClr>
                </a:solidFill>
                <a:effectLst/>
                <a:latin typeface="RecklessNeue"/>
                <a:cs typeface="Arial"/>
                <a:sym typeface="Arial"/>
              </a:rPr>
              <a:t>, H. Breuer &amp; L. Massa</a:t>
            </a:r>
            <a:endParaRPr lang="en-GB" sz="1000" dirty="0">
              <a:solidFill>
                <a:schemeClr val="bg2">
                  <a:lumMod val="60000"/>
                  <a:lumOff val="40000"/>
                </a:schemeClr>
              </a:solidFill>
            </a:endParaRPr>
          </a:p>
        </p:txBody>
      </p:sp>
      <p:pic>
        <p:nvPicPr>
          <p:cNvPr id="3" name="Google Shape;122;p18">
            <a:extLst>
              <a:ext uri="{FF2B5EF4-FFF2-40B4-BE49-F238E27FC236}">
                <a16:creationId xmlns:a16="http://schemas.microsoft.com/office/drawing/2014/main" id="{99C6310E-7225-A9D0-946B-61E049B858A7}"/>
              </a:ext>
            </a:extLst>
          </p:cNvPr>
          <p:cNvPicPr preferRelativeResize="0"/>
          <p:nvPr userDrawn="1"/>
        </p:nvPicPr>
        <p:blipFill rotWithShape="1">
          <a:blip r:embed="rId2">
            <a:alphaModFix/>
          </a:blip>
          <a:srcRect/>
          <a:stretch/>
        </p:blipFill>
        <p:spPr>
          <a:xfrm>
            <a:off x="6975011" y="4568875"/>
            <a:ext cx="2046147" cy="485817"/>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
        <p:nvSpPr>
          <p:cNvPr id="2" name="TextBox 1">
            <a:extLst>
              <a:ext uri="{FF2B5EF4-FFF2-40B4-BE49-F238E27FC236}">
                <a16:creationId xmlns:a16="http://schemas.microsoft.com/office/drawing/2014/main" id="{CF0F38BE-C992-E083-ED53-9262ADF9F394}"/>
              </a:ext>
            </a:extLst>
          </p:cNvPr>
          <p:cNvSpPr txBox="1"/>
          <p:nvPr userDrawn="1"/>
        </p:nvSpPr>
        <p:spPr>
          <a:xfrm>
            <a:off x="2286000" y="4823601"/>
            <a:ext cx="4572000" cy="24622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000" dirty="0">
                <a:solidFill>
                  <a:schemeClr val="bg2">
                    <a:lumMod val="60000"/>
                    <a:lumOff val="40000"/>
                  </a:schemeClr>
                </a:solidFill>
                <a:effectLst/>
                <a:latin typeface="RecklessNeue"/>
              </a:rPr>
              <a:t>Copyright © 2023, F. </a:t>
            </a:r>
            <a:r>
              <a:rPr lang="en-GB" sz="1000" b="0" i="0" u="none" strike="noStrike" cap="none" dirty="0" err="1">
                <a:solidFill>
                  <a:schemeClr val="bg2">
                    <a:lumMod val="60000"/>
                    <a:lumOff val="40000"/>
                  </a:schemeClr>
                </a:solidFill>
                <a:effectLst/>
                <a:latin typeface="RecklessNeue"/>
                <a:cs typeface="Arial"/>
                <a:sym typeface="Arial"/>
              </a:rPr>
              <a:t>Lüdeke-Freund</a:t>
            </a:r>
            <a:r>
              <a:rPr lang="en-GB" sz="1000" b="0" i="0" u="none" strike="noStrike" cap="none" dirty="0">
                <a:solidFill>
                  <a:schemeClr val="bg2">
                    <a:lumMod val="60000"/>
                    <a:lumOff val="40000"/>
                  </a:schemeClr>
                </a:solidFill>
                <a:effectLst/>
                <a:latin typeface="RecklessNeue"/>
                <a:cs typeface="Arial"/>
                <a:sym typeface="Arial"/>
              </a:rPr>
              <a:t>, H. Breuer &amp; L. Massa</a:t>
            </a:r>
            <a:endParaRPr lang="en-GB" sz="1000" dirty="0">
              <a:solidFill>
                <a:schemeClr val="bg2">
                  <a:lumMod val="60000"/>
                  <a:lumOff val="40000"/>
                </a:schemeClr>
              </a:solidFill>
            </a:endParaRPr>
          </a:p>
        </p:txBody>
      </p:sp>
      <p:pic>
        <p:nvPicPr>
          <p:cNvPr id="3" name="Google Shape;122;p18">
            <a:extLst>
              <a:ext uri="{FF2B5EF4-FFF2-40B4-BE49-F238E27FC236}">
                <a16:creationId xmlns:a16="http://schemas.microsoft.com/office/drawing/2014/main" id="{027D9B03-5380-EBF4-02D3-150FE8F858A5}"/>
              </a:ext>
            </a:extLst>
          </p:cNvPr>
          <p:cNvPicPr preferRelativeResize="0"/>
          <p:nvPr userDrawn="1"/>
        </p:nvPicPr>
        <p:blipFill rotWithShape="1">
          <a:blip r:embed="rId2">
            <a:alphaModFix/>
          </a:blip>
          <a:srcRect/>
          <a:stretch/>
        </p:blipFill>
        <p:spPr>
          <a:xfrm>
            <a:off x="6975011" y="4568875"/>
            <a:ext cx="2046147" cy="485817"/>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
        <p:nvSpPr>
          <p:cNvPr id="2" name="TextBox 1">
            <a:extLst>
              <a:ext uri="{FF2B5EF4-FFF2-40B4-BE49-F238E27FC236}">
                <a16:creationId xmlns:a16="http://schemas.microsoft.com/office/drawing/2014/main" id="{CB35D66A-DD53-CD3C-DC88-8820CCD2CB8A}"/>
              </a:ext>
            </a:extLst>
          </p:cNvPr>
          <p:cNvSpPr txBox="1"/>
          <p:nvPr userDrawn="1"/>
        </p:nvSpPr>
        <p:spPr>
          <a:xfrm>
            <a:off x="2286000" y="4823601"/>
            <a:ext cx="4572000" cy="24622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000" dirty="0">
                <a:solidFill>
                  <a:schemeClr val="bg2">
                    <a:lumMod val="60000"/>
                    <a:lumOff val="40000"/>
                  </a:schemeClr>
                </a:solidFill>
                <a:effectLst/>
                <a:latin typeface="RecklessNeue"/>
              </a:rPr>
              <a:t>Copyright © 2023, F. </a:t>
            </a:r>
            <a:r>
              <a:rPr lang="en-GB" sz="1000" b="0" i="0" u="none" strike="noStrike" cap="none" dirty="0" err="1">
                <a:solidFill>
                  <a:schemeClr val="bg2">
                    <a:lumMod val="60000"/>
                    <a:lumOff val="40000"/>
                  </a:schemeClr>
                </a:solidFill>
                <a:effectLst/>
                <a:latin typeface="RecklessNeue"/>
                <a:cs typeface="Arial"/>
                <a:sym typeface="Arial"/>
              </a:rPr>
              <a:t>Lüdeke-Freund</a:t>
            </a:r>
            <a:r>
              <a:rPr lang="en-GB" sz="1000" b="0" i="0" u="none" strike="noStrike" cap="none" dirty="0">
                <a:solidFill>
                  <a:schemeClr val="bg2">
                    <a:lumMod val="60000"/>
                    <a:lumOff val="40000"/>
                  </a:schemeClr>
                </a:solidFill>
                <a:effectLst/>
                <a:latin typeface="RecklessNeue"/>
                <a:cs typeface="Arial"/>
                <a:sym typeface="Arial"/>
              </a:rPr>
              <a:t>, H. Breuer &amp; L. Massa</a:t>
            </a:r>
            <a:endParaRPr lang="en-GB" sz="1000" dirty="0">
              <a:solidFill>
                <a:schemeClr val="bg2">
                  <a:lumMod val="60000"/>
                  <a:lumOff val="40000"/>
                </a:schemeClr>
              </a:solidFill>
            </a:endParaRPr>
          </a:p>
        </p:txBody>
      </p:sp>
      <p:pic>
        <p:nvPicPr>
          <p:cNvPr id="3" name="Google Shape;122;p18">
            <a:extLst>
              <a:ext uri="{FF2B5EF4-FFF2-40B4-BE49-F238E27FC236}">
                <a16:creationId xmlns:a16="http://schemas.microsoft.com/office/drawing/2014/main" id="{F733D5ED-6D2D-ED16-04BD-2C4EEC91C504}"/>
              </a:ext>
            </a:extLst>
          </p:cNvPr>
          <p:cNvPicPr preferRelativeResize="0"/>
          <p:nvPr userDrawn="1"/>
        </p:nvPicPr>
        <p:blipFill rotWithShape="1">
          <a:blip r:embed="rId2">
            <a:alphaModFix/>
          </a:blip>
          <a:srcRect/>
          <a:stretch/>
        </p:blipFill>
        <p:spPr>
          <a:xfrm>
            <a:off x="6975011" y="4568875"/>
            <a:ext cx="2046147" cy="485817"/>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
        <p:nvSpPr>
          <p:cNvPr id="2" name="TextBox 1">
            <a:extLst>
              <a:ext uri="{FF2B5EF4-FFF2-40B4-BE49-F238E27FC236}">
                <a16:creationId xmlns:a16="http://schemas.microsoft.com/office/drawing/2014/main" id="{E119A9CE-64C0-9378-6E78-B084BF9E46BC}"/>
              </a:ext>
            </a:extLst>
          </p:cNvPr>
          <p:cNvSpPr txBox="1"/>
          <p:nvPr userDrawn="1"/>
        </p:nvSpPr>
        <p:spPr>
          <a:xfrm>
            <a:off x="2286000" y="4823601"/>
            <a:ext cx="4572000" cy="24622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000" dirty="0">
                <a:solidFill>
                  <a:schemeClr val="bg2">
                    <a:lumMod val="60000"/>
                    <a:lumOff val="40000"/>
                  </a:schemeClr>
                </a:solidFill>
                <a:effectLst/>
                <a:latin typeface="RecklessNeue"/>
              </a:rPr>
              <a:t>Copyright © 2023, F. </a:t>
            </a:r>
            <a:r>
              <a:rPr lang="en-GB" sz="1000" b="0" i="0" u="none" strike="noStrike" cap="none" dirty="0" err="1">
                <a:solidFill>
                  <a:schemeClr val="bg2">
                    <a:lumMod val="60000"/>
                    <a:lumOff val="40000"/>
                  </a:schemeClr>
                </a:solidFill>
                <a:effectLst/>
                <a:latin typeface="RecklessNeue"/>
                <a:cs typeface="Arial"/>
                <a:sym typeface="Arial"/>
              </a:rPr>
              <a:t>Lüdeke-Freund</a:t>
            </a:r>
            <a:r>
              <a:rPr lang="en-GB" sz="1000" b="0" i="0" u="none" strike="noStrike" cap="none" dirty="0">
                <a:solidFill>
                  <a:schemeClr val="bg2">
                    <a:lumMod val="60000"/>
                    <a:lumOff val="40000"/>
                  </a:schemeClr>
                </a:solidFill>
                <a:effectLst/>
                <a:latin typeface="RecklessNeue"/>
                <a:cs typeface="Arial"/>
                <a:sym typeface="Arial"/>
              </a:rPr>
              <a:t>, H. Breuer &amp; L. Massa</a:t>
            </a:r>
            <a:endParaRPr lang="en-GB" sz="1000" dirty="0">
              <a:solidFill>
                <a:schemeClr val="bg2">
                  <a:lumMod val="60000"/>
                  <a:lumOff val="40000"/>
                </a:schemeClr>
              </a:solidFill>
            </a:endParaRPr>
          </a:p>
        </p:txBody>
      </p:sp>
      <p:pic>
        <p:nvPicPr>
          <p:cNvPr id="3" name="Google Shape;122;p18">
            <a:extLst>
              <a:ext uri="{FF2B5EF4-FFF2-40B4-BE49-F238E27FC236}">
                <a16:creationId xmlns:a16="http://schemas.microsoft.com/office/drawing/2014/main" id="{2F5DFF51-F8B2-3CFD-01EC-16A47D03DC52}"/>
              </a:ext>
            </a:extLst>
          </p:cNvPr>
          <p:cNvPicPr preferRelativeResize="0"/>
          <p:nvPr userDrawn="1"/>
        </p:nvPicPr>
        <p:blipFill rotWithShape="1">
          <a:blip r:embed="rId2">
            <a:alphaModFix/>
          </a:blip>
          <a:srcRect/>
          <a:stretch/>
        </p:blipFill>
        <p:spPr>
          <a:xfrm>
            <a:off x="6975011" y="4568875"/>
            <a:ext cx="2046147" cy="485817"/>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it"/>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1.xml"/><Relationship Id="rId5" Type="http://schemas.openxmlformats.org/officeDocument/2006/relationships/image" Target="../media/image18.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62"/>
        <p:cNvGrpSpPr/>
        <p:nvPr/>
      </p:nvGrpSpPr>
      <p:grpSpPr>
        <a:xfrm>
          <a:off x="0" y="0"/>
          <a:ext cx="0" cy="0"/>
          <a:chOff x="0" y="0"/>
          <a:chExt cx="0" cy="0"/>
        </a:xfrm>
      </p:grpSpPr>
      <p:pic>
        <p:nvPicPr>
          <p:cNvPr id="63" name="Google Shape;63;p14"/>
          <p:cNvPicPr preferRelativeResize="0"/>
          <p:nvPr/>
        </p:nvPicPr>
        <p:blipFill>
          <a:blip r:embed="rId3">
            <a:alphaModFix/>
          </a:blip>
          <a:stretch>
            <a:fillRect/>
          </a:stretch>
        </p:blipFill>
        <p:spPr>
          <a:xfrm>
            <a:off x="663770" y="3756618"/>
            <a:ext cx="2785013" cy="921862"/>
          </a:xfrm>
          <a:prstGeom prst="rect">
            <a:avLst/>
          </a:prstGeom>
          <a:noFill/>
          <a:ln>
            <a:noFill/>
          </a:ln>
        </p:spPr>
      </p:pic>
      <p:pic>
        <p:nvPicPr>
          <p:cNvPr id="64" name="Google Shape;64;p14"/>
          <p:cNvPicPr preferRelativeResize="0"/>
          <p:nvPr/>
        </p:nvPicPr>
        <p:blipFill>
          <a:blip r:embed="rId4">
            <a:alphaModFix/>
          </a:blip>
          <a:stretch>
            <a:fillRect/>
          </a:stretch>
        </p:blipFill>
        <p:spPr>
          <a:xfrm>
            <a:off x="663770" y="2739659"/>
            <a:ext cx="3483430" cy="601556"/>
          </a:xfrm>
          <a:prstGeom prst="rect">
            <a:avLst/>
          </a:prstGeom>
          <a:noFill/>
          <a:ln>
            <a:noFill/>
          </a:ln>
        </p:spPr>
      </p:pic>
      <p:sp>
        <p:nvSpPr>
          <p:cNvPr id="65" name="Google Shape;65;p14"/>
          <p:cNvSpPr txBox="1"/>
          <p:nvPr/>
        </p:nvSpPr>
        <p:spPr>
          <a:xfrm>
            <a:off x="5446157" y="4607958"/>
            <a:ext cx="3607200" cy="415488"/>
          </a:xfrm>
          <a:prstGeom prst="rect">
            <a:avLst/>
          </a:prstGeom>
          <a:noFill/>
          <a:ln>
            <a:noFill/>
          </a:ln>
        </p:spPr>
        <p:txBody>
          <a:bodyPr spcFirstLastPara="1" wrap="square" lIns="68575" tIns="68575" rIns="68575" bIns="6857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it" sz="1800" b="0" i="0" u="none" strike="noStrike" kern="0" cap="none" spc="0" normalizeH="0" baseline="0" noProof="0" dirty="0">
                <a:ln>
                  <a:noFill/>
                </a:ln>
                <a:solidFill>
                  <a:srgbClr val="469BDD"/>
                </a:solidFill>
                <a:effectLst/>
                <a:uLnTx/>
                <a:uFillTx/>
                <a:latin typeface="Helvetica Neue"/>
                <a:ea typeface="Helvetica Neue"/>
                <a:cs typeface="Helvetica Neue"/>
                <a:sym typeface="Helvetica Neue"/>
              </a:rPr>
              <a:t>www.sustainablebusiness.design</a:t>
            </a:r>
            <a:endParaRPr kumimoji="0" sz="1300" b="0" i="0" u="none" strike="noStrike" kern="0" cap="none" spc="0" normalizeH="0" baseline="0" noProof="0" dirty="0">
              <a:ln>
                <a:noFill/>
              </a:ln>
              <a:solidFill>
                <a:srgbClr val="469BDD"/>
              </a:solidFill>
              <a:effectLst/>
              <a:uLnTx/>
              <a:uFillTx/>
              <a:latin typeface="Arial"/>
              <a:cs typeface="Arial"/>
              <a:sym typeface="Arial"/>
            </a:endParaRPr>
          </a:p>
        </p:txBody>
      </p:sp>
      <p:pic>
        <p:nvPicPr>
          <p:cNvPr id="66" name="Google Shape;66;p14"/>
          <p:cNvPicPr preferRelativeResize="0"/>
          <p:nvPr/>
        </p:nvPicPr>
        <p:blipFill>
          <a:blip r:embed="rId5">
            <a:alphaModFix/>
          </a:blip>
          <a:stretch>
            <a:fillRect/>
          </a:stretch>
        </p:blipFill>
        <p:spPr>
          <a:xfrm>
            <a:off x="694913" y="482944"/>
            <a:ext cx="4297411" cy="782404"/>
          </a:xfrm>
          <a:prstGeom prst="rect">
            <a:avLst/>
          </a:prstGeom>
          <a:noFill/>
          <a:ln>
            <a:noFill/>
          </a:ln>
        </p:spPr>
      </p:pic>
      <p:pic>
        <p:nvPicPr>
          <p:cNvPr id="67" name="Google Shape;67;p14"/>
          <p:cNvPicPr preferRelativeResize="0"/>
          <p:nvPr/>
        </p:nvPicPr>
        <p:blipFill>
          <a:blip r:embed="rId6">
            <a:alphaModFix/>
          </a:blip>
          <a:stretch>
            <a:fillRect/>
          </a:stretch>
        </p:blipFill>
        <p:spPr>
          <a:xfrm>
            <a:off x="5174553" y="535542"/>
            <a:ext cx="3274534" cy="677207"/>
          </a:xfrm>
          <a:prstGeom prst="rect">
            <a:avLst/>
          </a:prstGeom>
          <a:noFill/>
          <a:ln>
            <a:noFill/>
          </a:ln>
        </p:spPr>
      </p:pic>
      <p:pic>
        <p:nvPicPr>
          <p:cNvPr id="68" name="Google Shape;68;p14"/>
          <p:cNvPicPr preferRelativeResize="0"/>
          <p:nvPr/>
        </p:nvPicPr>
        <p:blipFill>
          <a:blip r:embed="rId7">
            <a:alphaModFix/>
          </a:blip>
          <a:stretch>
            <a:fillRect/>
          </a:stretch>
        </p:blipFill>
        <p:spPr>
          <a:xfrm>
            <a:off x="717977" y="1350044"/>
            <a:ext cx="2318078" cy="710081"/>
          </a:xfrm>
          <a:prstGeom prst="rect">
            <a:avLst/>
          </a:prstGeom>
          <a:noFill/>
          <a:ln>
            <a:noFill/>
          </a:ln>
        </p:spPr>
      </p:pic>
      <p:pic>
        <p:nvPicPr>
          <p:cNvPr id="69" name="Google Shape;69;p14"/>
          <p:cNvPicPr preferRelativeResize="0"/>
          <p:nvPr/>
        </p:nvPicPr>
        <p:blipFill>
          <a:blip r:embed="rId8">
            <a:alphaModFix/>
          </a:blip>
          <a:stretch>
            <a:fillRect/>
          </a:stretch>
        </p:blipFill>
        <p:spPr>
          <a:xfrm>
            <a:off x="3341119" y="1401280"/>
            <a:ext cx="2557192" cy="88102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43">
            <a:extLst>
              <a:ext uri="{FF2B5EF4-FFF2-40B4-BE49-F238E27FC236}">
                <a16:creationId xmlns:a16="http://schemas.microsoft.com/office/drawing/2014/main" id="{980B2038-1B53-491E-BC2F-148E99EFDBB8}"/>
              </a:ext>
            </a:extLst>
          </p:cNvPr>
          <p:cNvSpPr txBox="1">
            <a:spLocks/>
          </p:cNvSpPr>
          <p:nvPr/>
        </p:nvSpPr>
        <p:spPr>
          <a:xfrm>
            <a:off x="292225" y="1079914"/>
            <a:ext cx="8536800" cy="3465387"/>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indent="-457200">
              <a:buFont typeface="+mj-lt"/>
              <a:buAutoNum type="arabicPeriod"/>
            </a:pPr>
            <a:r>
              <a:rPr lang="en-GB" sz="1700" dirty="0">
                <a:solidFill>
                  <a:srgbClr val="469BDD"/>
                </a:solidFill>
                <a:latin typeface="Helvetica Neue"/>
                <a:ea typeface="Helvetica Neue" charset="0"/>
                <a:cs typeface="Helvetica Neue" charset="0"/>
              </a:rPr>
              <a:t>Overarching patterns </a:t>
            </a:r>
            <a:r>
              <a:rPr lang="en-GB" sz="1700" dirty="0">
                <a:solidFill>
                  <a:schemeClr val="tx1"/>
                </a:solidFill>
                <a:latin typeface="Helvetica Neue"/>
                <a:ea typeface="Helvetica Neue" charset="0"/>
                <a:cs typeface="Helvetica Neue" charset="0"/>
              </a:rPr>
              <a:t>refer to major </a:t>
            </a:r>
            <a:r>
              <a:rPr lang="en-GB" sz="1700" dirty="0">
                <a:latin typeface="Helvetica Neue"/>
              </a:rPr>
              <a:t>principles of business and organisational design. They offer general design directions but can also be applied to specific business model aspects (e.g.,</a:t>
            </a:r>
            <a:r>
              <a:rPr lang="en-US" sz="1700" dirty="0">
                <a:latin typeface="Helvetica Neue"/>
              </a:rPr>
              <a:t> the Resource Efficiency and Productivity patterns</a:t>
            </a:r>
            <a:r>
              <a:rPr lang="en-GB" sz="1700" dirty="0">
                <a:latin typeface="Helvetica Neue"/>
              </a:rPr>
              <a:t>).</a:t>
            </a:r>
          </a:p>
          <a:p>
            <a:pPr marL="457200" indent="-457200">
              <a:buFont typeface="+mj-lt"/>
              <a:buAutoNum type="arabicPeriod"/>
            </a:pPr>
            <a:endParaRPr lang="en-GB" sz="1700" dirty="0">
              <a:latin typeface="Helvetica Neue"/>
            </a:endParaRPr>
          </a:p>
          <a:p>
            <a:pPr marL="457200" indent="-457200">
              <a:buFont typeface="+mj-lt"/>
              <a:buAutoNum type="arabicPeriod"/>
            </a:pPr>
            <a:r>
              <a:rPr lang="en-GB" sz="1700" dirty="0">
                <a:solidFill>
                  <a:srgbClr val="469BDD"/>
                </a:solidFill>
                <a:latin typeface="Helvetica Neue"/>
                <a:ea typeface="Helvetica Neue" charset="0"/>
                <a:cs typeface="Helvetica Neue" charset="0"/>
              </a:rPr>
              <a:t>Prototypical patterns </a:t>
            </a:r>
            <a:r>
              <a:rPr lang="en-US" sz="1700" dirty="0">
                <a:latin typeface="Helvetica Neue"/>
              </a:rPr>
              <a:t>are about how a company creates, delivers, and captures value and so they serve to design or redesign the whole business model (e.g., the Green Razor and Blade pattern)</a:t>
            </a:r>
            <a:r>
              <a:rPr lang="en-GB" sz="1700" dirty="0">
                <a:latin typeface="Helvetica Neue"/>
              </a:rPr>
              <a:t>. They can serve as sustainable business model blueprints. </a:t>
            </a:r>
            <a:r>
              <a:rPr lang="en-GB" sz="1700" dirty="0">
                <a:solidFill>
                  <a:srgbClr val="469BDD"/>
                </a:solidFill>
                <a:latin typeface="Helvetica Neue"/>
                <a:ea typeface="Helvetica Neue" charset="0"/>
                <a:cs typeface="Helvetica Neue" charset="0"/>
              </a:rPr>
              <a:t> </a:t>
            </a:r>
          </a:p>
          <a:p>
            <a:pPr marL="457200" indent="-457200">
              <a:buFont typeface="+mj-lt"/>
              <a:buAutoNum type="arabicPeriod"/>
            </a:pPr>
            <a:endParaRPr lang="en-GB" sz="1700" dirty="0">
              <a:solidFill>
                <a:srgbClr val="469BDD"/>
              </a:solidFill>
              <a:latin typeface="Helvetica Neue"/>
              <a:ea typeface="Helvetica Neue" charset="0"/>
              <a:cs typeface="Helvetica Neue" charset="0"/>
            </a:endParaRPr>
          </a:p>
          <a:p>
            <a:pPr marL="457200" indent="-457200">
              <a:buFont typeface="+mj-lt"/>
              <a:buAutoNum type="arabicPeriod"/>
            </a:pPr>
            <a:r>
              <a:rPr lang="en-GB" sz="1700" dirty="0">
                <a:solidFill>
                  <a:srgbClr val="469BDD"/>
                </a:solidFill>
                <a:latin typeface="Helvetica Neue"/>
                <a:ea typeface="Helvetica Neue" charset="0"/>
                <a:cs typeface="Helvetica Neue" charset="0"/>
              </a:rPr>
              <a:t>Modular patterns</a:t>
            </a:r>
            <a:r>
              <a:rPr lang="en-US" sz="1700" dirty="0">
                <a:solidFill>
                  <a:srgbClr val="469BDD"/>
                </a:solidFill>
                <a:latin typeface="Helvetica Neue"/>
                <a:ea typeface="Helvetica Neue" charset="0"/>
                <a:cs typeface="Helvetica Neue" charset="0"/>
              </a:rPr>
              <a:t> </a:t>
            </a:r>
            <a:r>
              <a:rPr lang="en-US" sz="1700" dirty="0">
                <a:solidFill>
                  <a:schemeClr val="tx1"/>
                </a:solidFill>
                <a:latin typeface="Helvetica Neue"/>
                <a:ea typeface="Helvetica Neue" charset="0"/>
                <a:cs typeface="Helvetica Neue" charset="0"/>
              </a:rPr>
              <a:t>show how to innovate a specific part, or module, of a business model, whether resources, processes, products, communication channels, revenue sources, or something else (e.g., the Sustainable Product Design pattern).</a:t>
            </a:r>
            <a:endParaRPr lang="en-GB" sz="1700" dirty="0">
              <a:solidFill>
                <a:schemeClr val="tx1"/>
              </a:solidFill>
              <a:latin typeface="Helvetica Neue"/>
              <a:ea typeface="Helvetica Neue" charset="0"/>
              <a:cs typeface="Helvetica Neue" charset="0"/>
            </a:endParaRPr>
          </a:p>
          <a:p>
            <a:pPr marL="457200" indent="-457200">
              <a:buFont typeface="+mj-lt"/>
              <a:buAutoNum type="arabicPeriod"/>
            </a:pPr>
            <a:endParaRPr lang="en-GB" sz="1800" dirty="0">
              <a:latin typeface="Helvetica Neue"/>
            </a:endParaRPr>
          </a:p>
        </p:txBody>
      </p:sp>
      <p:sp>
        <p:nvSpPr>
          <p:cNvPr id="3" name="Titel 2">
            <a:extLst>
              <a:ext uri="{FF2B5EF4-FFF2-40B4-BE49-F238E27FC236}">
                <a16:creationId xmlns:a16="http://schemas.microsoft.com/office/drawing/2014/main" id="{6A486D97-C448-31A8-6892-7A6C41A24F52}"/>
              </a:ext>
            </a:extLst>
          </p:cNvPr>
          <p:cNvSpPr>
            <a:spLocks noGrp="1"/>
          </p:cNvSpPr>
          <p:nvPr>
            <p:ph type="title"/>
          </p:nvPr>
        </p:nvSpPr>
        <p:spPr/>
        <p:txBody>
          <a:bodyPr/>
          <a:lstStyle/>
          <a:p>
            <a:endParaRPr lang="de-DE"/>
          </a:p>
        </p:txBody>
      </p:sp>
      <p:sp>
        <p:nvSpPr>
          <p:cNvPr id="4" name="Google Shape;75;p15">
            <a:extLst>
              <a:ext uri="{FF2B5EF4-FFF2-40B4-BE49-F238E27FC236}">
                <a16:creationId xmlns:a16="http://schemas.microsoft.com/office/drawing/2014/main" id="{2924C30D-95C0-A0B2-A534-3ADC8F97048C}"/>
              </a:ext>
            </a:extLst>
          </p:cNvPr>
          <p:cNvSpPr txBox="1">
            <a:spLocks/>
          </p:cNvSpPr>
          <p:nvPr/>
        </p:nvSpPr>
        <p:spPr>
          <a:xfrm>
            <a:off x="387625" y="324000"/>
            <a:ext cx="8441400" cy="521700"/>
          </a:xfrm>
          <a:prstGeom prst="rect">
            <a:avLst/>
          </a:prstGeom>
          <a:solidFill>
            <a:srgbClr val="D9D9D9"/>
          </a:solidFill>
          <a:ln>
            <a:noFill/>
          </a:ln>
        </p:spPr>
        <p:txBody>
          <a:bodyPr spcFirstLastPara="1" wrap="square" lIns="13500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3F3F3F"/>
              </a:buClr>
              <a:buSzPts val="14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SzPts val="2100"/>
            </a:pPr>
            <a:r>
              <a:rPr lang="en-GB" sz="2400" dirty="0">
                <a:latin typeface="Helvetica Neue"/>
                <a:ea typeface="Helvetica Neue"/>
                <a:cs typeface="Helvetica Neue"/>
                <a:sym typeface="Helvetica Neue"/>
              </a:rPr>
              <a:t>Pattern types</a:t>
            </a:r>
            <a:endParaRPr lang="en-GB" sz="2400" dirty="0">
              <a:solidFill>
                <a:srgbClr val="188EC9"/>
              </a:solidFill>
              <a:latin typeface="Helvetica Neue"/>
              <a:ea typeface="Helvetica Neue"/>
              <a:cs typeface="Helvetica Neue"/>
              <a:sym typeface="Helvetica Neue"/>
            </a:endParaRPr>
          </a:p>
        </p:txBody>
      </p:sp>
      <p:sp>
        <p:nvSpPr>
          <p:cNvPr id="5" name="Google Shape;95;p16">
            <a:extLst>
              <a:ext uri="{FF2B5EF4-FFF2-40B4-BE49-F238E27FC236}">
                <a16:creationId xmlns:a16="http://schemas.microsoft.com/office/drawing/2014/main" id="{B881D1AB-0F14-5739-8A0A-5AFE3C681462}"/>
              </a:ext>
            </a:extLst>
          </p:cNvPr>
          <p:cNvSpPr/>
          <p:nvPr/>
        </p:nvSpPr>
        <p:spPr>
          <a:xfrm>
            <a:off x="292225" y="326125"/>
            <a:ext cx="95400" cy="521700"/>
          </a:xfrm>
          <a:prstGeom prst="rect">
            <a:avLst/>
          </a:prstGeom>
          <a:solidFill>
            <a:srgbClr val="188EC9"/>
          </a:solidFill>
          <a:ln w="9525" cap="flat" cmpd="sng">
            <a:solidFill>
              <a:srgbClr val="188EC9"/>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orbel"/>
              <a:ea typeface="Corbel"/>
              <a:cs typeface="Corbel"/>
              <a:sym typeface="Corbel"/>
            </a:endParaRPr>
          </a:p>
        </p:txBody>
      </p:sp>
    </p:spTree>
    <p:extLst>
      <p:ext uri="{BB962C8B-B14F-4D97-AF65-F5344CB8AC3E}">
        <p14:creationId xmlns:p14="http://schemas.microsoft.com/office/powerpoint/2010/main" val="131876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6A486D97-C448-31A8-6892-7A6C41A24F52}"/>
              </a:ext>
            </a:extLst>
          </p:cNvPr>
          <p:cNvSpPr>
            <a:spLocks noGrp="1"/>
          </p:cNvSpPr>
          <p:nvPr>
            <p:ph type="title"/>
          </p:nvPr>
        </p:nvSpPr>
        <p:spPr/>
        <p:txBody>
          <a:bodyPr/>
          <a:lstStyle/>
          <a:p>
            <a:endParaRPr lang="de-DE"/>
          </a:p>
        </p:txBody>
      </p:sp>
      <p:sp>
        <p:nvSpPr>
          <p:cNvPr id="4" name="Google Shape;75;p15">
            <a:extLst>
              <a:ext uri="{FF2B5EF4-FFF2-40B4-BE49-F238E27FC236}">
                <a16:creationId xmlns:a16="http://schemas.microsoft.com/office/drawing/2014/main" id="{2924C30D-95C0-A0B2-A534-3ADC8F97048C}"/>
              </a:ext>
            </a:extLst>
          </p:cNvPr>
          <p:cNvSpPr txBox="1">
            <a:spLocks/>
          </p:cNvSpPr>
          <p:nvPr/>
        </p:nvSpPr>
        <p:spPr>
          <a:xfrm>
            <a:off x="387625" y="324000"/>
            <a:ext cx="8441400" cy="521700"/>
          </a:xfrm>
          <a:prstGeom prst="rect">
            <a:avLst/>
          </a:prstGeom>
          <a:solidFill>
            <a:srgbClr val="D9D9D9"/>
          </a:solidFill>
          <a:ln>
            <a:noFill/>
          </a:ln>
        </p:spPr>
        <p:txBody>
          <a:bodyPr spcFirstLastPara="1" wrap="square" lIns="13500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3F3F3F"/>
              </a:buClr>
              <a:buSzPts val="14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SzPts val="2100"/>
            </a:pPr>
            <a:r>
              <a:rPr lang="en-GB" sz="2400" dirty="0">
                <a:latin typeface="Helvetica Neue"/>
                <a:ea typeface="Helvetica Neue"/>
                <a:cs typeface="Helvetica Neue"/>
                <a:sym typeface="Helvetica Neue"/>
              </a:rPr>
              <a:t>Pattern types</a:t>
            </a:r>
            <a:endParaRPr lang="en-GB" sz="2400" dirty="0">
              <a:solidFill>
                <a:srgbClr val="188EC9"/>
              </a:solidFill>
              <a:latin typeface="Helvetica Neue"/>
              <a:ea typeface="Helvetica Neue"/>
              <a:cs typeface="Helvetica Neue"/>
              <a:sym typeface="Helvetica Neue"/>
            </a:endParaRPr>
          </a:p>
        </p:txBody>
      </p:sp>
      <p:sp>
        <p:nvSpPr>
          <p:cNvPr id="5" name="Google Shape;95;p16">
            <a:extLst>
              <a:ext uri="{FF2B5EF4-FFF2-40B4-BE49-F238E27FC236}">
                <a16:creationId xmlns:a16="http://schemas.microsoft.com/office/drawing/2014/main" id="{B881D1AB-0F14-5739-8A0A-5AFE3C681462}"/>
              </a:ext>
            </a:extLst>
          </p:cNvPr>
          <p:cNvSpPr/>
          <p:nvPr/>
        </p:nvSpPr>
        <p:spPr>
          <a:xfrm>
            <a:off x="292225" y="326125"/>
            <a:ext cx="95400" cy="521700"/>
          </a:xfrm>
          <a:prstGeom prst="rect">
            <a:avLst/>
          </a:prstGeom>
          <a:solidFill>
            <a:srgbClr val="188EC9"/>
          </a:solidFill>
          <a:ln w="9525" cap="flat" cmpd="sng">
            <a:solidFill>
              <a:srgbClr val="188EC9"/>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orbel"/>
              <a:ea typeface="Corbel"/>
              <a:cs typeface="Corbel"/>
              <a:sym typeface="Corbel"/>
            </a:endParaRPr>
          </a:p>
        </p:txBody>
      </p:sp>
      <p:pic>
        <p:nvPicPr>
          <p:cNvPr id="2" name="Billede 1">
            <a:extLst>
              <a:ext uri="{FF2B5EF4-FFF2-40B4-BE49-F238E27FC236}">
                <a16:creationId xmlns:a16="http://schemas.microsoft.com/office/drawing/2014/main" id="{45A3207C-AA20-DFDA-E0CC-2CDAC8A394AC}"/>
              </a:ext>
            </a:extLst>
          </p:cNvPr>
          <p:cNvPicPr>
            <a:picLocks noChangeAspect="1"/>
          </p:cNvPicPr>
          <p:nvPr/>
        </p:nvPicPr>
        <p:blipFill rotWithShape="1">
          <a:blip r:embed="rId3">
            <a:extLst>
              <a:ext uri="{28A0092B-C50C-407E-A947-70E740481C1C}">
                <a14:useLocalDpi xmlns:a14="http://schemas.microsoft.com/office/drawing/2010/main" val="0"/>
              </a:ext>
            </a:extLst>
          </a:blip>
          <a:srcRect l="2360" r="2767"/>
          <a:stretch/>
        </p:blipFill>
        <p:spPr>
          <a:xfrm>
            <a:off x="-1" y="1096649"/>
            <a:ext cx="4903067" cy="3648887"/>
          </a:xfrm>
          <a:prstGeom prst="rect">
            <a:avLst/>
          </a:prstGeom>
        </p:spPr>
      </p:pic>
      <p:sp>
        <p:nvSpPr>
          <p:cNvPr id="6" name="Tekstfelt 2">
            <a:extLst>
              <a:ext uri="{FF2B5EF4-FFF2-40B4-BE49-F238E27FC236}">
                <a16:creationId xmlns:a16="http://schemas.microsoft.com/office/drawing/2014/main" id="{13363C63-604A-B385-4951-6B39D3E13343}"/>
              </a:ext>
            </a:extLst>
          </p:cNvPr>
          <p:cNvSpPr txBox="1"/>
          <p:nvPr/>
        </p:nvSpPr>
        <p:spPr>
          <a:xfrm>
            <a:off x="4716033" y="1094524"/>
            <a:ext cx="4185513" cy="3539430"/>
          </a:xfrm>
          <a:prstGeom prst="rect">
            <a:avLst/>
          </a:prstGeom>
          <a:noFill/>
        </p:spPr>
        <p:txBody>
          <a:bodyPr wrap="square" rtlCol="0">
            <a:spAutoFit/>
          </a:bodyPr>
          <a:lstStyle/>
          <a:p>
            <a:pPr marL="179388" indent="-179388">
              <a:buFont typeface="Arial" charset="0"/>
              <a:buChar char="•"/>
            </a:pPr>
            <a:r>
              <a:rPr lang="en-US" sz="1600" dirty="0">
                <a:solidFill>
                  <a:schemeClr val="tx1"/>
                </a:solidFill>
                <a:latin typeface="Helvetica Neue"/>
              </a:rPr>
              <a:t>Modular patterns can complete or complement prototypical patterns, just as they can help implement overarching patterns.</a:t>
            </a:r>
          </a:p>
          <a:p>
            <a:pPr marL="179388" indent="-179388">
              <a:buFont typeface="Arial" charset="0"/>
              <a:buChar char="•"/>
            </a:pPr>
            <a:endParaRPr lang="en-GB" sz="1600" dirty="0">
              <a:solidFill>
                <a:schemeClr val="tx1"/>
              </a:solidFill>
              <a:latin typeface="Helvetica Neue"/>
            </a:endParaRPr>
          </a:p>
          <a:p>
            <a:pPr marL="179388" indent="-179388">
              <a:buFont typeface="Arial" charset="0"/>
              <a:buChar char="•"/>
            </a:pPr>
            <a:r>
              <a:rPr lang="en-US" sz="1600" dirty="0">
                <a:solidFill>
                  <a:schemeClr val="tx1"/>
                </a:solidFill>
                <a:latin typeface="Helvetica Neue"/>
              </a:rPr>
              <a:t>There is no strict top-down hierarchy or rule for using the different pattern types. You can combine the patterns according to your needs and liking.</a:t>
            </a:r>
          </a:p>
          <a:p>
            <a:pPr marL="179388" indent="-179388">
              <a:buFont typeface="Arial" charset="0"/>
              <a:buChar char="•"/>
            </a:pPr>
            <a:endParaRPr lang="en-US" sz="1600" dirty="0">
              <a:solidFill>
                <a:schemeClr val="tx1"/>
              </a:solidFill>
              <a:latin typeface="Helvetica Neue"/>
            </a:endParaRPr>
          </a:p>
          <a:p>
            <a:pPr marL="179388" indent="-179388">
              <a:buFont typeface="Arial" charset="0"/>
              <a:buChar char="•"/>
            </a:pPr>
            <a:r>
              <a:rPr lang="en-US" sz="1600" dirty="0">
                <a:solidFill>
                  <a:schemeClr val="tx1"/>
                </a:solidFill>
                <a:latin typeface="Helvetica Neue"/>
              </a:rPr>
              <a:t>Assigning the patterns to these three types allows seeing how the patterns differ in their scope and how one can start working with them.</a:t>
            </a:r>
            <a:endParaRPr lang="en-GB" sz="1600" dirty="0">
              <a:solidFill>
                <a:schemeClr val="tx1"/>
              </a:solidFill>
              <a:latin typeface="Helvetica Neue"/>
            </a:endParaRPr>
          </a:p>
        </p:txBody>
      </p:sp>
    </p:spTree>
    <p:extLst>
      <p:ext uri="{BB962C8B-B14F-4D97-AF65-F5344CB8AC3E}">
        <p14:creationId xmlns:p14="http://schemas.microsoft.com/office/powerpoint/2010/main" val="869539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62"/>
        <p:cNvGrpSpPr/>
        <p:nvPr/>
      </p:nvGrpSpPr>
      <p:grpSpPr>
        <a:xfrm>
          <a:off x="0" y="0"/>
          <a:ext cx="0" cy="0"/>
          <a:chOff x="0" y="0"/>
          <a:chExt cx="0" cy="0"/>
        </a:xfrm>
      </p:grpSpPr>
      <p:sp>
        <p:nvSpPr>
          <p:cNvPr id="3" name="Google Shape;75;p15">
            <a:extLst>
              <a:ext uri="{FF2B5EF4-FFF2-40B4-BE49-F238E27FC236}">
                <a16:creationId xmlns:a16="http://schemas.microsoft.com/office/drawing/2014/main" id="{07836AB2-2136-1491-3417-66C121AC39C9}"/>
              </a:ext>
            </a:extLst>
          </p:cNvPr>
          <p:cNvSpPr txBox="1">
            <a:spLocks/>
          </p:cNvSpPr>
          <p:nvPr/>
        </p:nvSpPr>
        <p:spPr>
          <a:xfrm>
            <a:off x="201805" y="1565350"/>
            <a:ext cx="8441400" cy="2012800"/>
          </a:xfrm>
          <a:prstGeom prst="rect">
            <a:avLst/>
          </a:prstGeom>
          <a:solidFill>
            <a:schemeClr val="tx1"/>
          </a:solidFill>
          <a:ln>
            <a:noFill/>
          </a:ln>
        </p:spPr>
        <p:txBody>
          <a:bodyPr spcFirstLastPara="1" wrap="square" lIns="13500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pPr marL="285750" indent="-285750">
              <a:buFont typeface="Arial" charset="0"/>
              <a:buChar char="•"/>
            </a:pPr>
            <a:r>
              <a:rPr lang="da-DK" sz="2800" dirty="0">
                <a:solidFill>
                  <a:schemeClr val="bg1"/>
                </a:solidFill>
                <a:latin typeface="Helvetica Neue"/>
                <a:ea typeface="Helvetica Neue"/>
                <a:cs typeface="Helvetica Neue"/>
              </a:rPr>
              <a:t>How to </a:t>
            </a:r>
            <a:r>
              <a:rPr lang="da-DK" sz="2800" dirty="0">
                <a:solidFill>
                  <a:srgbClr val="188EC9"/>
                </a:solidFill>
                <a:latin typeface="Helvetica Neue"/>
                <a:ea typeface="Helvetica Neue"/>
                <a:cs typeface="Helvetica Neue"/>
              </a:rPr>
              <a:t>navigate the 45 SBMD patterns</a:t>
            </a:r>
            <a:r>
              <a:rPr lang="da-DK" sz="2800" dirty="0">
                <a:solidFill>
                  <a:srgbClr val="469BDD"/>
                </a:solidFill>
              </a:rPr>
              <a:t>?</a:t>
            </a:r>
            <a:endParaRPr lang="da-DK" sz="2800" dirty="0"/>
          </a:p>
        </p:txBody>
      </p:sp>
    </p:spTree>
    <p:extLst>
      <p:ext uri="{BB962C8B-B14F-4D97-AF65-F5344CB8AC3E}">
        <p14:creationId xmlns:p14="http://schemas.microsoft.com/office/powerpoint/2010/main" val="656396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solidFill>
            <a:schemeClr val="bg2">
              <a:lumMod val="20000"/>
              <a:lumOff val="80000"/>
            </a:schemeClr>
          </a:solidFill>
        </p:spPr>
        <p:txBody>
          <a:bodyPr/>
          <a:lstStyle/>
          <a:p>
            <a:r>
              <a:rPr lang="da-DK" sz="2400" dirty="0">
                <a:latin typeface="Helvetica Neue"/>
                <a:ea typeface="Helvetica Neue"/>
                <a:cs typeface="Helvetica Neue"/>
                <a:sym typeface="Helvetica Neue"/>
              </a:rPr>
              <a:t>Pattern navigation</a:t>
            </a:r>
            <a:endParaRPr lang="da-DK" sz="2400" dirty="0"/>
          </a:p>
        </p:txBody>
      </p:sp>
      <p:sp>
        <p:nvSpPr>
          <p:cNvPr id="8" name="Google Shape;123;p18"/>
          <p:cNvSpPr/>
          <p:nvPr/>
        </p:nvSpPr>
        <p:spPr>
          <a:xfrm>
            <a:off x="292225" y="322730"/>
            <a:ext cx="95400" cy="525000"/>
          </a:xfrm>
          <a:prstGeom prst="rect">
            <a:avLst/>
          </a:prstGeom>
          <a:solidFill>
            <a:srgbClr val="188EC9"/>
          </a:solidFill>
          <a:ln w="9525" cap="flat" cmpd="sng">
            <a:solidFill>
              <a:srgbClr val="188EC9"/>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orbel"/>
              <a:ea typeface="Corbel"/>
              <a:cs typeface="Corbel"/>
              <a:sym typeface="Corbel"/>
            </a:endParaRPr>
          </a:p>
        </p:txBody>
      </p:sp>
      <p:sp>
        <p:nvSpPr>
          <p:cNvPr id="2" name="Tekstfelt 1"/>
          <p:cNvSpPr txBox="1"/>
          <p:nvPr/>
        </p:nvSpPr>
        <p:spPr>
          <a:xfrm>
            <a:off x="292224" y="1556087"/>
            <a:ext cx="8441398" cy="2308324"/>
          </a:xfrm>
          <a:prstGeom prst="rect">
            <a:avLst/>
          </a:prstGeom>
          <a:noFill/>
        </p:spPr>
        <p:txBody>
          <a:bodyPr wrap="square" rtlCol="0">
            <a:spAutoFit/>
          </a:bodyPr>
          <a:lstStyle/>
          <a:p>
            <a:pPr marL="342900" indent="-342900">
              <a:buFont typeface="Arial" charset="0"/>
              <a:buChar char="•"/>
            </a:pPr>
            <a:r>
              <a:rPr lang="en-GB" sz="1800" dirty="0">
                <a:solidFill>
                  <a:schemeClr val="tx1"/>
                </a:solidFill>
                <a:latin typeface="Helvetica Neue"/>
              </a:rPr>
              <a:t>How to strategically discern the most suitable SBMD patterns? And how to consider their sustainable value creation potential before making use of them?</a:t>
            </a:r>
          </a:p>
          <a:p>
            <a:endParaRPr lang="en-GB" sz="1800" dirty="0">
              <a:solidFill>
                <a:schemeClr val="tx1"/>
              </a:solidFill>
              <a:latin typeface="Helvetica Neue"/>
              <a:ea typeface="Helvetica Neue" charset="0"/>
              <a:cs typeface="Helvetica Neue" charset="0"/>
            </a:endParaRPr>
          </a:p>
          <a:p>
            <a:pPr marL="342900" indent="-342900">
              <a:buFont typeface="Arial" charset="0"/>
              <a:buChar char="•"/>
            </a:pPr>
            <a:r>
              <a:rPr lang="en-GB" sz="1800" dirty="0">
                <a:solidFill>
                  <a:schemeClr val="tx1"/>
                </a:solidFill>
                <a:latin typeface="Helvetica Neue"/>
                <a:ea typeface="Helvetica Neue" charset="0"/>
                <a:cs typeface="Helvetica Neue" charset="0"/>
              </a:rPr>
              <a:t>There are two ways of navigating the SBMD patterns in order to find the most suitable ones: </a:t>
            </a:r>
          </a:p>
          <a:p>
            <a:pPr marL="342900" indent="-342900">
              <a:buFont typeface="Arial" charset="0"/>
              <a:buChar char="•"/>
            </a:pPr>
            <a:endParaRPr lang="en-GB" sz="1800" dirty="0">
              <a:solidFill>
                <a:schemeClr val="tx1"/>
              </a:solidFill>
              <a:latin typeface="Helvetica Neue"/>
            </a:endParaRPr>
          </a:p>
          <a:p>
            <a:pPr marL="720725" lvl="2" indent="-342900">
              <a:buFont typeface="Courier New" panose="02070309020205020404" pitchFamily="49" charset="0"/>
              <a:buChar char="o"/>
            </a:pPr>
            <a:r>
              <a:rPr lang="en-GB" sz="1600" dirty="0">
                <a:solidFill>
                  <a:schemeClr val="tx1"/>
                </a:solidFill>
                <a:latin typeface="Helvetica Neue"/>
              </a:rPr>
              <a:t>The Pattern Triangle  </a:t>
            </a:r>
          </a:p>
          <a:p>
            <a:pPr marL="720725" lvl="2" indent="-342900">
              <a:buFont typeface="Courier New" panose="02070309020205020404" pitchFamily="49" charset="0"/>
              <a:buChar char="o"/>
            </a:pPr>
            <a:r>
              <a:rPr lang="en-GB" sz="1600" dirty="0">
                <a:solidFill>
                  <a:schemeClr val="tx1"/>
                </a:solidFill>
                <a:latin typeface="Helvetica Neue"/>
              </a:rPr>
              <a:t>The 11 Pattern Groups together with 11 Guiding Questions </a:t>
            </a:r>
          </a:p>
        </p:txBody>
      </p:sp>
      <p:sp>
        <p:nvSpPr>
          <p:cNvPr id="9" name="Pladsholder til tekst 1">
            <a:extLst>
              <a:ext uri="{FF2B5EF4-FFF2-40B4-BE49-F238E27FC236}">
                <a16:creationId xmlns:a16="http://schemas.microsoft.com/office/drawing/2014/main" id="{A29D0869-871C-3853-D1FF-A7D92B8BB343}"/>
              </a:ext>
            </a:extLst>
          </p:cNvPr>
          <p:cNvSpPr>
            <a:spLocks noGrp="1"/>
          </p:cNvSpPr>
          <p:nvPr>
            <p:ph type="body" idx="1"/>
          </p:nvPr>
        </p:nvSpPr>
        <p:spPr>
          <a:xfrm>
            <a:off x="292224" y="975747"/>
            <a:ext cx="5334339" cy="270000"/>
          </a:xfrm>
        </p:spPr>
        <p:txBody>
          <a:bodyPr/>
          <a:lstStyle/>
          <a:p>
            <a:pPr marL="87313" lvl="0" indent="0"/>
            <a:r>
              <a:rPr lang="en-GB" sz="1800" dirty="0">
                <a:solidFill>
                  <a:srgbClr val="469BDD"/>
                </a:solidFill>
                <a:latin typeface="Helvetica Neue"/>
              </a:rPr>
              <a:t>How to navigate the variety of patterns?</a:t>
            </a:r>
            <a:endParaRPr lang="it" dirty="0">
              <a:solidFill>
                <a:srgbClr val="469BDD"/>
              </a:solidFill>
              <a:latin typeface="Helvetica Neue"/>
              <a:ea typeface="Helvetica Neue"/>
              <a:cs typeface="Helvetica Neue"/>
              <a:sym typeface="Helvetica Neue"/>
            </a:endParaRPr>
          </a:p>
          <a:p>
            <a:endParaRPr lang="da-DK" dirty="0">
              <a:solidFill>
                <a:srgbClr val="469BDD"/>
              </a:solidFill>
            </a:endParaRPr>
          </a:p>
        </p:txBody>
      </p:sp>
    </p:spTree>
    <p:extLst>
      <p:ext uri="{BB962C8B-B14F-4D97-AF65-F5344CB8AC3E}">
        <p14:creationId xmlns:p14="http://schemas.microsoft.com/office/powerpoint/2010/main" val="11855471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p:cNvSpPr>
            <a:spLocks noGrp="1"/>
          </p:cNvSpPr>
          <p:nvPr>
            <p:ph type="body" idx="2"/>
          </p:nvPr>
        </p:nvSpPr>
        <p:spPr>
          <a:xfrm>
            <a:off x="323999" y="1441261"/>
            <a:ext cx="8505025" cy="3148800"/>
          </a:xfrm>
        </p:spPr>
        <p:txBody>
          <a:bodyPr/>
          <a:lstStyle/>
          <a:p>
            <a:pPr marL="742950" lvl="1" indent="-285750">
              <a:lnSpc>
                <a:spcPct val="100000"/>
              </a:lnSpc>
              <a:spcBef>
                <a:spcPts val="0"/>
              </a:spcBef>
              <a:buClrTx/>
              <a:buSzTx/>
            </a:pPr>
            <a:endParaRPr lang="da-DK" noProof="1">
              <a:solidFill>
                <a:schemeClr val="tx1"/>
              </a:solidFill>
              <a:latin typeface="Helvetica Neue" charset="0"/>
              <a:ea typeface="Helvetica Neue" charset="0"/>
              <a:cs typeface="Helvetica Neue" charset="0"/>
            </a:endParaRPr>
          </a:p>
          <a:p>
            <a:pPr marL="742950" lvl="1" indent="-285750">
              <a:lnSpc>
                <a:spcPct val="100000"/>
              </a:lnSpc>
              <a:spcBef>
                <a:spcPts val="0"/>
              </a:spcBef>
              <a:buClrTx/>
              <a:buSzTx/>
            </a:pPr>
            <a:endParaRPr lang="da-DK" dirty="0">
              <a:solidFill>
                <a:schemeClr val="tx1"/>
              </a:solidFill>
              <a:latin typeface="Helvetica Neue" charset="0"/>
              <a:ea typeface="Helvetica Neue" charset="0"/>
              <a:cs typeface="Helvetica Neue" charset="0"/>
            </a:endParaRPr>
          </a:p>
          <a:p>
            <a:pPr marL="742950" lvl="1" indent="-285750">
              <a:lnSpc>
                <a:spcPct val="100000"/>
              </a:lnSpc>
              <a:spcBef>
                <a:spcPts val="0"/>
              </a:spcBef>
              <a:buClrTx/>
              <a:buSzTx/>
            </a:pPr>
            <a:endParaRPr lang="da-DK" dirty="0">
              <a:solidFill>
                <a:schemeClr val="tx1"/>
              </a:solidFill>
              <a:latin typeface="Helvetica Neue" charset="0"/>
              <a:ea typeface="Helvetica Neue" charset="0"/>
              <a:cs typeface="Helvetica Neue" charset="0"/>
            </a:endParaRPr>
          </a:p>
          <a:p>
            <a:pPr marL="742950" lvl="1" indent="-285750">
              <a:lnSpc>
                <a:spcPct val="100000"/>
              </a:lnSpc>
              <a:spcBef>
                <a:spcPts val="0"/>
              </a:spcBef>
              <a:buClrTx/>
              <a:buSzTx/>
            </a:pPr>
            <a:endParaRPr lang="da-DK" dirty="0"/>
          </a:p>
          <a:p>
            <a:pPr marL="742950" lvl="1" indent="-285750">
              <a:lnSpc>
                <a:spcPct val="100000"/>
              </a:lnSpc>
              <a:spcBef>
                <a:spcPts val="0"/>
              </a:spcBef>
              <a:buClrTx/>
              <a:buSzTx/>
            </a:pPr>
            <a:endParaRPr lang="da-DK" dirty="0"/>
          </a:p>
        </p:txBody>
      </p:sp>
      <p:sp>
        <p:nvSpPr>
          <p:cNvPr id="4" name="Titel 3"/>
          <p:cNvSpPr>
            <a:spLocks noGrp="1"/>
          </p:cNvSpPr>
          <p:nvPr>
            <p:ph type="title"/>
          </p:nvPr>
        </p:nvSpPr>
        <p:spPr>
          <a:solidFill>
            <a:schemeClr val="bg2">
              <a:lumMod val="20000"/>
              <a:lumOff val="80000"/>
            </a:schemeClr>
          </a:solidFill>
        </p:spPr>
        <p:txBody>
          <a:bodyPr/>
          <a:lstStyle/>
          <a:p>
            <a:r>
              <a:rPr lang="da-DK" sz="2400" dirty="0">
                <a:latin typeface="Helvetica Neue"/>
                <a:ea typeface="Helvetica Neue"/>
                <a:cs typeface="Helvetica Neue"/>
                <a:sym typeface="Helvetica Neue"/>
              </a:rPr>
              <a:t>Pattern navigation</a:t>
            </a:r>
            <a:endParaRPr lang="da-DK" sz="2400" dirty="0"/>
          </a:p>
        </p:txBody>
      </p:sp>
      <p:sp>
        <p:nvSpPr>
          <p:cNvPr id="8" name="Google Shape;123;p18"/>
          <p:cNvSpPr/>
          <p:nvPr/>
        </p:nvSpPr>
        <p:spPr>
          <a:xfrm>
            <a:off x="292225" y="322730"/>
            <a:ext cx="95400" cy="525000"/>
          </a:xfrm>
          <a:prstGeom prst="rect">
            <a:avLst/>
          </a:prstGeom>
          <a:solidFill>
            <a:srgbClr val="188EC9"/>
          </a:solidFill>
          <a:ln w="9525" cap="flat" cmpd="sng">
            <a:solidFill>
              <a:srgbClr val="188EC9"/>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orbel"/>
              <a:ea typeface="Corbel"/>
              <a:cs typeface="Corbel"/>
              <a:sym typeface="Corbel"/>
            </a:endParaRPr>
          </a:p>
        </p:txBody>
      </p:sp>
      <p:sp>
        <p:nvSpPr>
          <p:cNvPr id="5" name="Tekstfelt 4"/>
          <p:cNvSpPr txBox="1"/>
          <p:nvPr/>
        </p:nvSpPr>
        <p:spPr>
          <a:xfrm>
            <a:off x="292224" y="1501327"/>
            <a:ext cx="4419153" cy="2708434"/>
          </a:xfrm>
          <a:prstGeom prst="rect">
            <a:avLst/>
          </a:prstGeom>
          <a:noFill/>
        </p:spPr>
        <p:txBody>
          <a:bodyPr wrap="square" rtlCol="0">
            <a:spAutoFit/>
          </a:bodyPr>
          <a:lstStyle/>
          <a:p>
            <a:pPr marL="285750" indent="-285750">
              <a:buFont typeface="Arial" panose="020B0604020202020204" pitchFamily="34" charset="0"/>
              <a:buChar char="•"/>
            </a:pPr>
            <a:r>
              <a:rPr lang="da-DK" sz="1700" dirty="0">
                <a:solidFill>
                  <a:schemeClr val="tx1"/>
                </a:solidFill>
                <a:latin typeface="Helvetica Neue" charset="0"/>
                <a:ea typeface="Helvetica Neue" charset="0"/>
                <a:cs typeface="Helvetica Neue" charset="0"/>
              </a:rPr>
              <a:t>The Pattern Triangle builds on a classic sustainability framework, in which each corner represents a major dimension of sustainable value creation, including ecological, social, and economic value.</a:t>
            </a:r>
          </a:p>
          <a:p>
            <a:pPr marL="285750" indent="-285750">
              <a:buFont typeface="Arial" charset="0"/>
              <a:buChar char="•"/>
            </a:pPr>
            <a:endParaRPr lang="da-DK" sz="1700" dirty="0">
              <a:solidFill>
                <a:schemeClr val="tx1"/>
              </a:solidFill>
              <a:latin typeface="Helvetica Neue" charset="0"/>
              <a:ea typeface="Helvetica Neue" charset="0"/>
              <a:cs typeface="Helvetica Neue" charset="0"/>
            </a:endParaRPr>
          </a:p>
          <a:p>
            <a:pPr marL="285750" indent="-285750">
              <a:buFont typeface="Arial" charset="0"/>
              <a:buChar char="•"/>
            </a:pPr>
            <a:r>
              <a:rPr lang="da-DK" sz="1700" dirty="0">
                <a:solidFill>
                  <a:schemeClr val="tx1"/>
                </a:solidFill>
                <a:latin typeface="Helvetica Neue" charset="0"/>
                <a:ea typeface="Helvetica Neue" charset="0"/>
                <a:cs typeface="Helvetica Neue" charset="0"/>
              </a:rPr>
              <a:t>The 45 individual patterns and 11 Pattern Groups are positioned on the triangle, based on their respective value creation potential.</a:t>
            </a:r>
          </a:p>
        </p:txBody>
      </p:sp>
      <p:sp>
        <p:nvSpPr>
          <p:cNvPr id="7" name="Pladsholder til tekst 1">
            <a:extLst>
              <a:ext uri="{FF2B5EF4-FFF2-40B4-BE49-F238E27FC236}">
                <a16:creationId xmlns:a16="http://schemas.microsoft.com/office/drawing/2014/main" id="{3187916C-2B3E-E2C2-ECD4-D00B0604070C}"/>
              </a:ext>
            </a:extLst>
          </p:cNvPr>
          <p:cNvSpPr>
            <a:spLocks noGrp="1"/>
          </p:cNvSpPr>
          <p:nvPr>
            <p:ph type="body" idx="1"/>
          </p:nvPr>
        </p:nvSpPr>
        <p:spPr>
          <a:xfrm>
            <a:off x="292224" y="975747"/>
            <a:ext cx="5334339" cy="270000"/>
          </a:xfrm>
        </p:spPr>
        <p:txBody>
          <a:bodyPr/>
          <a:lstStyle/>
          <a:p>
            <a:pPr marL="87313" lvl="0" indent="0"/>
            <a:r>
              <a:rPr lang="en-GB" sz="1800" dirty="0">
                <a:solidFill>
                  <a:srgbClr val="469BDD"/>
                </a:solidFill>
                <a:latin typeface="Helvetica Neue"/>
              </a:rPr>
              <a:t>The Pattern Triangle.</a:t>
            </a:r>
            <a:endParaRPr lang="it" dirty="0">
              <a:solidFill>
                <a:schemeClr val="tx1"/>
              </a:solidFill>
              <a:latin typeface="Helvetica Neue"/>
              <a:ea typeface="Helvetica Neue"/>
              <a:cs typeface="Helvetica Neue"/>
              <a:sym typeface="Helvetica Neue"/>
            </a:endParaRPr>
          </a:p>
        </p:txBody>
      </p:sp>
      <p:pic>
        <p:nvPicPr>
          <p:cNvPr id="10" name="Grafik 9">
            <a:extLst>
              <a:ext uri="{FF2B5EF4-FFF2-40B4-BE49-F238E27FC236}">
                <a16:creationId xmlns:a16="http://schemas.microsoft.com/office/drawing/2014/main" id="{313E6A85-04DF-D262-83CC-25D5C5129ED5}"/>
              </a:ext>
            </a:extLst>
          </p:cNvPr>
          <p:cNvPicPr>
            <a:picLocks noChangeAspect="1"/>
          </p:cNvPicPr>
          <p:nvPr/>
        </p:nvPicPr>
        <p:blipFill>
          <a:blip r:embed="rId3"/>
          <a:stretch>
            <a:fillRect/>
          </a:stretch>
        </p:blipFill>
        <p:spPr>
          <a:xfrm>
            <a:off x="5206073" y="901051"/>
            <a:ext cx="3460347" cy="3608950"/>
          </a:xfrm>
          <a:prstGeom prst="rect">
            <a:avLst/>
          </a:prstGeom>
        </p:spPr>
      </p:pic>
    </p:spTree>
    <p:extLst>
      <p:ext uri="{BB962C8B-B14F-4D97-AF65-F5344CB8AC3E}">
        <p14:creationId xmlns:p14="http://schemas.microsoft.com/office/powerpoint/2010/main" val="1946683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solidFill>
            <a:schemeClr val="bg2">
              <a:lumMod val="20000"/>
              <a:lumOff val="80000"/>
            </a:schemeClr>
          </a:solidFill>
        </p:spPr>
        <p:txBody>
          <a:bodyPr/>
          <a:lstStyle/>
          <a:p>
            <a:r>
              <a:rPr lang="da-DK" sz="2400" dirty="0">
                <a:latin typeface="Helvetica Neue"/>
                <a:ea typeface="Helvetica Neue"/>
                <a:cs typeface="Helvetica Neue"/>
                <a:sym typeface="Helvetica Neue"/>
              </a:rPr>
              <a:t>Pattern navigation</a:t>
            </a:r>
            <a:endParaRPr lang="da-DK" sz="2400" dirty="0"/>
          </a:p>
        </p:txBody>
      </p:sp>
      <p:sp>
        <p:nvSpPr>
          <p:cNvPr id="8" name="Google Shape;123;p18"/>
          <p:cNvSpPr/>
          <p:nvPr/>
        </p:nvSpPr>
        <p:spPr>
          <a:xfrm>
            <a:off x="292225" y="322730"/>
            <a:ext cx="95400" cy="525000"/>
          </a:xfrm>
          <a:prstGeom prst="rect">
            <a:avLst/>
          </a:prstGeom>
          <a:solidFill>
            <a:srgbClr val="188EC9"/>
          </a:solidFill>
          <a:ln w="9525" cap="flat" cmpd="sng">
            <a:solidFill>
              <a:srgbClr val="188EC9"/>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orbel"/>
              <a:ea typeface="Corbel"/>
              <a:cs typeface="Corbel"/>
              <a:sym typeface="Corbel"/>
            </a:endParaRPr>
          </a:p>
        </p:txBody>
      </p:sp>
      <p:pic>
        <p:nvPicPr>
          <p:cNvPr id="11" name="Grafik 10">
            <a:extLst>
              <a:ext uri="{FF2B5EF4-FFF2-40B4-BE49-F238E27FC236}">
                <a16:creationId xmlns:a16="http://schemas.microsoft.com/office/drawing/2014/main" id="{A9814816-8F1C-80D8-4EBA-94858D60D8DE}"/>
              </a:ext>
            </a:extLst>
          </p:cNvPr>
          <p:cNvPicPr>
            <a:picLocks noChangeAspect="1"/>
          </p:cNvPicPr>
          <p:nvPr/>
        </p:nvPicPr>
        <p:blipFill>
          <a:blip r:embed="rId3"/>
          <a:stretch>
            <a:fillRect/>
          </a:stretch>
        </p:blipFill>
        <p:spPr>
          <a:xfrm>
            <a:off x="5616082" y="886261"/>
            <a:ext cx="2861929" cy="4178707"/>
          </a:xfrm>
          <a:prstGeom prst="rect">
            <a:avLst/>
          </a:prstGeom>
        </p:spPr>
      </p:pic>
      <p:sp>
        <p:nvSpPr>
          <p:cNvPr id="14" name="Tekstfelt 5">
            <a:extLst>
              <a:ext uri="{FF2B5EF4-FFF2-40B4-BE49-F238E27FC236}">
                <a16:creationId xmlns:a16="http://schemas.microsoft.com/office/drawing/2014/main" id="{82DD40CB-C116-40E3-1CE3-C4BEE51A811A}"/>
              </a:ext>
            </a:extLst>
          </p:cNvPr>
          <p:cNvSpPr txBox="1"/>
          <p:nvPr/>
        </p:nvSpPr>
        <p:spPr>
          <a:xfrm>
            <a:off x="292225" y="1439336"/>
            <a:ext cx="4900500" cy="3447098"/>
          </a:xfrm>
          <a:prstGeom prst="rect">
            <a:avLst/>
          </a:prstGeom>
          <a:noFill/>
        </p:spPr>
        <p:txBody>
          <a:bodyPr wrap="square" rtlCol="0">
            <a:spAutoFit/>
          </a:bodyPr>
          <a:lstStyle/>
          <a:p>
            <a:r>
              <a:rPr lang="en-US" sz="1600" dirty="0">
                <a:solidFill>
                  <a:schemeClr val="tx1"/>
                </a:solidFill>
                <a:latin typeface="Helvetica Neue"/>
                <a:ea typeface="Helvetica Neue" charset="0"/>
                <a:cs typeface="Helvetica Neue" charset="0"/>
              </a:rPr>
              <a:t>The 45 individual SBMD patterns are </a:t>
            </a:r>
            <a:r>
              <a:rPr lang="en-US" sz="1600" dirty="0" err="1">
                <a:solidFill>
                  <a:schemeClr val="tx1"/>
                </a:solidFill>
                <a:latin typeface="Helvetica Neue"/>
                <a:ea typeface="Helvetica Neue" charset="0"/>
                <a:cs typeface="Helvetica Neue" charset="0"/>
              </a:rPr>
              <a:t>organised</a:t>
            </a:r>
            <a:r>
              <a:rPr lang="en-US" sz="1600" dirty="0">
                <a:solidFill>
                  <a:schemeClr val="tx1"/>
                </a:solidFill>
                <a:latin typeface="Helvetica Neue"/>
                <a:ea typeface="Helvetica Neue" charset="0"/>
                <a:cs typeface="Helvetica Neue" charset="0"/>
              </a:rPr>
              <a:t> in 11 groups, according to recurring business design challenges companies face:</a:t>
            </a:r>
          </a:p>
          <a:p>
            <a:endParaRPr lang="en-GB" sz="1600" dirty="0">
              <a:solidFill>
                <a:schemeClr val="tx1"/>
              </a:solidFill>
              <a:latin typeface="Helvetica Neue"/>
              <a:ea typeface="Helvetica Neue" charset="0"/>
              <a:cs typeface="Helvetica Neue" charset="0"/>
            </a:endParaRPr>
          </a:p>
          <a:p>
            <a:pPr marL="720725" lvl="7" indent="-360363">
              <a:buFont typeface="+mj-lt"/>
              <a:buAutoNum type="arabicPeriod"/>
            </a:pPr>
            <a:r>
              <a:rPr lang="da-DK" dirty="0">
                <a:latin typeface="Helvetica Neue"/>
              </a:rPr>
              <a:t>Pricing &amp; revenue</a:t>
            </a:r>
          </a:p>
          <a:p>
            <a:pPr marL="720725" lvl="7" indent="-360363">
              <a:buFont typeface="+mj-lt"/>
              <a:buAutoNum type="arabicPeriod"/>
            </a:pPr>
            <a:r>
              <a:rPr lang="da-DK" dirty="0">
                <a:solidFill>
                  <a:schemeClr val="tx1"/>
                </a:solidFill>
                <a:latin typeface="Helvetica Neue"/>
              </a:rPr>
              <a:t>Financing</a:t>
            </a:r>
          </a:p>
          <a:p>
            <a:pPr marL="720725" lvl="7" indent="-360363">
              <a:buFont typeface="+mj-lt"/>
              <a:buAutoNum type="arabicPeriod"/>
            </a:pPr>
            <a:r>
              <a:rPr lang="da-DK" dirty="0">
                <a:solidFill>
                  <a:schemeClr val="tx1"/>
                </a:solidFill>
                <a:latin typeface="Helvetica Neue"/>
              </a:rPr>
              <a:t>Ecodesign</a:t>
            </a:r>
          </a:p>
          <a:p>
            <a:pPr marL="720725" lvl="7" indent="-360363">
              <a:buFont typeface="+mj-lt"/>
              <a:buAutoNum type="arabicPeriod"/>
            </a:pPr>
            <a:r>
              <a:rPr lang="da-DK" dirty="0">
                <a:solidFill>
                  <a:schemeClr val="tx1"/>
                </a:solidFill>
                <a:latin typeface="Helvetica Neue"/>
              </a:rPr>
              <a:t>Closing-the-loop</a:t>
            </a:r>
          </a:p>
          <a:p>
            <a:pPr marL="720725" lvl="7" indent="-360363">
              <a:buFont typeface="+mj-lt"/>
              <a:buAutoNum type="arabicPeriod"/>
            </a:pPr>
            <a:r>
              <a:rPr lang="da-DK" dirty="0">
                <a:solidFill>
                  <a:schemeClr val="tx1"/>
                </a:solidFill>
                <a:latin typeface="Helvetica Neue"/>
              </a:rPr>
              <a:t>Supply chain</a:t>
            </a:r>
          </a:p>
          <a:p>
            <a:pPr marL="720725" lvl="7" indent="-360363">
              <a:buFont typeface="+mj-lt"/>
              <a:buAutoNum type="arabicPeriod"/>
            </a:pPr>
            <a:r>
              <a:rPr lang="da-DK" dirty="0">
                <a:solidFill>
                  <a:schemeClr val="tx1"/>
                </a:solidFill>
                <a:latin typeface="Helvetica Neue"/>
              </a:rPr>
              <a:t>Giving</a:t>
            </a:r>
          </a:p>
          <a:p>
            <a:pPr marL="720725" lvl="7" indent="-360363">
              <a:buFont typeface="+mj-lt"/>
              <a:buAutoNum type="arabicPeriod"/>
            </a:pPr>
            <a:r>
              <a:rPr lang="da-DK" dirty="0">
                <a:solidFill>
                  <a:schemeClr val="tx1"/>
                </a:solidFill>
                <a:latin typeface="Helvetica Neue"/>
              </a:rPr>
              <a:t>Access provision</a:t>
            </a:r>
          </a:p>
          <a:p>
            <a:pPr marL="720725" lvl="7" indent="-360363">
              <a:buFont typeface="+mj-lt"/>
              <a:buAutoNum type="arabicPeriod"/>
            </a:pPr>
            <a:r>
              <a:rPr lang="da-DK" dirty="0">
                <a:solidFill>
                  <a:schemeClr val="tx1"/>
                </a:solidFill>
                <a:latin typeface="Helvetica Neue"/>
              </a:rPr>
              <a:t>Social mission</a:t>
            </a:r>
          </a:p>
          <a:p>
            <a:pPr marL="720725" lvl="7" indent="-360363">
              <a:buFont typeface="+mj-lt"/>
              <a:buAutoNum type="arabicPeriod"/>
            </a:pPr>
            <a:r>
              <a:rPr lang="da-DK" dirty="0">
                <a:solidFill>
                  <a:schemeClr val="tx1"/>
                </a:solidFill>
                <a:latin typeface="Helvetica Neue"/>
              </a:rPr>
              <a:t>Service &amp; performance</a:t>
            </a:r>
          </a:p>
          <a:p>
            <a:pPr marL="720725" lvl="7" indent="-360363">
              <a:buFont typeface="+mj-lt"/>
              <a:buAutoNum type="arabicPeriod"/>
            </a:pPr>
            <a:r>
              <a:rPr lang="da-DK" dirty="0">
                <a:solidFill>
                  <a:schemeClr val="tx1"/>
                </a:solidFill>
                <a:latin typeface="Helvetica Neue"/>
              </a:rPr>
              <a:t>Cooperative</a:t>
            </a:r>
          </a:p>
          <a:p>
            <a:pPr marL="720725" lvl="7" indent="-360363">
              <a:buFont typeface="+mj-lt"/>
              <a:buAutoNum type="arabicPeriod"/>
            </a:pPr>
            <a:r>
              <a:rPr lang="da-DK" dirty="0">
                <a:solidFill>
                  <a:schemeClr val="tx1"/>
                </a:solidFill>
                <a:latin typeface="Helvetica Neue"/>
              </a:rPr>
              <a:t>Community platform</a:t>
            </a:r>
          </a:p>
        </p:txBody>
      </p:sp>
      <p:sp>
        <p:nvSpPr>
          <p:cNvPr id="19" name="Pladsholder til tekst 1">
            <a:extLst>
              <a:ext uri="{FF2B5EF4-FFF2-40B4-BE49-F238E27FC236}">
                <a16:creationId xmlns:a16="http://schemas.microsoft.com/office/drawing/2014/main" id="{BE12E3E9-0B31-04C4-B1CD-6FE013C8678E}"/>
              </a:ext>
            </a:extLst>
          </p:cNvPr>
          <p:cNvSpPr>
            <a:spLocks noGrp="1"/>
          </p:cNvSpPr>
          <p:nvPr>
            <p:ph type="body" idx="1"/>
          </p:nvPr>
        </p:nvSpPr>
        <p:spPr>
          <a:xfrm>
            <a:off x="292224" y="975747"/>
            <a:ext cx="5334339" cy="270000"/>
          </a:xfrm>
        </p:spPr>
        <p:txBody>
          <a:bodyPr/>
          <a:lstStyle/>
          <a:p>
            <a:pPr marL="87313" lvl="0" indent="0"/>
            <a:r>
              <a:rPr lang="en-GB" sz="1800" dirty="0">
                <a:solidFill>
                  <a:srgbClr val="469BDD"/>
                </a:solidFill>
                <a:latin typeface="Helvetica Neue"/>
              </a:rPr>
              <a:t>The </a:t>
            </a:r>
            <a:r>
              <a:rPr lang="en-GB" dirty="0">
                <a:solidFill>
                  <a:srgbClr val="469BDD"/>
                </a:solidFill>
                <a:latin typeface="Helvetica Neue"/>
              </a:rPr>
              <a:t>11 P</a:t>
            </a:r>
            <a:r>
              <a:rPr lang="en-GB" sz="1800" dirty="0">
                <a:solidFill>
                  <a:srgbClr val="469BDD"/>
                </a:solidFill>
                <a:latin typeface="Helvetica Neue"/>
              </a:rPr>
              <a:t>attern Groups.</a:t>
            </a:r>
            <a:endParaRPr lang="it" dirty="0">
              <a:solidFill>
                <a:schemeClr val="tx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28529649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p:cNvSpPr>
            <a:spLocks noGrp="1"/>
          </p:cNvSpPr>
          <p:nvPr>
            <p:ph type="body" idx="2"/>
          </p:nvPr>
        </p:nvSpPr>
        <p:spPr>
          <a:xfrm>
            <a:off x="323999" y="1441261"/>
            <a:ext cx="8505025" cy="3148800"/>
          </a:xfrm>
        </p:spPr>
        <p:txBody>
          <a:bodyPr/>
          <a:lstStyle/>
          <a:p>
            <a:pPr marL="742950" lvl="1" indent="-285750">
              <a:lnSpc>
                <a:spcPct val="100000"/>
              </a:lnSpc>
              <a:spcBef>
                <a:spcPts val="0"/>
              </a:spcBef>
              <a:buClrTx/>
              <a:buSzTx/>
            </a:pPr>
            <a:endParaRPr lang="da-DK" noProof="1">
              <a:solidFill>
                <a:schemeClr val="tx1"/>
              </a:solidFill>
              <a:latin typeface="Helvetica Neue" charset="0"/>
              <a:ea typeface="Helvetica Neue" charset="0"/>
              <a:cs typeface="Helvetica Neue" charset="0"/>
            </a:endParaRPr>
          </a:p>
          <a:p>
            <a:pPr marL="742950" lvl="1" indent="-285750">
              <a:lnSpc>
                <a:spcPct val="100000"/>
              </a:lnSpc>
              <a:spcBef>
                <a:spcPts val="0"/>
              </a:spcBef>
              <a:buClrTx/>
              <a:buSzTx/>
            </a:pPr>
            <a:endParaRPr lang="da-DK" dirty="0">
              <a:solidFill>
                <a:schemeClr val="tx1"/>
              </a:solidFill>
              <a:latin typeface="Helvetica Neue" charset="0"/>
              <a:ea typeface="Helvetica Neue" charset="0"/>
              <a:cs typeface="Helvetica Neue" charset="0"/>
            </a:endParaRPr>
          </a:p>
          <a:p>
            <a:pPr marL="742950" lvl="1" indent="-285750">
              <a:lnSpc>
                <a:spcPct val="100000"/>
              </a:lnSpc>
              <a:spcBef>
                <a:spcPts val="0"/>
              </a:spcBef>
              <a:buClrTx/>
              <a:buSzTx/>
            </a:pPr>
            <a:endParaRPr lang="da-DK" dirty="0">
              <a:solidFill>
                <a:schemeClr val="tx1"/>
              </a:solidFill>
              <a:latin typeface="Helvetica Neue" charset="0"/>
              <a:ea typeface="Helvetica Neue" charset="0"/>
              <a:cs typeface="Helvetica Neue" charset="0"/>
            </a:endParaRPr>
          </a:p>
          <a:p>
            <a:pPr marL="742950" lvl="1" indent="-285750">
              <a:lnSpc>
                <a:spcPct val="100000"/>
              </a:lnSpc>
              <a:spcBef>
                <a:spcPts val="0"/>
              </a:spcBef>
              <a:buClrTx/>
              <a:buSzTx/>
            </a:pPr>
            <a:endParaRPr lang="da-DK" dirty="0"/>
          </a:p>
          <a:p>
            <a:pPr marL="742950" lvl="1" indent="-285750">
              <a:lnSpc>
                <a:spcPct val="100000"/>
              </a:lnSpc>
              <a:spcBef>
                <a:spcPts val="0"/>
              </a:spcBef>
              <a:buClrTx/>
              <a:buSzTx/>
            </a:pPr>
            <a:endParaRPr lang="da-DK" dirty="0"/>
          </a:p>
        </p:txBody>
      </p:sp>
      <p:sp>
        <p:nvSpPr>
          <p:cNvPr id="4" name="Titel 3"/>
          <p:cNvSpPr>
            <a:spLocks noGrp="1"/>
          </p:cNvSpPr>
          <p:nvPr>
            <p:ph type="title"/>
          </p:nvPr>
        </p:nvSpPr>
        <p:spPr>
          <a:solidFill>
            <a:schemeClr val="bg2">
              <a:lumMod val="20000"/>
              <a:lumOff val="80000"/>
            </a:schemeClr>
          </a:solidFill>
        </p:spPr>
        <p:txBody>
          <a:bodyPr/>
          <a:lstStyle/>
          <a:p>
            <a:r>
              <a:rPr lang="da-DK" sz="2400" dirty="0">
                <a:latin typeface="Helvetica Neue"/>
                <a:ea typeface="Helvetica Neue"/>
                <a:cs typeface="Helvetica Neue"/>
                <a:sym typeface="Helvetica Neue"/>
              </a:rPr>
              <a:t>Pattern navigation</a:t>
            </a:r>
            <a:endParaRPr lang="da-DK" sz="2400" dirty="0"/>
          </a:p>
        </p:txBody>
      </p:sp>
      <p:sp>
        <p:nvSpPr>
          <p:cNvPr id="8" name="Google Shape;123;p18"/>
          <p:cNvSpPr/>
          <p:nvPr/>
        </p:nvSpPr>
        <p:spPr>
          <a:xfrm>
            <a:off x="292225" y="322730"/>
            <a:ext cx="95400" cy="525000"/>
          </a:xfrm>
          <a:prstGeom prst="rect">
            <a:avLst/>
          </a:prstGeom>
          <a:solidFill>
            <a:srgbClr val="188EC9"/>
          </a:solidFill>
          <a:ln w="9525" cap="flat" cmpd="sng">
            <a:solidFill>
              <a:srgbClr val="188EC9"/>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orbel"/>
              <a:ea typeface="Corbel"/>
              <a:cs typeface="Corbel"/>
              <a:sym typeface="Corbel"/>
            </a:endParaRPr>
          </a:p>
        </p:txBody>
      </p:sp>
      <p:sp>
        <p:nvSpPr>
          <p:cNvPr id="7" name="Pladsholder til tekst 1">
            <a:extLst>
              <a:ext uri="{FF2B5EF4-FFF2-40B4-BE49-F238E27FC236}">
                <a16:creationId xmlns:a16="http://schemas.microsoft.com/office/drawing/2014/main" id="{3187916C-2B3E-E2C2-ECD4-D00B0604070C}"/>
              </a:ext>
            </a:extLst>
          </p:cNvPr>
          <p:cNvSpPr>
            <a:spLocks noGrp="1"/>
          </p:cNvSpPr>
          <p:nvPr>
            <p:ph type="body" idx="1"/>
          </p:nvPr>
        </p:nvSpPr>
        <p:spPr>
          <a:xfrm>
            <a:off x="292224" y="975747"/>
            <a:ext cx="5334339" cy="270000"/>
          </a:xfrm>
        </p:spPr>
        <p:txBody>
          <a:bodyPr/>
          <a:lstStyle/>
          <a:p>
            <a:pPr marL="87313" lvl="0" indent="0"/>
            <a:r>
              <a:rPr lang="en-GB" sz="1800" dirty="0">
                <a:solidFill>
                  <a:srgbClr val="469BDD"/>
                </a:solidFill>
                <a:latin typeface="Helvetica Neue"/>
              </a:rPr>
              <a:t>The </a:t>
            </a:r>
            <a:r>
              <a:rPr lang="en-GB" dirty="0">
                <a:solidFill>
                  <a:srgbClr val="469BDD"/>
                </a:solidFill>
                <a:latin typeface="Helvetica Neue"/>
              </a:rPr>
              <a:t>11 </a:t>
            </a:r>
            <a:r>
              <a:rPr lang="en-GB" sz="1800" dirty="0">
                <a:solidFill>
                  <a:srgbClr val="469BDD"/>
                </a:solidFill>
                <a:latin typeface="Helvetica Neue"/>
              </a:rPr>
              <a:t>Guiding Questions.</a:t>
            </a:r>
            <a:endParaRPr lang="it" dirty="0">
              <a:solidFill>
                <a:schemeClr val="tx1"/>
              </a:solidFill>
              <a:latin typeface="Helvetica Neue"/>
              <a:ea typeface="Helvetica Neue"/>
              <a:cs typeface="Helvetica Neue"/>
              <a:sym typeface="Helvetica Neue"/>
            </a:endParaRPr>
          </a:p>
        </p:txBody>
      </p:sp>
      <p:sp>
        <p:nvSpPr>
          <p:cNvPr id="10" name="Tekstfelt 5">
            <a:extLst>
              <a:ext uri="{FF2B5EF4-FFF2-40B4-BE49-F238E27FC236}">
                <a16:creationId xmlns:a16="http://schemas.microsoft.com/office/drawing/2014/main" id="{224994FF-B582-93DB-78E5-590319BFB202}"/>
              </a:ext>
            </a:extLst>
          </p:cNvPr>
          <p:cNvSpPr txBox="1"/>
          <p:nvPr/>
        </p:nvSpPr>
        <p:spPr>
          <a:xfrm>
            <a:off x="292225" y="1446677"/>
            <a:ext cx="8536800" cy="3046988"/>
          </a:xfrm>
          <a:prstGeom prst="rect">
            <a:avLst/>
          </a:prstGeom>
          <a:noFill/>
        </p:spPr>
        <p:txBody>
          <a:bodyPr wrap="square" rtlCol="0">
            <a:spAutoFit/>
          </a:bodyPr>
          <a:lstStyle/>
          <a:p>
            <a:pPr marL="342900" indent="-342900">
              <a:buFont typeface="+mj-lt"/>
              <a:buAutoNum type="arabicPeriod"/>
            </a:pPr>
            <a:r>
              <a:rPr lang="en-US" sz="1600" dirty="0">
                <a:solidFill>
                  <a:schemeClr val="tx1"/>
                </a:solidFill>
                <a:latin typeface="Helvetica Neue"/>
                <a:ea typeface="Helvetica Neue" charset="0"/>
                <a:cs typeface="Helvetica Neue" charset="0"/>
              </a:rPr>
              <a:t>How can I price offerings that are designed with ecological and social sustainability in mind while at the same time generate revenue with them? </a:t>
            </a:r>
            <a:br>
              <a:rPr lang="en-US" sz="1600" dirty="0">
                <a:solidFill>
                  <a:schemeClr val="tx1"/>
                </a:solidFill>
                <a:latin typeface="Helvetica Neue"/>
                <a:ea typeface="Helvetica Neue" charset="0"/>
                <a:cs typeface="Helvetica Neue" charset="0"/>
              </a:rPr>
            </a:br>
            <a:r>
              <a:rPr lang="en-US" sz="1600" dirty="0">
                <a:solidFill>
                  <a:schemeClr val="tx1"/>
                </a:solidFill>
                <a:latin typeface="Helvetica Neue"/>
                <a:ea typeface="Helvetica Neue" charset="0"/>
                <a:cs typeface="Helvetica Neue" charset="0"/>
              </a:rPr>
              <a:t>	</a:t>
            </a:r>
            <a:r>
              <a:rPr lang="en-US" sz="1600" dirty="0">
                <a:solidFill>
                  <a:srgbClr val="469BDD"/>
                </a:solidFill>
                <a:latin typeface="Calibri" panose="020F0502020204030204" pitchFamily="34" charset="0"/>
                <a:ea typeface="Helvetica Neue" charset="0"/>
                <a:cs typeface="Calibri" panose="020F0502020204030204" pitchFamily="34" charset="0"/>
              </a:rPr>
              <a:t>→ </a:t>
            </a:r>
            <a:r>
              <a:rPr lang="en-US" sz="1600" dirty="0">
                <a:solidFill>
                  <a:srgbClr val="469BDD"/>
                </a:solidFill>
                <a:latin typeface="Helvetica Neue"/>
                <a:ea typeface="Helvetica Neue" charset="0"/>
                <a:cs typeface="Helvetica Neue" charset="0"/>
              </a:rPr>
              <a:t>pricing &amp; revenue patterns group</a:t>
            </a:r>
          </a:p>
          <a:p>
            <a:pPr marL="342900" indent="-342900">
              <a:buFont typeface="+mj-lt"/>
              <a:buAutoNum type="arabicPeriod"/>
            </a:pPr>
            <a:r>
              <a:rPr lang="en-US" sz="1600" dirty="0">
                <a:solidFill>
                  <a:schemeClr val="tx1"/>
                </a:solidFill>
                <a:latin typeface="Helvetica Neue"/>
                <a:ea typeface="Helvetica Neue" charset="0"/>
                <a:cs typeface="Helvetica Neue" charset="0"/>
              </a:rPr>
              <a:t>How can I finance business models designed to create more sustainable value? </a:t>
            </a:r>
            <a:br>
              <a:rPr lang="en-US" sz="1600" dirty="0">
                <a:solidFill>
                  <a:schemeClr val="tx1"/>
                </a:solidFill>
                <a:latin typeface="Helvetica Neue"/>
                <a:ea typeface="Helvetica Neue" charset="0"/>
                <a:cs typeface="Helvetica Neue" charset="0"/>
              </a:rPr>
            </a:br>
            <a:r>
              <a:rPr lang="en-US" sz="1600" dirty="0">
                <a:solidFill>
                  <a:schemeClr val="tx1"/>
                </a:solidFill>
                <a:latin typeface="Helvetica Neue"/>
                <a:ea typeface="Helvetica Neue" charset="0"/>
                <a:cs typeface="Helvetica Neue" charset="0"/>
              </a:rPr>
              <a:t>	</a:t>
            </a:r>
            <a:r>
              <a:rPr lang="en-US" sz="1600" dirty="0">
                <a:solidFill>
                  <a:srgbClr val="469BDD"/>
                </a:solidFill>
                <a:latin typeface="Calibri" panose="020F0502020204030204" pitchFamily="34" charset="0"/>
                <a:ea typeface="Helvetica Neue" charset="0"/>
                <a:cs typeface="Calibri" panose="020F0502020204030204" pitchFamily="34" charset="0"/>
              </a:rPr>
              <a:t>→ </a:t>
            </a:r>
            <a:r>
              <a:rPr lang="en-US" sz="1600" dirty="0">
                <a:solidFill>
                  <a:srgbClr val="469BDD"/>
                </a:solidFill>
                <a:latin typeface="Helvetica Neue"/>
                <a:ea typeface="Helvetica Neue" charset="0"/>
                <a:cs typeface="Helvetica Neue" charset="0"/>
              </a:rPr>
              <a:t>financing patterns group </a:t>
            </a:r>
          </a:p>
          <a:p>
            <a:pPr marL="342900" indent="-342900">
              <a:buFont typeface="+mj-lt"/>
              <a:buAutoNum type="arabicPeriod"/>
            </a:pPr>
            <a:r>
              <a:rPr lang="en-US" sz="1600" dirty="0">
                <a:solidFill>
                  <a:schemeClr val="tx1"/>
                </a:solidFill>
                <a:latin typeface="Helvetica Neue"/>
                <a:ea typeface="Helvetica Neue" charset="0"/>
                <a:cs typeface="Helvetica Neue" charset="0"/>
              </a:rPr>
              <a:t>How can I design business activities, processes, and products in more sustainable ways? </a:t>
            </a:r>
            <a:br>
              <a:rPr lang="en-US" sz="1600" dirty="0">
                <a:solidFill>
                  <a:schemeClr val="tx1"/>
                </a:solidFill>
                <a:latin typeface="Helvetica Neue"/>
                <a:ea typeface="Helvetica Neue" charset="0"/>
                <a:cs typeface="Helvetica Neue" charset="0"/>
              </a:rPr>
            </a:br>
            <a:r>
              <a:rPr lang="en-US" sz="1600" dirty="0">
                <a:solidFill>
                  <a:schemeClr val="tx1"/>
                </a:solidFill>
                <a:latin typeface="Helvetica Neue"/>
                <a:ea typeface="Helvetica Neue" charset="0"/>
                <a:cs typeface="Helvetica Neue" charset="0"/>
              </a:rPr>
              <a:t>	</a:t>
            </a:r>
            <a:r>
              <a:rPr lang="en-US" sz="1600" dirty="0">
                <a:solidFill>
                  <a:srgbClr val="469BDD"/>
                </a:solidFill>
                <a:latin typeface="Calibri" panose="020F0502020204030204" pitchFamily="34" charset="0"/>
                <a:ea typeface="Helvetica Neue" charset="0"/>
                <a:cs typeface="Calibri" panose="020F0502020204030204" pitchFamily="34" charset="0"/>
              </a:rPr>
              <a:t>→ </a:t>
            </a:r>
            <a:r>
              <a:rPr lang="en-US" sz="1600" dirty="0" err="1">
                <a:solidFill>
                  <a:srgbClr val="469BDD"/>
                </a:solidFill>
                <a:latin typeface="Helvetica Neue"/>
                <a:ea typeface="Helvetica Neue" charset="0"/>
                <a:cs typeface="Helvetica Neue" charset="0"/>
              </a:rPr>
              <a:t>ecodesign</a:t>
            </a:r>
            <a:r>
              <a:rPr lang="en-US" sz="1600" dirty="0">
                <a:solidFill>
                  <a:srgbClr val="469BDD"/>
                </a:solidFill>
                <a:latin typeface="Helvetica Neue"/>
                <a:ea typeface="Helvetica Neue" charset="0"/>
                <a:cs typeface="Helvetica Neue" charset="0"/>
              </a:rPr>
              <a:t> patterns group</a:t>
            </a:r>
          </a:p>
          <a:p>
            <a:pPr marL="342900" indent="-342900">
              <a:buFont typeface="+mj-lt"/>
              <a:buAutoNum type="arabicPeriod"/>
            </a:pPr>
            <a:r>
              <a:rPr lang="en-US" sz="1600" dirty="0">
                <a:solidFill>
                  <a:schemeClr val="tx1"/>
                </a:solidFill>
                <a:latin typeface="Helvetica Neue"/>
                <a:ea typeface="Helvetica Neue" charset="0"/>
                <a:cs typeface="Helvetica Neue" charset="0"/>
              </a:rPr>
              <a:t>How can I design business models that help close energy and material loops? </a:t>
            </a:r>
            <a:br>
              <a:rPr lang="en-US" sz="1600" dirty="0">
                <a:solidFill>
                  <a:schemeClr val="tx1"/>
                </a:solidFill>
                <a:latin typeface="Helvetica Neue"/>
                <a:ea typeface="Helvetica Neue" charset="0"/>
                <a:cs typeface="Helvetica Neue" charset="0"/>
              </a:rPr>
            </a:br>
            <a:r>
              <a:rPr lang="en-US" sz="1600" dirty="0">
                <a:solidFill>
                  <a:schemeClr val="tx1"/>
                </a:solidFill>
                <a:latin typeface="Helvetica Neue"/>
                <a:ea typeface="Helvetica Neue" charset="0"/>
                <a:cs typeface="Helvetica Neue" charset="0"/>
              </a:rPr>
              <a:t>	</a:t>
            </a:r>
            <a:r>
              <a:rPr lang="en-US" sz="1600" dirty="0">
                <a:solidFill>
                  <a:srgbClr val="469BDD"/>
                </a:solidFill>
                <a:latin typeface="Calibri" panose="020F0502020204030204" pitchFamily="34" charset="0"/>
                <a:ea typeface="Helvetica Neue" charset="0"/>
                <a:cs typeface="Calibri" panose="020F0502020204030204" pitchFamily="34" charset="0"/>
              </a:rPr>
              <a:t>→ </a:t>
            </a:r>
            <a:r>
              <a:rPr lang="en-US" sz="1600" dirty="0">
                <a:solidFill>
                  <a:srgbClr val="469BDD"/>
                </a:solidFill>
                <a:latin typeface="Helvetica Neue"/>
                <a:ea typeface="Helvetica Neue" charset="0"/>
                <a:cs typeface="Helvetica Neue" charset="0"/>
              </a:rPr>
              <a:t>closing-the-loop patterns group </a:t>
            </a:r>
          </a:p>
          <a:p>
            <a:pPr marL="342900" indent="-342900">
              <a:buFont typeface="+mj-lt"/>
              <a:buAutoNum type="arabicPeriod"/>
            </a:pPr>
            <a:r>
              <a:rPr lang="en-US" sz="1600" dirty="0">
                <a:solidFill>
                  <a:schemeClr val="tx1"/>
                </a:solidFill>
                <a:latin typeface="Helvetica Neue"/>
                <a:ea typeface="Helvetica Neue" charset="0"/>
                <a:cs typeface="Helvetica Neue" charset="0"/>
              </a:rPr>
              <a:t>How can I create a more sustainable supply chain? </a:t>
            </a:r>
            <a:br>
              <a:rPr lang="en-US" sz="1600" dirty="0">
                <a:solidFill>
                  <a:schemeClr val="tx1"/>
                </a:solidFill>
                <a:latin typeface="Helvetica Neue"/>
                <a:ea typeface="Helvetica Neue" charset="0"/>
                <a:cs typeface="Helvetica Neue" charset="0"/>
              </a:rPr>
            </a:br>
            <a:r>
              <a:rPr lang="en-US" sz="1600" dirty="0">
                <a:solidFill>
                  <a:schemeClr val="tx1"/>
                </a:solidFill>
                <a:latin typeface="Helvetica Neue"/>
                <a:ea typeface="Helvetica Neue" charset="0"/>
                <a:cs typeface="Helvetica Neue" charset="0"/>
              </a:rPr>
              <a:t>	</a:t>
            </a:r>
            <a:r>
              <a:rPr lang="en-US" sz="1600" dirty="0">
                <a:solidFill>
                  <a:srgbClr val="469BDD"/>
                </a:solidFill>
                <a:latin typeface="Calibri" panose="020F0502020204030204" pitchFamily="34" charset="0"/>
                <a:ea typeface="Helvetica Neue" charset="0"/>
                <a:cs typeface="Calibri" panose="020F0502020204030204" pitchFamily="34" charset="0"/>
              </a:rPr>
              <a:t>→ </a:t>
            </a:r>
            <a:r>
              <a:rPr lang="en-US" sz="1600" dirty="0">
                <a:solidFill>
                  <a:srgbClr val="469BDD"/>
                </a:solidFill>
                <a:latin typeface="Helvetica Neue"/>
                <a:ea typeface="Helvetica Neue" charset="0"/>
                <a:cs typeface="Helvetica Neue" charset="0"/>
              </a:rPr>
              <a:t>supply chain patterns group</a:t>
            </a:r>
            <a:endParaRPr lang="en-GB" sz="1600" dirty="0">
              <a:solidFill>
                <a:srgbClr val="469BDD"/>
              </a:solidFill>
              <a:latin typeface="Helvetica Neue"/>
              <a:ea typeface="Helvetica Neue" charset="0"/>
              <a:cs typeface="Helvetica Neue" charset="0"/>
            </a:endParaRPr>
          </a:p>
        </p:txBody>
      </p:sp>
    </p:spTree>
    <p:extLst>
      <p:ext uri="{BB962C8B-B14F-4D97-AF65-F5344CB8AC3E}">
        <p14:creationId xmlns:p14="http://schemas.microsoft.com/office/powerpoint/2010/main" val="2293538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p:cNvSpPr>
            <a:spLocks noGrp="1"/>
          </p:cNvSpPr>
          <p:nvPr>
            <p:ph type="body" idx="2"/>
          </p:nvPr>
        </p:nvSpPr>
        <p:spPr>
          <a:xfrm>
            <a:off x="323999" y="1441261"/>
            <a:ext cx="8505025" cy="3148800"/>
          </a:xfrm>
        </p:spPr>
        <p:txBody>
          <a:bodyPr/>
          <a:lstStyle/>
          <a:p>
            <a:pPr marL="742950" lvl="1" indent="-285750">
              <a:lnSpc>
                <a:spcPct val="100000"/>
              </a:lnSpc>
              <a:spcBef>
                <a:spcPts val="0"/>
              </a:spcBef>
              <a:buClrTx/>
              <a:buSzTx/>
            </a:pPr>
            <a:endParaRPr lang="da-DK" noProof="1">
              <a:solidFill>
                <a:schemeClr val="tx1"/>
              </a:solidFill>
              <a:latin typeface="Helvetica Neue" charset="0"/>
              <a:ea typeface="Helvetica Neue" charset="0"/>
              <a:cs typeface="Helvetica Neue" charset="0"/>
            </a:endParaRPr>
          </a:p>
          <a:p>
            <a:pPr marL="742950" lvl="1" indent="-285750">
              <a:lnSpc>
                <a:spcPct val="100000"/>
              </a:lnSpc>
              <a:spcBef>
                <a:spcPts val="0"/>
              </a:spcBef>
              <a:buClrTx/>
              <a:buSzTx/>
            </a:pPr>
            <a:endParaRPr lang="da-DK" dirty="0">
              <a:solidFill>
                <a:schemeClr val="tx1"/>
              </a:solidFill>
              <a:latin typeface="Helvetica Neue" charset="0"/>
              <a:ea typeface="Helvetica Neue" charset="0"/>
              <a:cs typeface="Helvetica Neue" charset="0"/>
            </a:endParaRPr>
          </a:p>
          <a:p>
            <a:pPr marL="742950" lvl="1" indent="-285750">
              <a:lnSpc>
                <a:spcPct val="100000"/>
              </a:lnSpc>
              <a:spcBef>
                <a:spcPts val="0"/>
              </a:spcBef>
              <a:buClrTx/>
              <a:buSzTx/>
            </a:pPr>
            <a:endParaRPr lang="da-DK" dirty="0">
              <a:solidFill>
                <a:schemeClr val="tx1"/>
              </a:solidFill>
              <a:latin typeface="Helvetica Neue" charset="0"/>
              <a:ea typeface="Helvetica Neue" charset="0"/>
              <a:cs typeface="Helvetica Neue" charset="0"/>
            </a:endParaRPr>
          </a:p>
          <a:p>
            <a:pPr marL="742950" lvl="1" indent="-285750">
              <a:lnSpc>
                <a:spcPct val="100000"/>
              </a:lnSpc>
              <a:spcBef>
                <a:spcPts val="0"/>
              </a:spcBef>
              <a:buClrTx/>
              <a:buSzTx/>
            </a:pPr>
            <a:endParaRPr lang="da-DK" dirty="0"/>
          </a:p>
          <a:p>
            <a:pPr marL="742950" lvl="1" indent="-285750">
              <a:lnSpc>
                <a:spcPct val="100000"/>
              </a:lnSpc>
              <a:spcBef>
                <a:spcPts val="0"/>
              </a:spcBef>
              <a:buClrTx/>
              <a:buSzTx/>
            </a:pPr>
            <a:endParaRPr lang="da-DK" dirty="0"/>
          </a:p>
        </p:txBody>
      </p:sp>
      <p:sp>
        <p:nvSpPr>
          <p:cNvPr id="4" name="Titel 3"/>
          <p:cNvSpPr>
            <a:spLocks noGrp="1"/>
          </p:cNvSpPr>
          <p:nvPr>
            <p:ph type="title"/>
          </p:nvPr>
        </p:nvSpPr>
        <p:spPr>
          <a:solidFill>
            <a:schemeClr val="bg2">
              <a:lumMod val="20000"/>
              <a:lumOff val="80000"/>
            </a:schemeClr>
          </a:solidFill>
        </p:spPr>
        <p:txBody>
          <a:bodyPr/>
          <a:lstStyle/>
          <a:p>
            <a:r>
              <a:rPr lang="da-DK" sz="2400" dirty="0">
                <a:latin typeface="Helvetica Neue"/>
                <a:ea typeface="Helvetica Neue"/>
                <a:cs typeface="Helvetica Neue"/>
                <a:sym typeface="Helvetica Neue"/>
              </a:rPr>
              <a:t>Pattern navigation</a:t>
            </a:r>
            <a:endParaRPr lang="da-DK" sz="2400" dirty="0"/>
          </a:p>
        </p:txBody>
      </p:sp>
      <p:sp>
        <p:nvSpPr>
          <p:cNvPr id="8" name="Google Shape;123;p18"/>
          <p:cNvSpPr/>
          <p:nvPr/>
        </p:nvSpPr>
        <p:spPr>
          <a:xfrm>
            <a:off x="292225" y="322730"/>
            <a:ext cx="95400" cy="525000"/>
          </a:xfrm>
          <a:prstGeom prst="rect">
            <a:avLst/>
          </a:prstGeom>
          <a:solidFill>
            <a:srgbClr val="188EC9"/>
          </a:solidFill>
          <a:ln w="9525" cap="flat" cmpd="sng">
            <a:solidFill>
              <a:srgbClr val="188EC9"/>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orbel"/>
              <a:ea typeface="Corbel"/>
              <a:cs typeface="Corbel"/>
              <a:sym typeface="Corbel"/>
            </a:endParaRPr>
          </a:p>
        </p:txBody>
      </p:sp>
      <p:sp>
        <p:nvSpPr>
          <p:cNvPr id="7" name="Pladsholder til tekst 1">
            <a:extLst>
              <a:ext uri="{FF2B5EF4-FFF2-40B4-BE49-F238E27FC236}">
                <a16:creationId xmlns:a16="http://schemas.microsoft.com/office/drawing/2014/main" id="{3187916C-2B3E-E2C2-ECD4-D00B0604070C}"/>
              </a:ext>
            </a:extLst>
          </p:cNvPr>
          <p:cNvSpPr>
            <a:spLocks noGrp="1"/>
          </p:cNvSpPr>
          <p:nvPr>
            <p:ph type="body" idx="1"/>
          </p:nvPr>
        </p:nvSpPr>
        <p:spPr>
          <a:xfrm>
            <a:off x="292224" y="975747"/>
            <a:ext cx="5334339" cy="270000"/>
          </a:xfrm>
        </p:spPr>
        <p:txBody>
          <a:bodyPr/>
          <a:lstStyle/>
          <a:p>
            <a:pPr marL="87313" lvl="0" indent="0"/>
            <a:r>
              <a:rPr lang="en-GB" sz="1800" dirty="0">
                <a:solidFill>
                  <a:srgbClr val="469BDD"/>
                </a:solidFill>
                <a:latin typeface="Helvetica Neue"/>
              </a:rPr>
              <a:t>The </a:t>
            </a:r>
            <a:r>
              <a:rPr lang="en-GB" dirty="0">
                <a:solidFill>
                  <a:srgbClr val="469BDD"/>
                </a:solidFill>
                <a:latin typeface="Helvetica Neue"/>
              </a:rPr>
              <a:t>11 </a:t>
            </a:r>
            <a:r>
              <a:rPr lang="en-GB" sz="1800" dirty="0">
                <a:solidFill>
                  <a:srgbClr val="469BDD"/>
                </a:solidFill>
                <a:latin typeface="Helvetica Neue"/>
              </a:rPr>
              <a:t>Guiding Questions (continued).</a:t>
            </a:r>
            <a:endParaRPr lang="it" dirty="0">
              <a:solidFill>
                <a:srgbClr val="469BDD"/>
              </a:solidFill>
              <a:latin typeface="Helvetica Neue"/>
              <a:ea typeface="Helvetica Neue"/>
              <a:cs typeface="Helvetica Neue"/>
              <a:sym typeface="Helvetica Neue"/>
            </a:endParaRPr>
          </a:p>
        </p:txBody>
      </p:sp>
      <p:sp>
        <p:nvSpPr>
          <p:cNvPr id="10" name="Tekstfelt 5">
            <a:extLst>
              <a:ext uri="{FF2B5EF4-FFF2-40B4-BE49-F238E27FC236}">
                <a16:creationId xmlns:a16="http://schemas.microsoft.com/office/drawing/2014/main" id="{224994FF-B582-93DB-78E5-590319BFB202}"/>
              </a:ext>
            </a:extLst>
          </p:cNvPr>
          <p:cNvSpPr txBox="1"/>
          <p:nvPr/>
        </p:nvSpPr>
        <p:spPr>
          <a:xfrm>
            <a:off x="292225" y="1446677"/>
            <a:ext cx="8536800" cy="3293209"/>
          </a:xfrm>
          <a:prstGeom prst="rect">
            <a:avLst/>
          </a:prstGeom>
          <a:noFill/>
        </p:spPr>
        <p:txBody>
          <a:bodyPr wrap="square" rtlCol="0">
            <a:spAutoFit/>
          </a:bodyPr>
          <a:lstStyle/>
          <a:p>
            <a:pPr marL="342900" indent="-342900">
              <a:buFont typeface="+mj-lt"/>
              <a:buAutoNum type="arabicPeriod" startAt="6"/>
            </a:pPr>
            <a:r>
              <a:rPr lang="en-US" sz="1600" dirty="0">
                <a:solidFill>
                  <a:schemeClr val="tx1"/>
                </a:solidFill>
                <a:latin typeface="Helvetica Neue"/>
                <a:ea typeface="Helvetica Neue" charset="0"/>
                <a:cs typeface="Helvetica Neue" charset="0"/>
              </a:rPr>
              <a:t>How can I provide free products to those in need? </a:t>
            </a:r>
            <a:br>
              <a:rPr lang="en-US" sz="1600" dirty="0">
                <a:solidFill>
                  <a:schemeClr val="tx1"/>
                </a:solidFill>
                <a:latin typeface="Helvetica Neue"/>
                <a:ea typeface="Helvetica Neue" charset="0"/>
                <a:cs typeface="Helvetica Neue" charset="0"/>
              </a:rPr>
            </a:br>
            <a:r>
              <a:rPr lang="en-US" sz="1600" dirty="0">
                <a:solidFill>
                  <a:schemeClr val="tx1"/>
                </a:solidFill>
                <a:latin typeface="Helvetica Neue"/>
                <a:ea typeface="Helvetica Neue" charset="0"/>
                <a:cs typeface="Helvetica Neue" charset="0"/>
              </a:rPr>
              <a:t>	</a:t>
            </a:r>
            <a:r>
              <a:rPr lang="en-US" sz="1600" dirty="0">
                <a:solidFill>
                  <a:srgbClr val="469BDD"/>
                </a:solidFill>
                <a:latin typeface="Calibri" panose="020F0502020204030204" pitchFamily="34" charset="0"/>
                <a:ea typeface="Helvetica Neue" charset="0"/>
                <a:cs typeface="Calibri" panose="020F0502020204030204" pitchFamily="34" charset="0"/>
              </a:rPr>
              <a:t> → </a:t>
            </a:r>
            <a:r>
              <a:rPr lang="en-US" sz="1600" dirty="0">
                <a:solidFill>
                  <a:srgbClr val="469BDD"/>
                </a:solidFill>
                <a:latin typeface="Helvetica Neue"/>
                <a:ea typeface="Helvetica Neue" charset="0"/>
                <a:cs typeface="Helvetica Neue" charset="0"/>
              </a:rPr>
              <a:t>giving patterns group</a:t>
            </a:r>
          </a:p>
          <a:p>
            <a:pPr marL="342900" indent="-342900">
              <a:buFont typeface="+mj-lt"/>
              <a:buAutoNum type="arabicPeriod" startAt="7"/>
            </a:pPr>
            <a:r>
              <a:rPr lang="en-US" sz="1600" dirty="0">
                <a:solidFill>
                  <a:schemeClr val="tx1"/>
                </a:solidFill>
                <a:latin typeface="Helvetica Neue"/>
                <a:ea typeface="Helvetica Neue" charset="0"/>
                <a:cs typeface="Helvetica Neue" charset="0"/>
              </a:rPr>
              <a:t>How can I make products and services affordable for social groups in need? </a:t>
            </a:r>
            <a:br>
              <a:rPr lang="en-US" sz="1600" dirty="0">
                <a:solidFill>
                  <a:schemeClr val="tx1"/>
                </a:solidFill>
                <a:latin typeface="Helvetica Neue"/>
                <a:ea typeface="Helvetica Neue" charset="0"/>
                <a:cs typeface="Helvetica Neue" charset="0"/>
              </a:rPr>
            </a:br>
            <a:r>
              <a:rPr lang="en-US" sz="1600" dirty="0">
                <a:solidFill>
                  <a:schemeClr val="tx1"/>
                </a:solidFill>
                <a:latin typeface="Helvetica Neue"/>
                <a:ea typeface="Helvetica Neue" charset="0"/>
                <a:cs typeface="Helvetica Neue" charset="0"/>
              </a:rPr>
              <a:t>	</a:t>
            </a:r>
            <a:r>
              <a:rPr lang="en-US" sz="1600" dirty="0">
                <a:solidFill>
                  <a:srgbClr val="469BDD"/>
                </a:solidFill>
                <a:latin typeface="Calibri" panose="020F0502020204030204" pitchFamily="34" charset="0"/>
                <a:ea typeface="Helvetica Neue" charset="0"/>
                <a:cs typeface="Calibri" panose="020F0502020204030204" pitchFamily="34" charset="0"/>
              </a:rPr>
              <a:t> → </a:t>
            </a:r>
            <a:r>
              <a:rPr lang="en-US" sz="1600" dirty="0">
                <a:solidFill>
                  <a:srgbClr val="469BDD"/>
                </a:solidFill>
                <a:latin typeface="Helvetica Neue"/>
                <a:ea typeface="Helvetica Neue" charset="0"/>
                <a:cs typeface="Helvetica Neue" charset="0"/>
              </a:rPr>
              <a:t>access provision patterns group</a:t>
            </a:r>
          </a:p>
          <a:p>
            <a:pPr marL="342900" indent="-342900">
              <a:buFont typeface="+mj-lt"/>
              <a:buAutoNum type="arabicPeriod" startAt="8"/>
            </a:pPr>
            <a:r>
              <a:rPr lang="en-US" sz="1600" dirty="0">
                <a:solidFill>
                  <a:schemeClr val="tx1"/>
                </a:solidFill>
                <a:latin typeface="Helvetica Neue"/>
                <a:ea typeface="Helvetica Neue" charset="0"/>
                <a:cs typeface="Helvetica Neue" charset="0"/>
              </a:rPr>
              <a:t>How can I turn a social group into my business partners? </a:t>
            </a:r>
            <a:br>
              <a:rPr lang="en-US" sz="1600" dirty="0">
                <a:solidFill>
                  <a:schemeClr val="tx1"/>
                </a:solidFill>
                <a:latin typeface="Helvetica Neue"/>
                <a:ea typeface="Helvetica Neue" charset="0"/>
                <a:cs typeface="Helvetica Neue" charset="0"/>
              </a:rPr>
            </a:br>
            <a:r>
              <a:rPr lang="en-US" sz="1600" dirty="0">
                <a:solidFill>
                  <a:schemeClr val="tx1"/>
                </a:solidFill>
                <a:latin typeface="Helvetica Neue"/>
                <a:ea typeface="Helvetica Neue" charset="0"/>
                <a:cs typeface="Helvetica Neue" charset="0"/>
              </a:rPr>
              <a:t>	</a:t>
            </a:r>
            <a:r>
              <a:rPr lang="en-US" sz="1600" dirty="0">
                <a:solidFill>
                  <a:schemeClr val="tx1"/>
                </a:solidFill>
                <a:latin typeface="Calibri" panose="020F0502020204030204" pitchFamily="34" charset="0"/>
                <a:ea typeface="Helvetica Neue" charset="0"/>
                <a:cs typeface="Calibri" panose="020F0502020204030204" pitchFamily="34" charset="0"/>
              </a:rPr>
              <a:t> </a:t>
            </a:r>
            <a:r>
              <a:rPr lang="en-US" sz="1600" dirty="0">
                <a:solidFill>
                  <a:srgbClr val="469BDD"/>
                </a:solidFill>
                <a:latin typeface="Calibri" panose="020F0502020204030204" pitchFamily="34" charset="0"/>
                <a:ea typeface="Helvetica Neue" charset="0"/>
                <a:cs typeface="Calibri" panose="020F0502020204030204" pitchFamily="34" charset="0"/>
              </a:rPr>
              <a:t>→ </a:t>
            </a:r>
            <a:r>
              <a:rPr lang="en-US" sz="1600" dirty="0">
                <a:solidFill>
                  <a:srgbClr val="469BDD"/>
                </a:solidFill>
                <a:latin typeface="Helvetica Neue"/>
                <a:ea typeface="Helvetica Neue" charset="0"/>
                <a:cs typeface="Helvetica Neue" charset="0"/>
              </a:rPr>
              <a:t>social mission patterns group</a:t>
            </a:r>
          </a:p>
          <a:p>
            <a:pPr marL="342900" indent="-342900">
              <a:buFont typeface="+mj-lt"/>
              <a:buAutoNum type="arabicPeriod" startAt="8"/>
            </a:pPr>
            <a:r>
              <a:rPr lang="en-US" sz="1600" dirty="0">
                <a:solidFill>
                  <a:schemeClr val="tx1"/>
                </a:solidFill>
                <a:latin typeface="Helvetica Neue"/>
                <a:ea typeface="Helvetica Neue" charset="0"/>
                <a:cs typeface="Helvetica Neue" charset="0"/>
              </a:rPr>
              <a:t>How can I offer services to replace physical products? </a:t>
            </a:r>
            <a:br>
              <a:rPr lang="en-US" sz="1600" dirty="0">
                <a:solidFill>
                  <a:schemeClr val="tx1"/>
                </a:solidFill>
                <a:latin typeface="Helvetica Neue"/>
                <a:ea typeface="Helvetica Neue" charset="0"/>
                <a:cs typeface="Helvetica Neue" charset="0"/>
              </a:rPr>
            </a:br>
            <a:r>
              <a:rPr lang="en-US" sz="1600" dirty="0">
                <a:solidFill>
                  <a:schemeClr val="tx1"/>
                </a:solidFill>
                <a:latin typeface="Helvetica Neue"/>
                <a:ea typeface="Helvetica Neue" charset="0"/>
                <a:cs typeface="Helvetica Neue" charset="0"/>
              </a:rPr>
              <a:t>	</a:t>
            </a:r>
            <a:r>
              <a:rPr lang="en-US" sz="1600" dirty="0">
                <a:solidFill>
                  <a:srgbClr val="469BDD"/>
                </a:solidFill>
                <a:latin typeface="Calibri" panose="020F0502020204030204" pitchFamily="34" charset="0"/>
                <a:ea typeface="Helvetica Neue" charset="0"/>
                <a:cs typeface="Calibri" panose="020F0502020204030204" pitchFamily="34" charset="0"/>
              </a:rPr>
              <a:t> → </a:t>
            </a:r>
            <a:r>
              <a:rPr lang="en-US" sz="1600" dirty="0">
                <a:solidFill>
                  <a:srgbClr val="469BDD"/>
                </a:solidFill>
                <a:latin typeface="Helvetica Neue"/>
                <a:ea typeface="Helvetica Neue" charset="0"/>
                <a:cs typeface="Helvetica Neue" charset="0"/>
              </a:rPr>
              <a:t>service &amp; performance patterns group</a:t>
            </a:r>
          </a:p>
          <a:p>
            <a:pPr marL="342900" indent="-342900">
              <a:buFont typeface="+mj-lt"/>
              <a:buAutoNum type="arabicPeriod" startAt="8"/>
            </a:pPr>
            <a:r>
              <a:rPr lang="en-US" sz="1600" dirty="0">
                <a:solidFill>
                  <a:schemeClr val="tx1"/>
                </a:solidFill>
                <a:latin typeface="Helvetica Neue"/>
                <a:ea typeface="Helvetica Neue" charset="0"/>
                <a:cs typeface="Helvetica Neue" charset="0"/>
              </a:rPr>
              <a:t>How can I design more inclusive business models that actively involve stakeholders? </a:t>
            </a:r>
            <a:br>
              <a:rPr lang="en-US" sz="1600" dirty="0">
                <a:solidFill>
                  <a:schemeClr val="tx1"/>
                </a:solidFill>
                <a:latin typeface="Helvetica Neue"/>
                <a:ea typeface="Helvetica Neue" charset="0"/>
                <a:cs typeface="Helvetica Neue" charset="0"/>
              </a:rPr>
            </a:br>
            <a:r>
              <a:rPr lang="en-US" sz="1600" dirty="0">
                <a:solidFill>
                  <a:schemeClr val="tx1"/>
                </a:solidFill>
                <a:latin typeface="Helvetica Neue"/>
                <a:ea typeface="Helvetica Neue" charset="0"/>
                <a:cs typeface="Helvetica Neue" charset="0"/>
              </a:rPr>
              <a:t>	</a:t>
            </a:r>
            <a:r>
              <a:rPr lang="en-US" sz="1600" dirty="0">
                <a:solidFill>
                  <a:schemeClr val="tx1"/>
                </a:solidFill>
                <a:latin typeface="Calibri" panose="020F0502020204030204" pitchFamily="34" charset="0"/>
                <a:ea typeface="Helvetica Neue" charset="0"/>
                <a:cs typeface="Calibri" panose="020F0502020204030204" pitchFamily="34" charset="0"/>
              </a:rPr>
              <a:t> </a:t>
            </a:r>
            <a:r>
              <a:rPr lang="en-US" sz="1600" dirty="0">
                <a:solidFill>
                  <a:srgbClr val="469BDD"/>
                </a:solidFill>
                <a:latin typeface="Calibri" panose="020F0502020204030204" pitchFamily="34" charset="0"/>
                <a:ea typeface="Helvetica Neue" charset="0"/>
                <a:cs typeface="Calibri" panose="020F0502020204030204" pitchFamily="34" charset="0"/>
              </a:rPr>
              <a:t>→ </a:t>
            </a:r>
            <a:r>
              <a:rPr lang="en-US" sz="1600" dirty="0">
                <a:solidFill>
                  <a:srgbClr val="469BDD"/>
                </a:solidFill>
                <a:latin typeface="Helvetica Neue"/>
                <a:ea typeface="Helvetica Neue" charset="0"/>
                <a:cs typeface="Helvetica Neue" charset="0"/>
              </a:rPr>
              <a:t>cooperative patterns group </a:t>
            </a:r>
          </a:p>
          <a:p>
            <a:pPr marL="342900" indent="-342900">
              <a:buFont typeface="+mj-lt"/>
              <a:buAutoNum type="arabicPeriod" startAt="8"/>
            </a:pPr>
            <a:r>
              <a:rPr lang="en-US" sz="1600" dirty="0">
                <a:solidFill>
                  <a:schemeClr val="tx1"/>
                </a:solidFill>
                <a:latin typeface="Helvetica Neue"/>
                <a:ea typeface="Helvetica Neue" charset="0"/>
                <a:cs typeface="Helvetica Neue" charset="0"/>
              </a:rPr>
              <a:t>How can I provide access to the benefits of resources and products without necessarily providing ownership? </a:t>
            </a:r>
            <a:br>
              <a:rPr lang="en-US" sz="1600" dirty="0">
                <a:solidFill>
                  <a:schemeClr val="tx1"/>
                </a:solidFill>
                <a:latin typeface="Helvetica Neue"/>
                <a:ea typeface="Helvetica Neue" charset="0"/>
                <a:cs typeface="Helvetica Neue" charset="0"/>
              </a:rPr>
            </a:br>
            <a:r>
              <a:rPr lang="en-US" sz="1600" dirty="0">
                <a:solidFill>
                  <a:schemeClr val="tx1"/>
                </a:solidFill>
                <a:latin typeface="Helvetica Neue"/>
                <a:ea typeface="Helvetica Neue" charset="0"/>
                <a:cs typeface="Helvetica Neue" charset="0"/>
              </a:rPr>
              <a:t>	</a:t>
            </a:r>
            <a:r>
              <a:rPr lang="en-US" sz="1600" dirty="0">
                <a:solidFill>
                  <a:schemeClr val="tx1"/>
                </a:solidFill>
                <a:latin typeface="Calibri" panose="020F0502020204030204" pitchFamily="34" charset="0"/>
                <a:ea typeface="Helvetica Neue" charset="0"/>
                <a:cs typeface="Calibri" panose="020F0502020204030204" pitchFamily="34" charset="0"/>
              </a:rPr>
              <a:t> </a:t>
            </a:r>
            <a:r>
              <a:rPr lang="en-US" sz="1600" dirty="0">
                <a:solidFill>
                  <a:srgbClr val="469BDD"/>
                </a:solidFill>
                <a:latin typeface="Calibri" panose="020F0502020204030204" pitchFamily="34" charset="0"/>
                <a:ea typeface="Helvetica Neue" charset="0"/>
                <a:cs typeface="Calibri" panose="020F0502020204030204" pitchFamily="34" charset="0"/>
              </a:rPr>
              <a:t>→ </a:t>
            </a:r>
            <a:r>
              <a:rPr lang="en-US" sz="1600" dirty="0">
                <a:solidFill>
                  <a:srgbClr val="469BDD"/>
                </a:solidFill>
                <a:latin typeface="Helvetica Neue"/>
                <a:ea typeface="Helvetica Neue" charset="0"/>
                <a:cs typeface="Helvetica Neue" charset="0"/>
              </a:rPr>
              <a:t>community platform patterns group</a:t>
            </a:r>
            <a:endParaRPr lang="en-GB" sz="1600" dirty="0">
              <a:solidFill>
                <a:srgbClr val="469BDD"/>
              </a:solidFill>
              <a:latin typeface="Helvetica Neue"/>
              <a:ea typeface="Helvetica Neue" charset="0"/>
              <a:cs typeface="Helvetica Neue" charset="0"/>
            </a:endParaRPr>
          </a:p>
        </p:txBody>
      </p:sp>
    </p:spTree>
    <p:extLst>
      <p:ext uri="{BB962C8B-B14F-4D97-AF65-F5344CB8AC3E}">
        <p14:creationId xmlns:p14="http://schemas.microsoft.com/office/powerpoint/2010/main" val="23122227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62"/>
        <p:cNvGrpSpPr/>
        <p:nvPr/>
      </p:nvGrpSpPr>
      <p:grpSpPr>
        <a:xfrm>
          <a:off x="0" y="0"/>
          <a:ext cx="0" cy="0"/>
          <a:chOff x="0" y="0"/>
          <a:chExt cx="0" cy="0"/>
        </a:xfrm>
      </p:grpSpPr>
      <p:sp>
        <p:nvSpPr>
          <p:cNvPr id="3" name="Google Shape;75;p15">
            <a:extLst>
              <a:ext uri="{FF2B5EF4-FFF2-40B4-BE49-F238E27FC236}">
                <a16:creationId xmlns:a16="http://schemas.microsoft.com/office/drawing/2014/main" id="{07836AB2-2136-1491-3417-66C121AC39C9}"/>
              </a:ext>
            </a:extLst>
          </p:cNvPr>
          <p:cNvSpPr txBox="1">
            <a:spLocks/>
          </p:cNvSpPr>
          <p:nvPr/>
        </p:nvSpPr>
        <p:spPr>
          <a:xfrm>
            <a:off x="201805" y="1565350"/>
            <a:ext cx="8441400" cy="2012800"/>
          </a:xfrm>
          <a:prstGeom prst="rect">
            <a:avLst/>
          </a:prstGeom>
          <a:solidFill>
            <a:schemeClr val="tx1"/>
          </a:solidFill>
          <a:ln>
            <a:noFill/>
          </a:ln>
        </p:spPr>
        <p:txBody>
          <a:bodyPr spcFirstLastPara="1" wrap="square" lIns="13500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pPr marL="285750" indent="-285750">
              <a:buFont typeface="Arial" charset="0"/>
              <a:buChar char="•"/>
            </a:pPr>
            <a:r>
              <a:rPr lang="da-DK" sz="2800" dirty="0">
                <a:solidFill>
                  <a:schemeClr val="bg1"/>
                </a:solidFill>
              </a:rPr>
              <a:t>How to </a:t>
            </a:r>
            <a:r>
              <a:rPr lang="da-DK" sz="2800" dirty="0">
                <a:solidFill>
                  <a:srgbClr val="469BDD"/>
                </a:solidFill>
              </a:rPr>
              <a:t>use the SBMD patterns?</a:t>
            </a:r>
          </a:p>
        </p:txBody>
      </p:sp>
    </p:spTree>
    <p:extLst>
      <p:ext uri="{BB962C8B-B14F-4D97-AF65-F5344CB8AC3E}">
        <p14:creationId xmlns:p14="http://schemas.microsoft.com/office/powerpoint/2010/main" val="13616713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75;p15"/>
          <p:cNvSpPr txBox="1">
            <a:spLocks noGrp="1"/>
          </p:cNvSpPr>
          <p:nvPr>
            <p:ph type="title"/>
          </p:nvPr>
        </p:nvSpPr>
        <p:spPr>
          <a:xfrm>
            <a:off x="387625" y="324000"/>
            <a:ext cx="8441400" cy="521700"/>
          </a:xfrm>
          <a:prstGeom prst="rect">
            <a:avLst/>
          </a:prstGeom>
          <a:solidFill>
            <a:srgbClr val="D9D9D9"/>
          </a:solidFill>
          <a:ln>
            <a:noFill/>
          </a:ln>
        </p:spPr>
        <p:txBody>
          <a:bodyPr spcFirstLastPara="1" wrap="square" lIns="135000" tIns="0" rIns="0" bIns="0" anchor="ctr" anchorCtr="0">
            <a:noAutofit/>
          </a:bodyPr>
          <a:lstStyle/>
          <a:p>
            <a:pPr marL="0" lvl="0" indent="0" algn="l" rtl="0">
              <a:lnSpc>
                <a:spcPct val="90000"/>
              </a:lnSpc>
              <a:spcBef>
                <a:spcPts val="0"/>
              </a:spcBef>
              <a:spcAft>
                <a:spcPts val="0"/>
              </a:spcAft>
              <a:buClr>
                <a:srgbClr val="3F3F3F"/>
              </a:buClr>
              <a:buSzPts val="2100"/>
              <a:buFont typeface="Arial"/>
              <a:buNone/>
            </a:pPr>
            <a:r>
              <a:rPr lang="da-DK" sz="2400" dirty="0">
                <a:solidFill>
                  <a:schemeClr val="dk1"/>
                </a:solidFill>
                <a:latin typeface="Helvetica Neue"/>
                <a:ea typeface="Helvetica Neue"/>
                <a:cs typeface="Helvetica Neue"/>
                <a:sym typeface="Helvetica Neue"/>
              </a:rPr>
              <a:t>Using patterns</a:t>
            </a:r>
            <a:endParaRPr sz="2400" dirty="0">
              <a:solidFill>
                <a:srgbClr val="188EC9"/>
              </a:solidFill>
              <a:latin typeface="Helvetica Neue"/>
              <a:ea typeface="Helvetica Neue"/>
              <a:cs typeface="Helvetica Neue"/>
              <a:sym typeface="Helvetica Neue"/>
            </a:endParaRPr>
          </a:p>
        </p:txBody>
      </p:sp>
      <p:sp>
        <p:nvSpPr>
          <p:cNvPr id="8" name="Text Placeholder 43">
            <a:extLst>
              <a:ext uri="{FF2B5EF4-FFF2-40B4-BE49-F238E27FC236}">
                <a16:creationId xmlns:a16="http://schemas.microsoft.com/office/drawing/2014/main" id="{980B2038-1B53-491E-BC2F-148E99EFDBB8}"/>
              </a:ext>
            </a:extLst>
          </p:cNvPr>
          <p:cNvSpPr txBox="1">
            <a:spLocks/>
          </p:cNvSpPr>
          <p:nvPr/>
        </p:nvSpPr>
        <p:spPr>
          <a:xfrm>
            <a:off x="432900" y="1441366"/>
            <a:ext cx="7568100" cy="9144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endParaRPr lang="en-US" sz="1800" dirty="0">
              <a:latin typeface="Helvetica Neue" charset="0"/>
              <a:ea typeface="Helvetica Neue" charset="0"/>
              <a:cs typeface="Helvetica Neue" charset="0"/>
            </a:endParaRPr>
          </a:p>
        </p:txBody>
      </p:sp>
      <p:sp>
        <p:nvSpPr>
          <p:cNvPr id="13" name="Google Shape;95;p16"/>
          <p:cNvSpPr/>
          <p:nvPr/>
        </p:nvSpPr>
        <p:spPr>
          <a:xfrm>
            <a:off x="292225" y="326125"/>
            <a:ext cx="95400" cy="521700"/>
          </a:xfrm>
          <a:prstGeom prst="rect">
            <a:avLst/>
          </a:prstGeom>
          <a:solidFill>
            <a:srgbClr val="188EC9"/>
          </a:solidFill>
          <a:ln w="9525" cap="flat" cmpd="sng">
            <a:solidFill>
              <a:srgbClr val="188EC9"/>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orbel"/>
              <a:ea typeface="Corbel"/>
              <a:cs typeface="Corbel"/>
              <a:sym typeface="Corbel"/>
            </a:endParaRPr>
          </a:p>
        </p:txBody>
      </p:sp>
      <p:sp>
        <p:nvSpPr>
          <p:cNvPr id="4" name="Tekstfelt 3"/>
          <p:cNvSpPr txBox="1"/>
          <p:nvPr/>
        </p:nvSpPr>
        <p:spPr>
          <a:xfrm>
            <a:off x="292226" y="1464559"/>
            <a:ext cx="8536800" cy="3277820"/>
          </a:xfrm>
          <a:prstGeom prst="rect">
            <a:avLst/>
          </a:prstGeom>
          <a:noFill/>
        </p:spPr>
        <p:txBody>
          <a:bodyPr wrap="square" rtlCol="0">
            <a:spAutoFit/>
          </a:bodyPr>
          <a:lstStyle/>
          <a:p>
            <a:pPr marL="285750" indent="-285750">
              <a:buFont typeface="Arial" panose="020B0604020202020204" pitchFamily="34" charset="0"/>
              <a:buChar char="•"/>
            </a:pPr>
            <a:r>
              <a:rPr lang="en-GB" sz="1700" dirty="0">
                <a:solidFill>
                  <a:schemeClr val="tx1"/>
                </a:solidFill>
                <a:latin typeface="Helvetica Neue" charset="0"/>
                <a:ea typeface="Helvetica Neue" charset="0"/>
                <a:cs typeface="Helvetica Neue" charset="0"/>
              </a:rPr>
              <a:t>The different pattern types – overarching, prototypical, and modular – cannot just be combined with each other. Modular patterns can be ‘transformed’ into prototypical business models, and vice versa. </a:t>
            </a:r>
          </a:p>
          <a:p>
            <a:pPr marL="285750" indent="-285750">
              <a:buFont typeface="Arial" panose="020B0604020202020204" pitchFamily="34" charset="0"/>
              <a:buChar char="•"/>
            </a:pPr>
            <a:endParaRPr lang="en-GB" sz="1700" dirty="0">
              <a:solidFill>
                <a:schemeClr val="tx1"/>
              </a:solidFill>
              <a:latin typeface="Helvetica Neue" charset="0"/>
              <a:ea typeface="Helvetica Neue" charset="0"/>
              <a:cs typeface="Helvetica Neue" charset="0"/>
            </a:endParaRPr>
          </a:p>
          <a:p>
            <a:pPr marL="285750" indent="-285750">
              <a:buFont typeface="Arial" panose="020B0604020202020204" pitchFamily="34" charset="0"/>
              <a:buChar char="•"/>
            </a:pPr>
            <a:r>
              <a:rPr lang="en-GB" sz="1700" dirty="0">
                <a:solidFill>
                  <a:schemeClr val="tx1"/>
                </a:solidFill>
                <a:latin typeface="Helvetica Neue" charset="0"/>
                <a:ea typeface="Helvetica Neue" charset="0"/>
                <a:cs typeface="Helvetica Neue" charset="0"/>
              </a:rPr>
              <a:t>This implies that a single pattern can be implemented in different ways, offering flexibility in combining, adapting, and customising patterns and business model designs to suit specific needs and contexts.</a:t>
            </a:r>
          </a:p>
          <a:p>
            <a:pPr marL="285750" indent="-285750">
              <a:buFont typeface="Arial" panose="020B0604020202020204" pitchFamily="34" charset="0"/>
              <a:buChar char="•"/>
            </a:pPr>
            <a:endParaRPr lang="en-GB" sz="1700" dirty="0">
              <a:solidFill>
                <a:schemeClr val="tx1"/>
              </a:solidFill>
              <a:latin typeface="Helvetica Neue" charset="0"/>
              <a:ea typeface="Helvetica Neue" charset="0"/>
              <a:cs typeface="Helvetica Neue" charset="0"/>
            </a:endParaRPr>
          </a:p>
          <a:p>
            <a:pPr marL="285750" indent="-285750">
              <a:buFont typeface="Arial" charset="0"/>
              <a:buChar char="•"/>
            </a:pPr>
            <a:r>
              <a:rPr lang="da-DK" sz="1800" dirty="0">
                <a:solidFill>
                  <a:schemeClr val="tx1"/>
                </a:solidFill>
                <a:latin typeface="Helvetica Neue" charset="0"/>
                <a:ea typeface="Helvetica Neue" charset="0"/>
                <a:cs typeface="Helvetica Neue" charset="0"/>
              </a:rPr>
              <a:t>The 45 individual patterns can be combined in many ways: Across types, and within and across groups. All patterns contain information about related patterns that can be readily combined with each other.</a:t>
            </a:r>
          </a:p>
          <a:p>
            <a:pPr marL="285750" indent="-285750">
              <a:buFont typeface="Arial" panose="020B0604020202020204" pitchFamily="34" charset="0"/>
              <a:buChar char="•"/>
            </a:pPr>
            <a:endParaRPr lang="en-GB" sz="1700" dirty="0">
              <a:solidFill>
                <a:schemeClr val="tx1"/>
              </a:solidFill>
              <a:latin typeface="Helvetica Neue" charset="0"/>
              <a:ea typeface="Helvetica Neue" charset="0"/>
              <a:cs typeface="Helvetica Neue" charset="0"/>
            </a:endParaRPr>
          </a:p>
        </p:txBody>
      </p:sp>
      <p:sp>
        <p:nvSpPr>
          <p:cNvPr id="2" name="Pladsholder til tekst 1">
            <a:extLst>
              <a:ext uri="{FF2B5EF4-FFF2-40B4-BE49-F238E27FC236}">
                <a16:creationId xmlns:a16="http://schemas.microsoft.com/office/drawing/2014/main" id="{291BBAB9-63D1-5CC6-8BFC-5D9F7F26501F}"/>
              </a:ext>
            </a:extLst>
          </p:cNvPr>
          <p:cNvSpPr>
            <a:spLocks noGrp="1"/>
          </p:cNvSpPr>
          <p:nvPr>
            <p:ph type="body" idx="1"/>
          </p:nvPr>
        </p:nvSpPr>
        <p:spPr>
          <a:xfrm>
            <a:off x="292224" y="975747"/>
            <a:ext cx="6649207" cy="270000"/>
          </a:xfrm>
        </p:spPr>
        <p:txBody>
          <a:bodyPr/>
          <a:lstStyle/>
          <a:p>
            <a:pPr marL="87313" lvl="0" indent="0"/>
            <a:r>
              <a:rPr lang="en-GB" sz="1800" dirty="0">
                <a:solidFill>
                  <a:srgbClr val="469BDD"/>
                </a:solidFill>
                <a:latin typeface="Helvetica Neue"/>
              </a:rPr>
              <a:t>Patterns can be combined and adapted.</a:t>
            </a:r>
            <a:r>
              <a:rPr lang="en-GB" sz="1800" dirty="0">
                <a:latin typeface="Helvetica Neue"/>
              </a:rPr>
              <a:t> </a:t>
            </a:r>
            <a:endParaRPr lang="it" dirty="0">
              <a:solidFill>
                <a:schemeClr val="tx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748394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62"/>
        <p:cNvGrpSpPr/>
        <p:nvPr/>
      </p:nvGrpSpPr>
      <p:grpSpPr>
        <a:xfrm>
          <a:off x="0" y="0"/>
          <a:ext cx="0" cy="0"/>
          <a:chOff x="0" y="0"/>
          <a:chExt cx="0" cy="0"/>
        </a:xfrm>
      </p:grpSpPr>
      <p:sp>
        <p:nvSpPr>
          <p:cNvPr id="65" name="Google Shape;65;p14"/>
          <p:cNvSpPr txBox="1"/>
          <p:nvPr/>
        </p:nvSpPr>
        <p:spPr>
          <a:xfrm>
            <a:off x="5536800" y="3528675"/>
            <a:ext cx="2285658" cy="1015653"/>
          </a:xfrm>
          <a:prstGeom prst="rect">
            <a:avLst/>
          </a:prstGeom>
          <a:noFill/>
          <a:ln>
            <a:noFill/>
          </a:ln>
        </p:spPr>
        <p:txBody>
          <a:bodyPr spcFirstLastPara="1" wrap="square" lIns="68575" tIns="68575" rIns="68575" bIns="6857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dirty="0">
              <a:ln>
                <a:noFill/>
              </a:ln>
              <a:solidFill>
                <a:srgbClr val="FFFFFF"/>
              </a:solidFill>
              <a:effectLst/>
              <a:uLnTx/>
              <a:uFillTx/>
              <a:latin typeface="Helvetica Neue"/>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i="1" dirty="0">
                <a:solidFill>
                  <a:srgbClr val="FFFFFF"/>
                </a:solidFill>
                <a:latin typeface="Helvetica Neue"/>
              </a:rPr>
              <a:t>“</a:t>
            </a:r>
            <a:r>
              <a:rPr kumimoji="0" lang="en-US" sz="1200" b="0" i="1" u="none" strike="noStrike" kern="0" cap="none" spc="0" normalizeH="0" baseline="0" noProof="0" dirty="0">
                <a:ln>
                  <a:noFill/>
                </a:ln>
                <a:solidFill>
                  <a:srgbClr val="FFFFFF"/>
                </a:solidFill>
                <a:effectLst/>
                <a:uLnTx/>
                <a:uFillTx/>
                <a:latin typeface="Helvetica Neue"/>
                <a:sym typeface="Arial"/>
              </a:rPr>
              <a:t>The limits of my language mean the limits of my world.”</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dirty="0">
              <a:ln>
                <a:noFill/>
              </a:ln>
              <a:solidFill>
                <a:srgbClr val="FFFFFF"/>
              </a:solidFill>
              <a:effectLst/>
              <a:uLnTx/>
              <a:uFillTx/>
              <a:latin typeface="Helvetica Neue"/>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1050" b="0" i="0" u="none" strike="noStrike" kern="0" cap="none" spc="0" normalizeH="0" baseline="0" noProof="0" dirty="0">
                <a:ln>
                  <a:noFill/>
                </a:ln>
                <a:solidFill>
                  <a:srgbClr val="FFFFFF"/>
                </a:solidFill>
                <a:effectLst/>
                <a:uLnTx/>
                <a:uFillTx/>
                <a:latin typeface="Helvetica Neue"/>
                <a:sym typeface="Arial"/>
              </a:rPr>
              <a:t>Ludwig Wittgenstein</a:t>
            </a:r>
          </a:p>
        </p:txBody>
      </p:sp>
      <p:sp>
        <p:nvSpPr>
          <p:cNvPr id="3" name="Google Shape;75;p15">
            <a:extLst>
              <a:ext uri="{FF2B5EF4-FFF2-40B4-BE49-F238E27FC236}">
                <a16:creationId xmlns:a16="http://schemas.microsoft.com/office/drawing/2014/main" id="{07836AB2-2136-1491-3417-66C121AC39C9}"/>
              </a:ext>
            </a:extLst>
          </p:cNvPr>
          <p:cNvSpPr txBox="1">
            <a:spLocks/>
          </p:cNvSpPr>
          <p:nvPr/>
        </p:nvSpPr>
        <p:spPr>
          <a:xfrm>
            <a:off x="201805" y="116350"/>
            <a:ext cx="8441400" cy="2012800"/>
          </a:xfrm>
          <a:prstGeom prst="rect">
            <a:avLst/>
          </a:prstGeom>
          <a:solidFill>
            <a:schemeClr val="tx1"/>
          </a:solidFill>
          <a:ln>
            <a:noFill/>
          </a:ln>
        </p:spPr>
        <p:txBody>
          <a:bodyPr spcFirstLastPara="1" wrap="square" lIns="13500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2100"/>
              <a:buFont typeface="Arial"/>
              <a:buNone/>
              <a:tabLst/>
              <a:defRPr/>
            </a:pPr>
            <a:r>
              <a:rPr kumimoji="0" lang="da-DK" sz="2800" b="0" i="0" u="none" strike="noStrike" kern="0" cap="none" spc="0" normalizeH="0" baseline="0" noProof="0" dirty="0">
                <a:ln>
                  <a:noFill/>
                </a:ln>
                <a:solidFill>
                  <a:srgbClr val="FFFFFF"/>
                </a:solidFill>
                <a:effectLst/>
                <a:uLnTx/>
                <a:uFillTx/>
                <a:latin typeface="Helvetica Neue"/>
                <a:ea typeface="Helvetica Neue"/>
                <a:cs typeface="Helvetica Neue"/>
                <a:sym typeface="Helvetica Neue"/>
              </a:rPr>
              <a:t>CHAPTER III </a:t>
            </a:r>
          </a:p>
          <a:p>
            <a:pPr algn="l">
              <a:buClr>
                <a:srgbClr val="000000"/>
              </a:buClr>
              <a:buSzPts val="2100"/>
              <a:defRPr/>
            </a:pPr>
            <a:r>
              <a:rPr lang="da-DK" sz="2800" dirty="0">
                <a:solidFill>
                  <a:srgbClr val="469BDD"/>
                </a:solidFill>
                <a:latin typeface="Helvetica Neue" charset="0"/>
                <a:ea typeface="Helvetica Neue" charset="0"/>
                <a:cs typeface="Helvetica Neue" charset="0"/>
              </a:rPr>
              <a:t>Understanding </a:t>
            </a:r>
            <a:r>
              <a:rPr lang="da-DK" sz="2800" dirty="0">
                <a:solidFill>
                  <a:schemeClr val="bg1"/>
                </a:solidFill>
                <a:latin typeface="Helvetica Neue" charset="0"/>
                <a:ea typeface="Helvetica Neue" charset="0"/>
                <a:cs typeface="Helvetica Neue" charset="0"/>
              </a:rPr>
              <a:t>and</a:t>
            </a:r>
            <a:r>
              <a:rPr lang="da-DK" sz="2800" dirty="0">
                <a:solidFill>
                  <a:srgbClr val="469BDD"/>
                </a:solidFill>
                <a:latin typeface="Helvetica Neue" charset="0"/>
                <a:ea typeface="Helvetica Neue" charset="0"/>
                <a:cs typeface="Helvetica Neue" charset="0"/>
              </a:rPr>
              <a:t> Navigating </a:t>
            </a:r>
            <a:r>
              <a:rPr lang="da-DK" sz="2800" dirty="0">
                <a:solidFill>
                  <a:schemeClr val="bg1"/>
                </a:solidFill>
                <a:latin typeface="Helvetica Neue" charset="0"/>
                <a:ea typeface="Helvetica Neue" charset="0"/>
                <a:cs typeface="Helvetica Neue" charset="0"/>
              </a:rPr>
              <a:t>Patterns</a:t>
            </a:r>
          </a:p>
        </p:txBody>
      </p:sp>
    </p:spTree>
    <p:extLst>
      <p:ext uri="{BB962C8B-B14F-4D97-AF65-F5344CB8AC3E}">
        <p14:creationId xmlns:p14="http://schemas.microsoft.com/office/powerpoint/2010/main" val="6337291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8" name="Google Shape;98;p16"/>
          <p:cNvPicPr preferRelativeResize="0"/>
          <p:nvPr/>
        </p:nvPicPr>
        <p:blipFill>
          <a:blip r:embed="rId3">
            <a:alphaModFix/>
          </a:blip>
          <a:stretch>
            <a:fillRect/>
          </a:stretch>
        </p:blipFill>
        <p:spPr>
          <a:xfrm rot="-5400000">
            <a:off x="8577501" y="4577011"/>
            <a:ext cx="907650" cy="225337"/>
          </a:xfrm>
          <a:prstGeom prst="rect">
            <a:avLst/>
          </a:prstGeom>
          <a:noFill/>
          <a:ln>
            <a:noFill/>
          </a:ln>
        </p:spPr>
      </p:pic>
      <p:sp>
        <p:nvSpPr>
          <p:cNvPr id="2" name="Pladsholder til tekst 1"/>
          <p:cNvSpPr>
            <a:spLocks noGrp="1"/>
          </p:cNvSpPr>
          <p:nvPr>
            <p:ph type="body" idx="2"/>
          </p:nvPr>
        </p:nvSpPr>
        <p:spPr>
          <a:xfrm>
            <a:off x="339925" y="1274762"/>
            <a:ext cx="7250692" cy="1376080"/>
          </a:xfrm>
        </p:spPr>
        <p:txBody>
          <a:bodyPr/>
          <a:lstStyle/>
          <a:p>
            <a:pPr marL="139700" indent="0">
              <a:buNone/>
            </a:pPr>
            <a:r>
              <a:rPr lang="da-DK" b="1" dirty="0">
                <a:solidFill>
                  <a:srgbClr val="469BDD"/>
                </a:solidFill>
                <a:latin typeface="Helvetica Neue"/>
              </a:rPr>
              <a:t>Subscription pattern</a:t>
            </a:r>
          </a:p>
          <a:p>
            <a:pPr marL="139700" indent="0">
              <a:buNone/>
            </a:pPr>
            <a:endParaRPr lang="da-DK" b="1" dirty="0">
              <a:latin typeface="Helvetica Neue"/>
            </a:endParaRPr>
          </a:p>
          <a:p>
            <a:pPr marL="139700" indent="0">
              <a:buNone/>
            </a:pPr>
            <a:r>
              <a:rPr lang="da-DK" b="1" dirty="0">
                <a:latin typeface="Helvetica Neue"/>
              </a:rPr>
              <a:t>			</a:t>
            </a:r>
          </a:p>
          <a:p>
            <a:pPr marL="139700" indent="0">
              <a:buNone/>
            </a:pPr>
            <a:endParaRPr lang="da-DK" dirty="0">
              <a:latin typeface="Helvetica Neue"/>
              <a:ea typeface="Helvetica Neue" charset="0"/>
              <a:cs typeface="Helvetica Neue" charset="0"/>
            </a:endParaRPr>
          </a:p>
        </p:txBody>
      </p:sp>
      <p:pic>
        <p:nvPicPr>
          <p:cNvPr id="3" name="Billed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7625" y="1761563"/>
            <a:ext cx="1990436" cy="889280"/>
          </a:xfrm>
          <a:prstGeom prst="rect">
            <a:avLst/>
          </a:prstGeom>
        </p:spPr>
      </p:pic>
      <p:sp>
        <p:nvSpPr>
          <p:cNvPr id="4" name="Tekstfelt 3"/>
          <p:cNvSpPr txBox="1"/>
          <p:nvPr/>
        </p:nvSpPr>
        <p:spPr>
          <a:xfrm>
            <a:off x="3109755" y="1767622"/>
            <a:ext cx="4528561" cy="877163"/>
          </a:xfrm>
          <a:prstGeom prst="rect">
            <a:avLst/>
          </a:prstGeom>
          <a:noFill/>
        </p:spPr>
        <p:txBody>
          <a:bodyPr wrap="square" rtlCol="0">
            <a:spAutoFit/>
          </a:bodyPr>
          <a:lstStyle/>
          <a:p>
            <a:r>
              <a:rPr lang="en-GB" sz="1700" dirty="0">
                <a:latin typeface="Helvetica Neue"/>
              </a:rPr>
              <a:t>Provides PDF software solutions, for which customers pay via a  Subscription model. A modular pattern inspiring a revenue model. </a:t>
            </a:r>
          </a:p>
        </p:txBody>
      </p:sp>
      <p:sp>
        <p:nvSpPr>
          <p:cNvPr id="5" name="Tekstfelt 4"/>
          <p:cNvSpPr txBox="1"/>
          <p:nvPr/>
        </p:nvSpPr>
        <p:spPr>
          <a:xfrm>
            <a:off x="387625" y="2895600"/>
            <a:ext cx="7541186" cy="1692771"/>
          </a:xfrm>
          <a:prstGeom prst="rect">
            <a:avLst/>
          </a:prstGeom>
          <a:noFill/>
        </p:spPr>
        <p:txBody>
          <a:bodyPr wrap="square" rtlCol="0">
            <a:spAutoFit/>
          </a:bodyPr>
          <a:lstStyle/>
          <a:p>
            <a:r>
              <a:rPr lang="en-GB" sz="1800" b="1" dirty="0">
                <a:solidFill>
                  <a:srgbClr val="469BDD"/>
                </a:solidFill>
                <a:latin typeface="Helvetica Neue"/>
              </a:rPr>
              <a:t>Freemium pattern combined with Subscription pattern</a:t>
            </a:r>
          </a:p>
          <a:p>
            <a:endParaRPr lang="en-GB" sz="1800" b="1" dirty="0">
              <a:latin typeface="Helvetica Neue"/>
            </a:endParaRPr>
          </a:p>
          <a:p>
            <a:r>
              <a:rPr lang="en-GB" sz="1700" dirty="0">
                <a:latin typeface="Helvetica Neue"/>
              </a:rPr>
              <a:t>Adobe provides a limited version of its PDF software for free, allowing users to perform basic tasks. They offer premium features and more advanced functionality if customers pay for it. These payments are arranged with the help of a Subscription pattern. </a:t>
            </a:r>
            <a:r>
              <a:rPr lang="en-GB" sz="1700" b="1" dirty="0">
                <a:latin typeface="Helvetica Neue"/>
              </a:rPr>
              <a:t> </a:t>
            </a:r>
          </a:p>
        </p:txBody>
      </p:sp>
      <p:cxnSp>
        <p:nvCxnSpPr>
          <p:cNvPr id="7" name="Lige forbindelse 6"/>
          <p:cNvCxnSpPr>
            <a:cxnSpLocks/>
          </p:cNvCxnSpPr>
          <p:nvPr/>
        </p:nvCxnSpPr>
        <p:spPr>
          <a:xfrm>
            <a:off x="2378061" y="2206203"/>
            <a:ext cx="559103"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itel 7">
            <a:extLst>
              <a:ext uri="{FF2B5EF4-FFF2-40B4-BE49-F238E27FC236}">
                <a16:creationId xmlns:a16="http://schemas.microsoft.com/office/drawing/2014/main" id="{746889BF-3359-5660-97C3-1D91641CD8D2}"/>
              </a:ext>
            </a:extLst>
          </p:cNvPr>
          <p:cNvSpPr>
            <a:spLocks noGrp="1"/>
          </p:cNvSpPr>
          <p:nvPr>
            <p:ph type="title"/>
          </p:nvPr>
        </p:nvSpPr>
        <p:spPr/>
        <p:txBody>
          <a:bodyPr/>
          <a:lstStyle/>
          <a:p>
            <a:endParaRPr lang="de-DE">
              <a:latin typeface="Helvetica Neue"/>
            </a:endParaRPr>
          </a:p>
        </p:txBody>
      </p:sp>
      <p:sp>
        <p:nvSpPr>
          <p:cNvPr id="9" name="Google Shape;75;p15">
            <a:extLst>
              <a:ext uri="{FF2B5EF4-FFF2-40B4-BE49-F238E27FC236}">
                <a16:creationId xmlns:a16="http://schemas.microsoft.com/office/drawing/2014/main" id="{F0BB0BDB-EB12-5D25-5819-7ADA9E4A2742}"/>
              </a:ext>
            </a:extLst>
          </p:cNvPr>
          <p:cNvSpPr txBox="1">
            <a:spLocks/>
          </p:cNvSpPr>
          <p:nvPr/>
        </p:nvSpPr>
        <p:spPr>
          <a:xfrm>
            <a:off x="387625" y="324000"/>
            <a:ext cx="8441400" cy="521700"/>
          </a:xfrm>
          <a:prstGeom prst="rect">
            <a:avLst/>
          </a:prstGeom>
          <a:solidFill>
            <a:srgbClr val="D9D9D9"/>
          </a:solidFill>
          <a:ln>
            <a:noFill/>
          </a:ln>
        </p:spPr>
        <p:txBody>
          <a:bodyPr spcFirstLastPara="1" wrap="square" lIns="13500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3F3F3F"/>
              </a:buClr>
              <a:buSzPts val="14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SzPts val="2100"/>
            </a:pPr>
            <a:r>
              <a:rPr lang="da-DK" sz="2400" dirty="0">
                <a:solidFill>
                  <a:schemeClr val="dk1"/>
                </a:solidFill>
                <a:latin typeface="Helvetica Neue"/>
                <a:ea typeface="Helvetica Neue"/>
                <a:cs typeface="Helvetica Neue"/>
                <a:sym typeface="Helvetica Neue"/>
              </a:rPr>
              <a:t>Using patterns – Combining </a:t>
            </a:r>
            <a:endParaRPr lang="da-DK" sz="2400" dirty="0">
              <a:solidFill>
                <a:srgbClr val="188EC9"/>
              </a:solidFill>
              <a:latin typeface="Helvetica Neue"/>
              <a:ea typeface="Helvetica Neue"/>
              <a:cs typeface="Helvetica Neue"/>
              <a:sym typeface="Helvetica Neue"/>
            </a:endParaRPr>
          </a:p>
        </p:txBody>
      </p:sp>
      <p:sp>
        <p:nvSpPr>
          <p:cNvPr id="10" name="Google Shape;95;p16">
            <a:extLst>
              <a:ext uri="{FF2B5EF4-FFF2-40B4-BE49-F238E27FC236}">
                <a16:creationId xmlns:a16="http://schemas.microsoft.com/office/drawing/2014/main" id="{77609619-2C5E-A5EB-C217-E1E1507E5166}"/>
              </a:ext>
            </a:extLst>
          </p:cNvPr>
          <p:cNvSpPr/>
          <p:nvPr/>
        </p:nvSpPr>
        <p:spPr>
          <a:xfrm>
            <a:off x="292225" y="326125"/>
            <a:ext cx="95400" cy="521700"/>
          </a:xfrm>
          <a:prstGeom prst="rect">
            <a:avLst/>
          </a:prstGeom>
          <a:solidFill>
            <a:srgbClr val="188EC9"/>
          </a:solidFill>
          <a:ln w="9525" cap="flat" cmpd="sng">
            <a:solidFill>
              <a:srgbClr val="188EC9"/>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Helvetica Neue"/>
              <a:ea typeface="Corbel"/>
              <a:cs typeface="Corbel"/>
              <a:sym typeface="Corbel"/>
            </a:endParaRPr>
          </a:p>
        </p:txBody>
      </p:sp>
    </p:spTree>
    <p:extLst>
      <p:ext uri="{BB962C8B-B14F-4D97-AF65-F5344CB8AC3E}">
        <p14:creationId xmlns:p14="http://schemas.microsoft.com/office/powerpoint/2010/main" val="12360254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8" name="Google Shape;98;p16"/>
          <p:cNvPicPr preferRelativeResize="0"/>
          <p:nvPr/>
        </p:nvPicPr>
        <p:blipFill>
          <a:blip r:embed="rId3">
            <a:alphaModFix/>
          </a:blip>
          <a:stretch>
            <a:fillRect/>
          </a:stretch>
        </p:blipFill>
        <p:spPr>
          <a:xfrm rot="-5400000">
            <a:off x="8577501" y="4577011"/>
            <a:ext cx="907650" cy="225337"/>
          </a:xfrm>
          <a:prstGeom prst="rect">
            <a:avLst/>
          </a:prstGeom>
          <a:noFill/>
          <a:ln>
            <a:noFill/>
          </a:ln>
        </p:spPr>
      </p:pic>
      <p:sp>
        <p:nvSpPr>
          <p:cNvPr id="5" name="Tekstfelt 4"/>
          <p:cNvSpPr txBox="1"/>
          <p:nvPr/>
        </p:nvSpPr>
        <p:spPr>
          <a:xfrm>
            <a:off x="381907" y="1301458"/>
            <a:ext cx="8188089" cy="1585049"/>
          </a:xfrm>
          <a:prstGeom prst="rect">
            <a:avLst/>
          </a:prstGeom>
          <a:noFill/>
        </p:spPr>
        <p:txBody>
          <a:bodyPr wrap="square" rtlCol="0">
            <a:spAutoFit/>
          </a:bodyPr>
          <a:lstStyle/>
          <a:p>
            <a:r>
              <a:rPr lang="en-GB" sz="1700" b="1" dirty="0">
                <a:solidFill>
                  <a:srgbClr val="469BDD"/>
                </a:solidFill>
                <a:latin typeface="Helvetica Neue"/>
              </a:rPr>
              <a:t>Modular patterns can be adapted as prototypical patterns, and vice versa</a:t>
            </a:r>
          </a:p>
          <a:p>
            <a:endParaRPr lang="en-GB" sz="1600" b="1" dirty="0">
              <a:latin typeface="Helvetica Neue"/>
            </a:endParaRPr>
          </a:p>
          <a:p>
            <a:r>
              <a:rPr lang="en-GB" sz="1600" dirty="0">
                <a:solidFill>
                  <a:schemeClr val="tx1"/>
                </a:solidFill>
                <a:latin typeface="Helvetica Neue" charset="0"/>
                <a:ea typeface="Helvetica Neue" charset="0"/>
                <a:cs typeface="Helvetica Neue" charset="0"/>
              </a:rPr>
              <a:t>Example: </a:t>
            </a:r>
            <a:r>
              <a:rPr lang="en-US" sz="1600" dirty="0">
                <a:solidFill>
                  <a:schemeClr val="tx1"/>
                </a:solidFill>
                <a:latin typeface="Helvetica Neue" charset="0"/>
                <a:ea typeface="Helvetica Neue" charset="0"/>
                <a:cs typeface="Helvetica Neue" charset="0"/>
              </a:rPr>
              <a:t>Novartis used the modular Market Maker pattern to add new distribution channels for lower-priced medical products to their existing business model (modular usage). While eBay initially designed their whole business model around this pattern (prototypical usage) to support second-hand usage of everyday items.</a:t>
            </a:r>
            <a:endParaRPr lang="en-GB" sz="1600" dirty="0">
              <a:solidFill>
                <a:schemeClr val="tx1"/>
              </a:solidFill>
              <a:latin typeface="Helvetica Neue" charset="0"/>
              <a:ea typeface="Helvetica Neue" charset="0"/>
              <a:cs typeface="Helvetica Neue" charset="0"/>
            </a:endParaRPr>
          </a:p>
        </p:txBody>
      </p:sp>
      <p:sp>
        <p:nvSpPr>
          <p:cNvPr id="8" name="Titel 7">
            <a:extLst>
              <a:ext uri="{FF2B5EF4-FFF2-40B4-BE49-F238E27FC236}">
                <a16:creationId xmlns:a16="http://schemas.microsoft.com/office/drawing/2014/main" id="{746889BF-3359-5660-97C3-1D91641CD8D2}"/>
              </a:ext>
            </a:extLst>
          </p:cNvPr>
          <p:cNvSpPr>
            <a:spLocks noGrp="1"/>
          </p:cNvSpPr>
          <p:nvPr>
            <p:ph type="title"/>
          </p:nvPr>
        </p:nvSpPr>
        <p:spPr/>
        <p:txBody>
          <a:bodyPr/>
          <a:lstStyle/>
          <a:p>
            <a:endParaRPr lang="de-DE">
              <a:latin typeface="Helvetica Neue"/>
            </a:endParaRPr>
          </a:p>
        </p:txBody>
      </p:sp>
      <p:sp>
        <p:nvSpPr>
          <p:cNvPr id="9" name="Google Shape;75;p15">
            <a:extLst>
              <a:ext uri="{FF2B5EF4-FFF2-40B4-BE49-F238E27FC236}">
                <a16:creationId xmlns:a16="http://schemas.microsoft.com/office/drawing/2014/main" id="{F0BB0BDB-EB12-5D25-5819-7ADA9E4A2742}"/>
              </a:ext>
            </a:extLst>
          </p:cNvPr>
          <p:cNvSpPr txBox="1">
            <a:spLocks/>
          </p:cNvSpPr>
          <p:nvPr/>
        </p:nvSpPr>
        <p:spPr>
          <a:xfrm>
            <a:off x="387625" y="324000"/>
            <a:ext cx="8441400" cy="521700"/>
          </a:xfrm>
          <a:prstGeom prst="rect">
            <a:avLst/>
          </a:prstGeom>
          <a:solidFill>
            <a:srgbClr val="D9D9D9"/>
          </a:solidFill>
          <a:ln>
            <a:noFill/>
          </a:ln>
        </p:spPr>
        <p:txBody>
          <a:bodyPr spcFirstLastPara="1" wrap="square" lIns="13500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3F3F3F"/>
              </a:buClr>
              <a:buSzPts val="14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SzPts val="2100"/>
            </a:pPr>
            <a:r>
              <a:rPr lang="da-DK" sz="2400" dirty="0">
                <a:solidFill>
                  <a:schemeClr val="dk1"/>
                </a:solidFill>
                <a:latin typeface="Helvetica Neue"/>
                <a:ea typeface="Helvetica Neue"/>
                <a:cs typeface="Helvetica Neue"/>
                <a:sym typeface="Helvetica Neue"/>
              </a:rPr>
              <a:t>Using patterns – Adapting </a:t>
            </a:r>
            <a:endParaRPr lang="da-DK" sz="2400" dirty="0">
              <a:solidFill>
                <a:srgbClr val="188EC9"/>
              </a:solidFill>
              <a:latin typeface="Helvetica Neue"/>
              <a:ea typeface="Helvetica Neue"/>
              <a:cs typeface="Helvetica Neue"/>
              <a:sym typeface="Helvetica Neue"/>
            </a:endParaRPr>
          </a:p>
        </p:txBody>
      </p:sp>
      <p:sp>
        <p:nvSpPr>
          <p:cNvPr id="10" name="Google Shape;95;p16">
            <a:extLst>
              <a:ext uri="{FF2B5EF4-FFF2-40B4-BE49-F238E27FC236}">
                <a16:creationId xmlns:a16="http://schemas.microsoft.com/office/drawing/2014/main" id="{77609619-2C5E-A5EB-C217-E1E1507E5166}"/>
              </a:ext>
            </a:extLst>
          </p:cNvPr>
          <p:cNvSpPr/>
          <p:nvPr/>
        </p:nvSpPr>
        <p:spPr>
          <a:xfrm>
            <a:off x="292225" y="326125"/>
            <a:ext cx="95400" cy="521700"/>
          </a:xfrm>
          <a:prstGeom prst="rect">
            <a:avLst/>
          </a:prstGeom>
          <a:solidFill>
            <a:srgbClr val="188EC9"/>
          </a:solidFill>
          <a:ln w="9525" cap="flat" cmpd="sng">
            <a:solidFill>
              <a:srgbClr val="188EC9"/>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Helvetica Neue"/>
              <a:ea typeface="Corbel"/>
              <a:cs typeface="Corbel"/>
              <a:sym typeface="Corbel"/>
            </a:endParaRPr>
          </a:p>
        </p:txBody>
      </p:sp>
      <p:pic>
        <p:nvPicPr>
          <p:cNvPr id="12" name="Grafik 11">
            <a:extLst>
              <a:ext uri="{FF2B5EF4-FFF2-40B4-BE49-F238E27FC236}">
                <a16:creationId xmlns:a16="http://schemas.microsoft.com/office/drawing/2014/main" id="{7B68A166-1574-4A5E-E44A-2ACC57E0592C}"/>
              </a:ext>
            </a:extLst>
          </p:cNvPr>
          <p:cNvPicPr>
            <a:picLocks noChangeAspect="1"/>
          </p:cNvPicPr>
          <p:nvPr/>
        </p:nvPicPr>
        <p:blipFill>
          <a:blip r:embed="rId4"/>
          <a:stretch>
            <a:fillRect/>
          </a:stretch>
        </p:blipFill>
        <p:spPr>
          <a:xfrm>
            <a:off x="1214032" y="3392072"/>
            <a:ext cx="3165141" cy="761236"/>
          </a:xfrm>
          <a:prstGeom prst="rect">
            <a:avLst/>
          </a:prstGeom>
        </p:spPr>
      </p:pic>
      <p:pic>
        <p:nvPicPr>
          <p:cNvPr id="13" name="Grafik 12">
            <a:extLst>
              <a:ext uri="{FF2B5EF4-FFF2-40B4-BE49-F238E27FC236}">
                <a16:creationId xmlns:a16="http://schemas.microsoft.com/office/drawing/2014/main" id="{DC82312C-908E-E000-45A8-D3C8F4B97173}"/>
              </a:ext>
            </a:extLst>
          </p:cNvPr>
          <p:cNvPicPr>
            <a:picLocks noChangeAspect="1"/>
          </p:cNvPicPr>
          <p:nvPr/>
        </p:nvPicPr>
        <p:blipFill>
          <a:blip r:embed="rId5"/>
          <a:stretch>
            <a:fillRect/>
          </a:stretch>
        </p:blipFill>
        <p:spPr>
          <a:xfrm>
            <a:off x="5030032" y="3221745"/>
            <a:ext cx="1963519" cy="1101890"/>
          </a:xfrm>
          <a:prstGeom prst="rect">
            <a:avLst/>
          </a:prstGeom>
        </p:spPr>
      </p:pic>
    </p:spTree>
    <p:extLst>
      <p:ext uri="{BB962C8B-B14F-4D97-AF65-F5344CB8AC3E}">
        <p14:creationId xmlns:p14="http://schemas.microsoft.com/office/powerpoint/2010/main" val="13935737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p:cNvSpPr>
            <a:spLocks noGrp="1"/>
          </p:cNvSpPr>
          <p:nvPr>
            <p:ph type="body" idx="2"/>
          </p:nvPr>
        </p:nvSpPr>
        <p:spPr>
          <a:xfrm>
            <a:off x="292225" y="1061433"/>
            <a:ext cx="8600425" cy="3139321"/>
          </a:xfrm>
          <a:noFill/>
        </p:spPr>
        <p:txBody>
          <a:bodyPr wrap="square" rtlCol="0">
            <a:spAutoFit/>
          </a:bodyPr>
          <a:lstStyle/>
          <a:p>
            <a:pPr marL="342900" lvl="1" indent="-342900">
              <a:lnSpc>
                <a:spcPct val="100000"/>
              </a:lnSpc>
              <a:spcBef>
                <a:spcPts val="0"/>
              </a:spcBef>
              <a:buClr>
                <a:srgbClr val="000000"/>
              </a:buClr>
              <a:buSzPct val="100000"/>
              <a:buFont typeface="+mj-lt"/>
              <a:buAutoNum type="arabicPeriod"/>
            </a:pPr>
            <a:r>
              <a:rPr lang="da-DK" sz="1700" dirty="0">
                <a:solidFill>
                  <a:schemeClr val="tx1"/>
                </a:solidFill>
                <a:latin typeface="Helvetica Neue"/>
              </a:rPr>
              <a:t>A pattern for sustainable business model design is a proven solution that addresses a recurring environmental, social, and/or economic challenge. Such challenges arise as organisations strive to create value in a sustainability-oriented approach.</a:t>
            </a:r>
          </a:p>
          <a:p>
            <a:pPr marL="342900" lvl="1" indent="-342900">
              <a:lnSpc>
                <a:spcPct val="100000"/>
              </a:lnSpc>
              <a:spcBef>
                <a:spcPts val="0"/>
              </a:spcBef>
              <a:buClr>
                <a:srgbClr val="000000"/>
              </a:buClr>
              <a:buSzPct val="100000"/>
              <a:buFont typeface="+mj-lt"/>
              <a:buAutoNum type="arabicPeriod"/>
            </a:pPr>
            <a:endParaRPr lang="da-DK" sz="1700" dirty="0">
              <a:solidFill>
                <a:schemeClr val="tx1"/>
              </a:solidFill>
              <a:latin typeface="Helvetica Neue"/>
            </a:endParaRPr>
          </a:p>
          <a:p>
            <a:pPr marL="342900" lvl="1" indent="-342900">
              <a:lnSpc>
                <a:spcPct val="100000"/>
              </a:lnSpc>
              <a:spcBef>
                <a:spcPts val="0"/>
              </a:spcBef>
              <a:buClr>
                <a:srgbClr val="000000"/>
              </a:buClr>
              <a:buSzPct val="100000"/>
              <a:buFont typeface="+mj-lt"/>
              <a:buAutoNum type="arabicPeriod"/>
            </a:pPr>
            <a:r>
              <a:rPr lang="da-DK" sz="1700" dirty="0">
                <a:solidFill>
                  <a:schemeClr val="tx1"/>
                </a:solidFill>
                <a:latin typeface="Helvetica Neue"/>
              </a:rPr>
              <a:t>The Pattern Traingle and the 11 Pattern Groups provide an esay-to use navigation system. While the Pattern Triangle indicates the most likely value creation potential (ecological, social, and/or economic), the 11 Pattern Groups point to typical business challenges companies face.</a:t>
            </a:r>
          </a:p>
          <a:p>
            <a:pPr marL="342900" lvl="1" indent="-342900">
              <a:lnSpc>
                <a:spcPct val="100000"/>
              </a:lnSpc>
              <a:spcBef>
                <a:spcPts val="0"/>
              </a:spcBef>
              <a:buClr>
                <a:srgbClr val="000000"/>
              </a:buClr>
              <a:buSzPct val="100000"/>
              <a:buFont typeface="+mj-lt"/>
              <a:buAutoNum type="arabicPeriod"/>
            </a:pPr>
            <a:endParaRPr lang="da-DK" sz="1700" dirty="0">
              <a:solidFill>
                <a:schemeClr val="tx1"/>
              </a:solidFill>
              <a:latin typeface="Helvetica Neue"/>
            </a:endParaRPr>
          </a:p>
          <a:p>
            <a:pPr marL="342900" lvl="1" indent="-342900">
              <a:lnSpc>
                <a:spcPct val="100000"/>
              </a:lnSpc>
              <a:spcBef>
                <a:spcPts val="0"/>
              </a:spcBef>
              <a:buClr>
                <a:srgbClr val="000000"/>
              </a:buClr>
              <a:buSzPct val="100000"/>
              <a:buFont typeface="+mj-lt"/>
              <a:buAutoNum type="arabicPeriod"/>
            </a:pPr>
            <a:r>
              <a:rPr lang="da-DK" sz="1700" dirty="0">
                <a:solidFill>
                  <a:schemeClr val="tx1"/>
                </a:solidFill>
                <a:latin typeface="Helvetica Neue"/>
              </a:rPr>
              <a:t>Patterns are flexible an can be combined and adapted in many ways to support various business strategies and stakeholder preferences as well as to fit different contexts (e.g., across industries). </a:t>
            </a:r>
          </a:p>
        </p:txBody>
      </p:sp>
      <p:sp>
        <p:nvSpPr>
          <p:cNvPr id="4" name="Titel 3"/>
          <p:cNvSpPr>
            <a:spLocks noGrp="1"/>
          </p:cNvSpPr>
          <p:nvPr>
            <p:ph type="title"/>
          </p:nvPr>
        </p:nvSpPr>
        <p:spPr>
          <a:solidFill>
            <a:schemeClr val="bg2">
              <a:lumMod val="20000"/>
              <a:lumOff val="80000"/>
            </a:schemeClr>
          </a:solidFill>
        </p:spPr>
        <p:txBody>
          <a:bodyPr/>
          <a:lstStyle/>
          <a:p>
            <a:r>
              <a:rPr lang="da-DK" sz="2400" dirty="0">
                <a:latin typeface="Helvetica Neue"/>
                <a:ea typeface="Helvetica Neue"/>
                <a:cs typeface="Helvetica Neue"/>
                <a:sym typeface="Helvetica Neue"/>
              </a:rPr>
              <a:t>Summary</a:t>
            </a:r>
            <a:endParaRPr lang="da-DK" sz="2400" dirty="0"/>
          </a:p>
        </p:txBody>
      </p:sp>
      <p:sp>
        <p:nvSpPr>
          <p:cNvPr id="8" name="Google Shape;123;p18"/>
          <p:cNvSpPr/>
          <p:nvPr/>
        </p:nvSpPr>
        <p:spPr>
          <a:xfrm>
            <a:off x="292225" y="322730"/>
            <a:ext cx="95400" cy="525000"/>
          </a:xfrm>
          <a:prstGeom prst="rect">
            <a:avLst/>
          </a:prstGeom>
          <a:solidFill>
            <a:srgbClr val="188EC9"/>
          </a:solidFill>
          <a:ln w="9525" cap="flat" cmpd="sng">
            <a:solidFill>
              <a:srgbClr val="188EC9"/>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orbel"/>
              <a:ea typeface="Corbel"/>
              <a:cs typeface="Corbel"/>
              <a:sym typeface="Corbel"/>
            </a:endParaRPr>
          </a:p>
        </p:txBody>
      </p:sp>
    </p:spTree>
    <p:extLst>
      <p:ext uri="{BB962C8B-B14F-4D97-AF65-F5344CB8AC3E}">
        <p14:creationId xmlns:p14="http://schemas.microsoft.com/office/powerpoint/2010/main" val="1475666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75;p15"/>
          <p:cNvSpPr txBox="1">
            <a:spLocks noGrp="1"/>
          </p:cNvSpPr>
          <p:nvPr>
            <p:ph type="title"/>
          </p:nvPr>
        </p:nvSpPr>
        <p:spPr>
          <a:xfrm>
            <a:off x="387625" y="324000"/>
            <a:ext cx="8441400" cy="521700"/>
          </a:xfrm>
          <a:prstGeom prst="rect">
            <a:avLst/>
          </a:prstGeom>
          <a:solidFill>
            <a:srgbClr val="D9D9D9"/>
          </a:solidFill>
          <a:ln>
            <a:noFill/>
          </a:ln>
        </p:spPr>
        <p:txBody>
          <a:bodyPr spcFirstLastPara="1" wrap="square" lIns="135000" tIns="0" rIns="0" bIns="0" anchor="ctr" anchorCtr="0">
            <a:noAutofit/>
          </a:bodyPr>
          <a:lstStyle/>
          <a:p>
            <a:r>
              <a:rPr lang="da-DK" sz="2400" dirty="0">
                <a:solidFill>
                  <a:schemeClr val="tx1"/>
                </a:solidFill>
                <a:latin typeface="Helvetica Neue"/>
              </a:rPr>
              <a:t>Understanding and Navigating Patterns</a:t>
            </a:r>
          </a:p>
        </p:txBody>
      </p:sp>
      <p:sp>
        <p:nvSpPr>
          <p:cNvPr id="13" name="Google Shape;95;p16"/>
          <p:cNvSpPr/>
          <p:nvPr/>
        </p:nvSpPr>
        <p:spPr>
          <a:xfrm>
            <a:off x="292225" y="326125"/>
            <a:ext cx="95400" cy="521700"/>
          </a:xfrm>
          <a:prstGeom prst="rect">
            <a:avLst/>
          </a:prstGeom>
          <a:solidFill>
            <a:srgbClr val="188EC9"/>
          </a:solidFill>
          <a:ln w="9525" cap="flat" cmpd="sng">
            <a:solidFill>
              <a:srgbClr val="188EC9"/>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Helvetica Neue"/>
              <a:ea typeface="Corbel"/>
              <a:cs typeface="Corbel"/>
              <a:sym typeface="Corbel"/>
            </a:endParaRPr>
          </a:p>
        </p:txBody>
      </p:sp>
      <p:sp>
        <p:nvSpPr>
          <p:cNvPr id="5" name="Tekstfelt 4"/>
          <p:cNvSpPr txBox="1"/>
          <p:nvPr/>
        </p:nvSpPr>
        <p:spPr>
          <a:xfrm>
            <a:off x="625642" y="1227221"/>
            <a:ext cx="5089358" cy="400110"/>
          </a:xfrm>
          <a:prstGeom prst="rect">
            <a:avLst/>
          </a:prstGeom>
          <a:noFill/>
        </p:spPr>
        <p:txBody>
          <a:bodyPr wrap="square" rtlCol="0">
            <a:spAutoFit/>
          </a:bodyPr>
          <a:lstStyle/>
          <a:p>
            <a:r>
              <a:rPr lang="da-DK" sz="2000" dirty="0">
                <a:latin typeface="Helvetica Neue"/>
              </a:rPr>
              <a:t>Four key questions:</a:t>
            </a:r>
          </a:p>
        </p:txBody>
      </p:sp>
      <p:sp>
        <p:nvSpPr>
          <p:cNvPr id="6" name="Tekstfelt 5"/>
          <p:cNvSpPr txBox="1"/>
          <p:nvPr/>
        </p:nvSpPr>
        <p:spPr>
          <a:xfrm>
            <a:off x="625641" y="1850291"/>
            <a:ext cx="7342701" cy="2246769"/>
          </a:xfrm>
          <a:prstGeom prst="rect">
            <a:avLst/>
          </a:prstGeom>
          <a:noFill/>
        </p:spPr>
        <p:txBody>
          <a:bodyPr wrap="square" rtlCol="0">
            <a:spAutoFit/>
          </a:bodyPr>
          <a:lstStyle/>
          <a:p>
            <a:pPr marL="285750" indent="-285750">
              <a:buFont typeface="Arial" charset="0"/>
              <a:buChar char="•"/>
            </a:pPr>
            <a:r>
              <a:rPr lang="da-DK" sz="2000" dirty="0">
                <a:latin typeface="Helvetica Neue"/>
              </a:rPr>
              <a:t>What is a </a:t>
            </a:r>
            <a:r>
              <a:rPr lang="da-DK" sz="2000" dirty="0">
                <a:solidFill>
                  <a:srgbClr val="469BDD"/>
                </a:solidFill>
                <a:latin typeface="Helvetica Neue"/>
              </a:rPr>
              <a:t>pattern for sustainable business model design?</a:t>
            </a:r>
          </a:p>
          <a:p>
            <a:pPr marL="285750" indent="-285750">
              <a:buFont typeface="Arial" charset="0"/>
              <a:buChar char="•"/>
            </a:pPr>
            <a:endParaRPr lang="da-DK" sz="2000" dirty="0">
              <a:latin typeface="Helvetica Neue"/>
            </a:endParaRPr>
          </a:p>
          <a:p>
            <a:pPr marL="285750" indent="-285750">
              <a:buFont typeface="Arial" charset="0"/>
              <a:buChar char="•"/>
            </a:pPr>
            <a:r>
              <a:rPr lang="da-DK" sz="2000" dirty="0">
                <a:latin typeface="Helvetica Neue"/>
              </a:rPr>
              <a:t>Which </a:t>
            </a:r>
            <a:r>
              <a:rPr lang="da-DK" sz="2000" dirty="0">
                <a:solidFill>
                  <a:srgbClr val="188EC9"/>
                </a:solidFill>
                <a:latin typeface="Helvetica Neue"/>
              </a:rPr>
              <a:t>p</a:t>
            </a:r>
            <a:r>
              <a:rPr lang="da-DK" sz="2000" dirty="0">
                <a:solidFill>
                  <a:srgbClr val="188EC9"/>
                </a:solidFill>
                <a:latin typeface="Helvetica Neue"/>
                <a:ea typeface="Helvetica Neue"/>
                <a:cs typeface="Helvetica Neue"/>
              </a:rPr>
              <a:t>attern types do exist?</a:t>
            </a:r>
          </a:p>
          <a:p>
            <a:pPr marL="285750" indent="-285750">
              <a:buFont typeface="Arial" charset="0"/>
              <a:buChar char="•"/>
            </a:pPr>
            <a:endParaRPr lang="da-DK" sz="2000" dirty="0">
              <a:solidFill>
                <a:srgbClr val="188EC9"/>
              </a:solidFill>
              <a:latin typeface="Helvetica Neue"/>
              <a:ea typeface="Helvetica Neue"/>
              <a:cs typeface="Helvetica Neue"/>
            </a:endParaRPr>
          </a:p>
          <a:p>
            <a:pPr marL="285750" indent="-285750">
              <a:buFont typeface="Arial" charset="0"/>
              <a:buChar char="•"/>
            </a:pPr>
            <a:r>
              <a:rPr lang="da-DK" sz="2000" dirty="0">
                <a:solidFill>
                  <a:schemeClr val="tx1"/>
                </a:solidFill>
                <a:latin typeface="Helvetica Neue"/>
                <a:ea typeface="Helvetica Neue"/>
                <a:cs typeface="Helvetica Neue"/>
              </a:rPr>
              <a:t>How to </a:t>
            </a:r>
            <a:r>
              <a:rPr lang="da-DK" sz="2000" dirty="0">
                <a:solidFill>
                  <a:srgbClr val="188EC9"/>
                </a:solidFill>
                <a:latin typeface="Helvetica Neue"/>
                <a:ea typeface="Helvetica Neue"/>
                <a:cs typeface="Helvetica Neue"/>
              </a:rPr>
              <a:t>navigate the 45 SBMD patterns</a:t>
            </a:r>
            <a:r>
              <a:rPr lang="da-DK" sz="2000" dirty="0">
                <a:solidFill>
                  <a:srgbClr val="469BDD"/>
                </a:solidFill>
                <a:latin typeface="Helvetica Neue"/>
              </a:rPr>
              <a:t>?</a:t>
            </a:r>
            <a:r>
              <a:rPr lang="da-DK" sz="2000" dirty="0">
                <a:latin typeface="Helvetica Neue"/>
              </a:rPr>
              <a:t> </a:t>
            </a:r>
          </a:p>
          <a:p>
            <a:pPr marL="285750" indent="-285750">
              <a:buFont typeface="Arial" charset="0"/>
              <a:buChar char="•"/>
            </a:pPr>
            <a:endParaRPr lang="da-DK" sz="2000" dirty="0">
              <a:solidFill>
                <a:srgbClr val="188EC9"/>
              </a:solidFill>
              <a:latin typeface="Helvetica Neue"/>
              <a:ea typeface="Helvetica Neue"/>
              <a:cs typeface="Helvetica Neue"/>
            </a:endParaRPr>
          </a:p>
          <a:p>
            <a:pPr marL="285750" indent="-285750">
              <a:buFont typeface="Arial" charset="0"/>
              <a:buChar char="•"/>
            </a:pPr>
            <a:r>
              <a:rPr lang="da-DK" sz="2000" dirty="0">
                <a:latin typeface="Helvetica Neue"/>
              </a:rPr>
              <a:t>How to </a:t>
            </a:r>
            <a:r>
              <a:rPr lang="da-DK" sz="2000" dirty="0">
                <a:solidFill>
                  <a:srgbClr val="469BDD"/>
                </a:solidFill>
                <a:latin typeface="Helvetica Neue"/>
              </a:rPr>
              <a:t>use the SBMD patterns?</a:t>
            </a:r>
          </a:p>
        </p:txBody>
      </p:sp>
    </p:spTree>
    <p:extLst>
      <p:ext uri="{BB962C8B-B14F-4D97-AF65-F5344CB8AC3E}">
        <p14:creationId xmlns:p14="http://schemas.microsoft.com/office/powerpoint/2010/main" val="476196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62"/>
        <p:cNvGrpSpPr/>
        <p:nvPr/>
      </p:nvGrpSpPr>
      <p:grpSpPr>
        <a:xfrm>
          <a:off x="0" y="0"/>
          <a:ext cx="0" cy="0"/>
          <a:chOff x="0" y="0"/>
          <a:chExt cx="0" cy="0"/>
        </a:xfrm>
      </p:grpSpPr>
      <p:sp>
        <p:nvSpPr>
          <p:cNvPr id="3" name="Google Shape;75;p15">
            <a:extLst>
              <a:ext uri="{FF2B5EF4-FFF2-40B4-BE49-F238E27FC236}">
                <a16:creationId xmlns:a16="http://schemas.microsoft.com/office/drawing/2014/main" id="{07836AB2-2136-1491-3417-66C121AC39C9}"/>
              </a:ext>
            </a:extLst>
          </p:cNvPr>
          <p:cNvSpPr txBox="1">
            <a:spLocks/>
          </p:cNvSpPr>
          <p:nvPr/>
        </p:nvSpPr>
        <p:spPr>
          <a:xfrm>
            <a:off x="201805" y="1565350"/>
            <a:ext cx="8441400" cy="2012800"/>
          </a:xfrm>
          <a:prstGeom prst="rect">
            <a:avLst/>
          </a:prstGeom>
          <a:solidFill>
            <a:schemeClr val="tx1"/>
          </a:solidFill>
          <a:ln>
            <a:noFill/>
          </a:ln>
        </p:spPr>
        <p:txBody>
          <a:bodyPr spcFirstLastPara="1" wrap="square" lIns="13500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pPr marR="0" lvl="0" defTabSz="914400" rtl="0" eaLnBrk="1" fontAlgn="auto" latinLnBrk="0" hangingPunct="1">
              <a:lnSpc>
                <a:spcPct val="100000"/>
              </a:lnSpc>
              <a:spcBef>
                <a:spcPts val="0"/>
              </a:spcBef>
              <a:spcAft>
                <a:spcPts val="0"/>
              </a:spcAft>
              <a:buClr>
                <a:srgbClr val="000000"/>
              </a:buClr>
              <a:buSzTx/>
              <a:tabLst/>
              <a:defRPr/>
            </a:pPr>
            <a:r>
              <a:rPr kumimoji="0" lang="da-DK" sz="2800" b="0" i="0" u="none" strike="noStrike" kern="0" cap="none" spc="0" normalizeH="0" baseline="0" noProof="0" dirty="0">
                <a:ln>
                  <a:noFill/>
                </a:ln>
                <a:solidFill>
                  <a:schemeClr val="bg1"/>
                </a:solidFill>
                <a:effectLst/>
                <a:uLnTx/>
                <a:uFillTx/>
                <a:latin typeface="Helvetica Neue"/>
                <a:sym typeface="Arial"/>
              </a:rPr>
              <a:t>What is a </a:t>
            </a:r>
            <a:r>
              <a:rPr kumimoji="0" lang="da-DK" sz="2800" b="0" i="0" u="none" strike="noStrike" kern="0" cap="none" spc="0" normalizeH="0" baseline="0" noProof="0" dirty="0">
                <a:ln>
                  <a:noFill/>
                </a:ln>
                <a:solidFill>
                  <a:srgbClr val="469BDD"/>
                </a:solidFill>
                <a:effectLst/>
                <a:uLnTx/>
                <a:uFillTx/>
                <a:latin typeface="Helvetica Neue"/>
                <a:sym typeface="Arial"/>
              </a:rPr>
              <a:t>pattern for sustainable </a:t>
            </a:r>
            <a:br>
              <a:rPr kumimoji="0" lang="da-DK" sz="2800" b="0" i="0" u="none" strike="noStrike" kern="0" cap="none" spc="0" normalizeH="0" baseline="0" noProof="0" dirty="0">
                <a:ln>
                  <a:noFill/>
                </a:ln>
                <a:solidFill>
                  <a:srgbClr val="469BDD"/>
                </a:solidFill>
                <a:effectLst/>
                <a:uLnTx/>
                <a:uFillTx/>
                <a:latin typeface="Helvetica Neue"/>
                <a:sym typeface="Arial"/>
              </a:rPr>
            </a:br>
            <a:r>
              <a:rPr kumimoji="0" lang="da-DK" sz="2800" b="0" i="0" u="none" strike="noStrike" kern="0" cap="none" spc="0" normalizeH="0" baseline="0" noProof="0" dirty="0">
                <a:ln>
                  <a:noFill/>
                </a:ln>
                <a:solidFill>
                  <a:srgbClr val="469BDD"/>
                </a:solidFill>
                <a:effectLst/>
                <a:uLnTx/>
                <a:uFillTx/>
                <a:latin typeface="Helvetica Neue"/>
                <a:sym typeface="Arial"/>
              </a:rPr>
              <a:t>business model design?</a:t>
            </a:r>
          </a:p>
        </p:txBody>
      </p:sp>
    </p:spTree>
    <p:extLst>
      <p:ext uri="{BB962C8B-B14F-4D97-AF65-F5344CB8AC3E}">
        <p14:creationId xmlns:p14="http://schemas.microsoft.com/office/powerpoint/2010/main" val="3816430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43">
            <a:extLst>
              <a:ext uri="{FF2B5EF4-FFF2-40B4-BE49-F238E27FC236}">
                <a16:creationId xmlns:a16="http://schemas.microsoft.com/office/drawing/2014/main" id="{980B2038-1B53-491E-BC2F-148E99EFDBB8}"/>
              </a:ext>
            </a:extLst>
          </p:cNvPr>
          <p:cNvSpPr txBox="1">
            <a:spLocks/>
          </p:cNvSpPr>
          <p:nvPr/>
        </p:nvSpPr>
        <p:spPr>
          <a:xfrm>
            <a:off x="463825" y="1271588"/>
            <a:ext cx="7568100" cy="1598428"/>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endParaRPr lang="en-US" sz="1800" dirty="0">
              <a:latin typeface="Helvetica Neue"/>
              <a:ea typeface="Helvetica Neue" charset="0"/>
              <a:cs typeface="Helvetica Neue" charset="0"/>
            </a:endParaRPr>
          </a:p>
        </p:txBody>
      </p:sp>
      <p:sp>
        <p:nvSpPr>
          <p:cNvPr id="6" name="Tekstfelt 5"/>
          <p:cNvSpPr txBox="1"/>
          <p:nvPr/>
        </p:nvSpPr>
        <p:spPr>
          <a:xfrm>
            <a:off x="292225" y="1433327"/>
            <a:ext cx="8536800" cy="2708434"/>
          </a:xfrm>
          <a:prstGeom prst="rect">
            <a:avLst/>
          </a:prstGeom>
          <a:noFill/>
        </p:spPr>
        <p:txBody>
          <a:bodyPr wrap="square" rtlCol="0">
            <a:spAutoFit/>
          </a:bodyPr>
          <a:lstStyle/>
          <a:p>
            <a:pPr marL="342900" indent="-342900">
              <a:buFont typeface="Arial" charset="0"/>
              <a:buChar char="•"/>
            </a:pPr>
            <a:r>
              <a:rPr lang="en-GB" sz="1700" dirty="0">
                <a:solidFill>
                  <a:schemeClr val="tx1"/>
                </a:solidFill>
                <a:latin typeface="Helvetica Neue"/>
                <a:ea typeface="Helvetica Neue" charset="0"/>
                <a:cs typeface="Helvetica Neue" charset="0"/>
              </a:rPr>
              <a:t>A compilation of mechanisms, themes, and strategies used to design the fundamental building blocks of business models. For example, patterns for the design of revenue models or supply chains.</a:t>
            </a:r>
          </a:p>
          <a:p>
            <a:pPr marL="342900" indent="-342900">
              <a:buFont typeface="Arial" charset="0"/>
              <a:buChar char="•"/>
            </a:pPr>
            <a:endParaRPr lang="en-GB" sz="1700" dirty="0">
              <a:solidFill>
                <a:schemeClr val="tx1"/>
              </a:solidFill>
              <a:latin typeface="Helvetica Neue"/>
              <a:ea typeface="Helvetica Neue" charset="0"/>
              <a:cs typeface="Helvetica Neue" charset="0"/>
            </a:endParaRPr>
          </a:p>
          <a:p>
            <a:pPr marL="342900" indent="-342900">
              <a:buFont typeface="Arial" charset="0"/>
              <a:buChar char="•"/>
            </a:pPr>
            <a:r>
              <a:rPr lang="en-GB" sz="1700" dirty="0">
                <a:solidFill>
                  <a:schemeClr val="tx1"/>
                </a:solidFill>
                <a:latin typeface="Helvetica Neue"/>
                <a:ea typeface="Helvetica Neue" charset="0"/>
                <a:cs typeface="Helvetica Neue" charset="0"/>
              </a:rPr>
              <a:t>Patterns pass on experience-based knowledge about proven solutions to recurrent challenges companies face, such as how to develop effective revenue sources. </a:t>
            </a:r>
          </a:p>
          <a:p>
            <a:pPr marL="342900" indent="-342900">
              <a:buFont typeface="Arial" charset="0"/>
              <a:buChar char="•"/>
            </a:pPr>
            <a:endParaRPr lang="en-GB" sz="1700" dirty="0">
              <a:solidFill>
                <a:schemeClr val="tx1"/>
              </a:solidFill>
              <a:latin typeface="Helvetica Neue"/>
              <a:ea typeface="Helvetica Neue" charset="0"/>
              <a:cs typeface="Helvetica Neue" charset="0"/>
            </a:endParaRPr>
          </a:p>
          <a:p>
            <a:pPr marL="342900" indent="-342900">
              <a:buFont typeface="Arial" charset="0"/>
              <a:buChar char="•"/>
            </a:pPr>
            <a:r>
              <a:rPr lang="en-GB" sz="1700" dirty="0">
                <a:solidFill>
                  <a:schemeClr val="tx1"/>
                </a:solidFill>
                <a:latin typeface="Helvetica Neue"/>
              </a:rPr>
              <a:t>Patterns represent proven problem-solution combinations that encapsulate knowledge in the form of general ‘rules of thumb’. </a:t>
            </a:r>
            <a:r>
              <a:rPr lang="en-GB" sz="1700" dirty="0">
                <a:solidFill>
                  <a:schemeClr val="tx1"/>
                </a:solidFill>
                <a:latin typeface="Helvetica Neue"/>
                <a:ea typeface="Helvetica Neue" charset="0"/>
                <a:cs typeface="Helvetica Neue" charset="0"/>
              </a:rPr>
              <a:t>They serve as design tools that are practically useful.</a:t>
            </a:r>
          </a:p>
        </p:txBody>
      </p:sp>
      <p:sp>
        <p:nvSpPr>
          <p:cNvPr id="2" name="Pladsholder til tekst 1">
            <a:extLst>
              <a:ext uri="{FF2B5EF4-FFF2-40B4-BE49-F238E27FC236}">
                <a16:creationId xmlns:a16="http://schemas.microsoft.com/office/drawing/2014/main" id="{CD3D81E4-7367-1F16-6E3A-146BD45D92FE}"/>
              </a:ext>
            </a:extLst>
          </p:cNvPr>
          <p:cNvSpPr>
            <a:spLocks noGrp="1"/>
          </p:cNvSpPr>
          <p:nvPr>
            <p:ph type="body" idx="1"/>
          </p:nvPr>
        </p:nvSpPr>
        <p:spPr>
          <a:xfrm>
            <a:off x="292225" y="975747"/>
            <a:ext cx="4104000" cy="270000"/>
          </a:xfrm>
        </p:spPr>
        <p:txBody>
          <a:bodyPr/>
          <a:lstStyle/>
          <a:p>
            <a:pPr marL="87313" lvl="0" indent="0"/>
            <a:r>
              <a:rPr lang="da-DK" dirty="0">
                <a:solidFill>
                  <a:srgbClr val="469BDD"/>
                </a:solidFill>
                <a:latin typeface="Helvetica Neue"/>
                <a:ea typeface="Helvetica Neue"/>
                <a:cs typeface="Helvetica Neue"/>
                <a:sym typeface="Helvetica Neue"/>
              </a:rPr>
              <a:t>What is a business model pattern?</a:t>
            </a:r>
            <a:endParaRPr lang="it" dirty="0">
              <a:solidFill>
                <a:srgbClr val="469BDD"/>
              </a:solidFill>
              <a:latin typeface="Helvetica Neue"/>
              <a:ea typeface="Helvetica Neue"/>
              <a:cs typeface="Helvetica Neue"/>
              <a:sym typeface="Helvetica Neue"/>
            </a:endParaRPr>
          </a:p>
          <a:p>
            <a:endParaRPr lang="da-DK" dirty="0"/>
          </a:p>
        </p:txBody>
      </p:sp>
      <p:sp>
        <p:nvSpPr>
          <p:cNvPr id="4" name="Titel 3">
            <a:extLst>
              <a:ext uri="{FF2B5EF4-FFF2-40B4-BE49-F238E27FC236}">
                <a16:creationId xmlns:a16="http://schemas.microsoft.com/office/drawing/2014/main" id="{F56D85DA-4B0C-EFCB-FC75-4BED815538AE}"/>
              </a:ext>
            </a:extLst>
          </p:cNvPr>
          <p:cNvSpPr>
            <a:spLocks noGrp="1"/>
          </p:cNvSpPr>
          <p:nvPr>
            <p:ph type="title"/>
          </p:nvPr>
        </p:nvSpPr>
        <p:spPr/>
        <p:txBody>
          <a:bodyPr/>
          <a:lstStyle/>
          <a:p>
            <a:endParaRPr lang="de-DE"/>
          </a:p>
        </p:txBody>
      </p:sp>
      <p:sp>
        <p:nvSpPr>
          <p:cNvPr id="5" name="Google Shape;75;p15">
            <a:extLst>
              <a:ext uri="{FF2B5EF4-FFF2-40B4-BE49-F238E27FC236}">
                <a16:creationId xmlns:a16="http://schemas.microsoft.com/office/drawing/2014/main" id="{0E12CDF0-BAB6-CB1B-4C29-0ECFF35544EC}"/>
              </a:ext>
            </a:extLst>
          </p:cNvPr>
          <p:cNvSpPr txBox="1">
            <a:spLocks/>
          </p:cNvSpPr>
          <p:nvPr/>
        </p:nvSpPr>
        <p:spPr>
          <a:xfrm>
            <a:off x="387625" y="324000"/>
            <a:ext cx="8441400" cy="521700"/>
          </a:xfrm>
          <a:prstGeom prst="rect">
            <a:avLst/>
          </a:prstGeom>
          <a:solidFill>
            <a:srgbClr val="D9D9D9"/>
          </a:solidFill>
          <a:ln>
            <a:noFill/>
          </a:ln>
        </p:spPr>
        <p:txBody>
          <a:bodyPr spcFirstLastPara="1" wrap="square" lIns="13500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3F3F3F"/>
              </a:buClr>
              <a:buSzPts val="14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SzPts val="2100"/>
            </a:pPr>
            <a:r>
              <a:rPr lang="en-GB" sz="2400" dirty="0">
                <a:latin typeface="Helvetica Neue"/>
                <a:ea typeface="Helvetica Neue"/>
                <a:cs typeface="Helvetica Neue"/>
                <a:sym typeface="Helvetica Neue"/>
              </a:rPr>
              <a:t>Patterns for sustainable business model design</a:t>
            </a:r>
            <a:endParaRPr lang="en-GB" sz="2400" dirty="0">
              <a:solidFill>
                <a:srgbClr val="188EC9"/>
              </a:solidFill>
              <a:latin typeface="Helvetica Neue"/>
              <a:ea typeface="Helvetica Neue"/>
              <a:cs typeface="Helvetica Neue"/>
              <a:sym typeface="Helvetica Neue"/>
            </a:endParaRPr>
          </a:p>
        </p:txBody>
      </p:sp>
      <p:sp>
        <p:nvSpPr>
          <p:cNvPr id="9" name="Google Shape;95;p16">
            <a:extLst>
              <a:ext uri="{FF2B5EF4-FFF2-40B4-BE49-F238E27FC236}">
                <a16:creationId xmlns:a16="http://schemas.microsoft.com/office/drawing/2014/main" id="{4CB366CB-63F1-B4AF-B284-0D61F4B91924}"/>
              </a:ext>
            </a:extLst>
          </p:cNvPr>
          <p:cNvSpPr/>
          <p:nvPr/>
        </p:nvSpPr>
        <p:spPr>
          <a:xfrm>
            <a:off x="292225" y="326125"/>
            <a:ext cx="95400" cy="521700"/>
          </a:xfrm>
          <a:prstGeom prst="rect">
            <a:avLst/>
          </a:prstGeom>
          <a:solidFill>
            <a:srgbClr val="188EC9"/>
          </a:solidFill>
          <a:ln w="9525" cap="flat" cmpd="sng">
            <a:solidFill>
              <a:srgbClr val="188EC9"/>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orbel"/>
              <a:ea typeface="Corbel"/>
              <a:cs typeface="Corbel"/>
              <a:sym typeface="Corbel"/>
            </a:endParaRPr>
          </a:p>
        </p:txBody>
      </p:sp>
    </p:spTree>
    <p:extLst>
      <p:ext uri="{BB962C8B-B14F-4D97-AF65-F5344CB8AC3E}">
        <p14:creationId xmlns:p14="http://schemas.microsoft.com/office/powerpoint/2010/main" val="101370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43">
            <a:extLst>
              <a:ext uri="{FF2B5EF4-FFF2-40B4-BE49-F238E27FC236}">
                <a16:creationId xmlns:a16="http://schemas.microsoft.com/office/drawing/2014/main" id="{980B2038-1B53-491E-BC2F-148E99EFDBB8}"/>
              </a:ext>
            </a:extLst>
          </p:cNvPr>
          <p:cNvSpPr txBox="1">
            <a:spLocks/>
          </p:cNvSpPr>
          <p:nvPr/>
        </p:nvSpPr>
        <p:spPr>
          <a:xfrm>
            <a:off x="463825" y="1271588"/>
            <a:ext cx="7568100" cy="1598428"/>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endParaRPr lang="en-US" sz="1800" dirty="0">
              <a:latin typeface="Helvetica Neue"/>
              <a:ea typeface="Helvetica Neue" charset="0"/>
              <a:cs typeface="Helvetica Neue" charset="0"/>
            </a:endParaRPr>
          </a:p>
        </p:txBody>
      </p:sp>
      <p:sp>
        <p:nvSpPr>
          <p:cNvPr id="6" name="Tekstfelt 5"/>
          <p:cNvSpPr txBox="1"/>
          <p:nvPr/>
        </p:nvSpPr>
        <p:spPr>
          <a:xfrm>
            <a:off x="292225" y="1433322"/>
            <a:ext cx="8536800" cy="2446824"/>
          </a:xfrm>
          <a:prstGeom prst="rect">
            <a:avLst/>
          </a:prstGeom>
          <a:noFill/>
        </p:spPr>
        <p:txBody>
          <a:bodyPr wrap="square" rtlCol="0">
            <a:spAutoFit/>
          </a:bodyPr>
          <a:lstStyle/>
          <a:p>
            <a:pPr marL="342900" marR="0" lvl="0" indent="-342900" defTabSz="914400" rtl="0" eaLnBrk="1" fontAlgn="auto" latinLnBrk="0" hangingPunct="1">
              <a:lnSpc>
                <a:spcPct val="100000"/>
              </a:lnSpc>
              <a:spcBef>
                <a:spcPts val="0"/>
              </a:spcBef>
              <a:spcAft>
                <a:spcPts val="0"/>
              </a:spcAft>
              <a:buClr>
                <a:srgbClr val="000000"/>
              </a:buClr>
              <a:buSzTx/>
              <a:buFont typeface="Arial" charset="0"/>
              <a:buChar char="•"/>
              <a:tabLst/>
              <a:defRPr/>
            </a:pPr>
            <a:r>
              <a:rPr kumimoji="0" lang="da-DK" sz="1700" b="0" i="0" u="none" strike="noStrike" kern="0" cap="none" spc="0" normalizeH="0" baseline="0" noProof="0" dirty="0">
                <a:ln>
                  <a:noFill/>
                </a:ln>
                <a:solidFill>
                  <a:schemeClr val="tx1"/>
                </a:solidFill>
                <a:effectLst/>
                <a:uLnTx/>
                <a:uFillTx/>
                <a:latin typeface="Helvetica Neue"/>
                <a:ea typeface="Helvetica Neue" charset="0"/>
                <a:cs typeface="Helvetica Neue" charset="0"/>
                <a:sym typeface="Arial"/>
              </a:rPr>
              <a:t>Patterns for sustainable business model design are about solving the challenges companies face when they deal with ecological and social issues in their business activities. For example, reducing resource consumption or including neglected stakeholders. </a:t>
            </a:r>
            <a:endParaRPr lang="en-GB" sz="1700" dirty="0">
              <a:solidFill>
                <a:schemeClr val="tx1"/>
              </a:solidFill>
              <a:latin typeface="Helvetica Neue"/>
              <a:ea typeface="Helvetica Neue" charset="0"/>
              <a:cs typeface="Helvetica Neue" charset="0"/>
            </a:endParaRPr>
          </a:p>
          <a:p>
            <a:pPr marL="342900" indent="-342900">
              <a:buFont typeface="Arial" charset="0"/>
              <a:buChar char="•"/>
            </a:pPr>
            <a:endParaRPr lang="en-GB" sz="1700" dirty="0">
              <a:solidFill>
                <a:schemeClr val="tx1"/>
              </a:solidFill>
              <a:latin typeface="Helvetica Neue"/>
              <a:ea typeface="Helvetica Neue" charset="0"/>
              <a:cs typeface="Helvetica Neue" charset="0"/>
            </a:endParaRPr>
          </a:p>
          <a:p>
            <a:pPr marL="342900" indent="-342900">
              <a:buFont typeface="Arial" charset="0"/>
              <a:buChar char="•"/>
            </a:pPr>
            <a:r>
              <a:rPr lang="en-GB" sz="1700" dirty="0">
                <a:solidFill>
                  <a:schemeClr val="tx1"/>
                </a:solidFill>
                <a:latin typeface="Helvetica Neue"/>
                <a:ea typeface="Helvetica Neue" charset="0"/>
                <a:cs typeface="Helvetica Neue" charset="0"/>
              </a:rPr>
              <a:t>A more formal definition: </a:t>
            </a:r>
            <a:r>
              <a:rPr lang="da-DK" sz="1700" i="1" dirty="0">
                <a:solidFill>
                  <a:schemeClr val="tx1"/>
                </a:solidFill>
                <a:latin typeface="Helvetica Neue"/>
              </a:rPr>
              <a:t>A pattern for sustainable business model design is a repeatable solution to enduring environmental, social, and economic challenges that arise when an organisation aims to create, deliver, or capture value in a sustainability-oriented manner.</a:t>
            </a:r>
          </a:p>
        </p:txBody>
      </p:sp>
      <p:sp>
        <p:nvSpPr>
          <p:cNvPr id="2" name="Pladsholder til tekst 1">
            <a:extLst>
              <a:ext uri="{FF2B5EF4-FFF2-40B4-BE49-F238E27FC236}">
                <a16:creationId xmlns:a16="http://schemas.microsoft.com/office/drawing/2014/main" id="{CD3D81E4-7367-1F16-6E3A-146BD45D92FE}"/>
              </a:ext>
            </a:extLst>
          </p:cNvPr>
          <p:cNvSpPr>
            <a:spLocks noGrp="1"/>
          </p:cNvSpPr>
          <p:nvPr>
            <p:ph type="body" idx="1"/>
          </p:nvPr>
        </p:nvSpPr>
        <p:spPr>
          <a:xfrm>
            <a:off x="292224" y="975747"/>
            <a:ext cx="5334339" cy="270000"/>
          </a:xfrm>
        </p:spPr>
        <p:txBody>
          <a:bodyPr/>
          <a:lstStyle/>
          <a:p>
            <a:pPr marL="87313" lvl="0" indent="0"/>
            <a:r>
              <a:rPr lang="da-DK" dirty="0">
                <a:solidFill>
                  <a:srgbClr val="469BDD"/>
                </a:solidFill>
                <a:latin typeface="Helvetica Neue"/>
                <a:ea typeface="Helvetica Neue"/>
                <a:cs typeface="Helvetica Neue"/>
                <a:sym typeface="Helvetica Neue"/>
              </a:rPr>
              <a:t>What is a sustainable business model pattern?</a:t>
            </a:r>
            <a:endParaRPr lang="it" dirty="0">
              <a:solidFill>
                <a:srgbClr val="469BDD"/>
              </a:solidFill>
              <a:latin typeface="Helvetica Neue"/>
              <a:ea typeface="Helvetica Neue"/>
              <a:cs typeface="Helvetica Neue"/>
              <a:sym typeface="Helvetica Neue"/>
            </a:endParaRPr>
          </a:p>
          <a:p>
            <a:endParaRPr lang="da-DK" dirty="0">
              <a:latin typeface="Helvetica Neue"/>
            </a:endParaRPr>
          </a:p>
        </p:txBody>
      </p:sp>
      <p:sp>
        <p:nvSpPr>
          <p:cNvPr id="4" name="Titel 3">
            <a:extLst>
              <a:ext uri="{FF2B5EF4-FFF2-40B4-BE49-F238E27FC236}">
                <a16:creationId xmlns:a16="http://schemas.microsoft.com/office/drawing/2014/main" id="{F56D85DA-4B0C-EFCB-FC75-4BED815538AE}"/>
              </a:ext>
            </a:extLst>
          </p:cNvPr>
          <p:cNvSpPr>
            <a:spLocks noGrp="1"/>
          </p:cNvSpPr>
          <p:nvPr>
            <p:ph type="title"/>
          </p:nvPr>
        </p:nvSpPr>
        <p:spPr/>
        <p:txBody>
          <a:bodyPr/>
          <a:lstStyle/>
          <a:p>
            <a:endParaRPr lang="de-DE">
              <a:latin typeface="Helvetica Neue"/>
            </a:endParaRPr>
          </a:p>
        </p:txBody>
      </p:sp>
      <p:sp>
        <p:nvSpPr>
          <p:cNvPr id="5" name="Google Shape;75;p15">
            <a:extLst>
              <a:ext uri="{FF2B5EF4-FFF2-40B4-BE49-F238E27FC236}">
                <a16:creationId xmlns:a16="http://schemas.microsoft.com/office/drawing/2014/main" id="{0E12CDF0-BAB6-CB1B-4C29-0ECFF35544EC}"/>
              </a:ext>
            </a:extLst>
          </p:cNvPr>
          <p:cNvSpPr txBox="1">
            <a:spLocks/>
          </p:cNvSpPr>
          <p:nvPr/>
        </p:nvSpPr>
        <p:spPr>
          <a:xfrm>
            <a:off x="387625" y="324000"/>
            <a:ext cx="8441400" cy="521700"/>
          </a:xfrm>
          <a:prstGeom prst="rect">
            <a:avLst/>
          </a:prstGeom>
          <a:solidFill>
            <a:srgbClr val="D9D9D9"/>
          </a:solidFill>
          <a:ln>
            <a:noFill/>
          </a:ln>
        </p:spPr>
        <p:txBody>
          <a:bodyPr spcFirstLastPara="1" wrap="square" lIns="13500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3F3F3F"/>
              </a:buClr>
              <a:buSzPts val="14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SzPts val="2100"/>
            </a:pPr>
            <a:r>
              <a:rPr lang="en-GB" sz="2400" dirty="0">
                <a:latin typeface="Helvetica Neue"/>
                <a:ea typeface="Helvetica Neue"/>
                <a:cs typeface="Helvetica Neue"/>
                <a:sym typeface="Helvetica Neue"/>
              </a:rPr>
              <a:t>Patterns for sustainable business model design</a:t>
            </a:r>
            <a:endParaRPr lang="en-GB" sz="2400" dirty="0">
              <a:solidFill>
                <a:srgbClr val="188EC9"/>
              </a:solidFill>
              <a:latin typeface="Helvetica Neue"/>
              <a:ea typeface="Helvetica Neue"/>
              <a:cs typeface="Helvetica Neue"/>
              <a:sym typeface="Helvetica Neue"/>
            </a:endParaRPr>
          </a:p>
        </p:txBody>
      </p:sp>
      <p:sp>
        <p:nvSpPr>
          <p:cNvPr id="9" name="Google Shape;95;p16">
            <a:extLst>
              <a:ext uri="{FF2B5EF4-FFF2-40B4-BE49-F238E27FC236}">
                <a16:creationId xmlns:a16="http://schemas.microsoft.com/office/drawing/2014/main" id="{4CB366CB-63F1-B4AF-B284-0D61F4B91924}"/>
              </a:ext>
            </a:extLst>
          </p:cNvPr>
          <p:cNvSpPr/>
          <p:nvPr/>
        </p:nvSpPr>
        <p:spPr>
          <a:xfrm>
            <a:off x="292225" y="326125"/>
            <a:ext cx="95400" cy="521700"/>
          </a:xfrm>
          <a:prstGeom prst="rect">
            <a:avLst/>
          </a:prstGeom>
          <a:solidFill>
            <a:srgbClr val="188EC9"/>
          </a:solidFill>
          <a:ln w="9525" cap="flat" cmpd="sng">
            <a:solidFill>
              <a:srgbClr val="188EC9"/>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Helvetica Neue"/>
              <a:ea typeface="Corbel"/>
              <a:cs typeface="Corbel"/>
              <a:sym typeface="Corbel"/>
            </a:endParaRPr>
          </a:p>
        </p:txBody>
      </p:sp>
      <p:sp>
        <p:nvSpPr>
          <p:cNvPr id="7" name="Textfeld 6">
            <a:extLst>
              <a:ext uri="{FF2B5EF4-FFF2-40B4-BE49-F238E27FC236}">
                <a16:creationId xmlns:a16="http://schemas.microsoft.com/office/drawing/2014/main" id="{B6E41F45-A990-883C-F6A2-ADA04DE89828}"/>
              </a:ext>
            </a:extLst>
          </p:cNvPr>
          <p:cNvSpPr txBox="1"/>
          <p:nvPr/>
        </p:nvSpPr>
        <p:spPr>
          <a:xfrm>
            <a:off x="645333" y="4120423"/>
            <a:ext cx="7803888" cy="400110"/>
          </a:xfrm>
          <a:prstGeom prst="rect">
            <a:avLst/>
          </a:prstGeom>
          <a:noFill/>
        </p:spPr>
        <p:txBody>
          <a:bodyPr wrap="square">
            <a:spAutoFit/>
          </a:bodyPr>
          <a:lstStyle/>
          <a:p>
            <a:r>
              <a:rPr lang="de-DE" sz="1000" dirty="0">
                <a:latin typeface="Helvetica Neue"/>
              </a:rPr>
              <a:t>Lüdeke-Freund, F., Carroux, S., Joyce, A., Massa, L., &amp; Breuer, H. (2018). The Sustainable Business Model Pattern </a:t>
            </a:r>
            <a:r>
              <a:rPr lang="de-DE" sz="1000" dirty="0" err="1">
                <a:latin typeface="Helvetica Neue"/>
              </a:rPr>
              <a:t>Taxonomy</a:t>
            </a:r>
            <a:r>
              <a:rPr lang="de-DE" sz="1000" dirty="0">
                <a:latin typeface="Helvetica Neue"/>
              </a:rPr>
              <a:t> – 45 Patterns </a:t>
            </a:r>
            <a:r>
              <a:rPr lang="de-DE" sz="1000" dirty="0" err="1">
                <a:latin typeface="Helvetica Neue"/>
              </a:rPr>
              <a:t>to</a:t>
            </a:r>
            <a:r>
              <a:rPr lang="de-DE" sz="1000" dirty="0">
                <a:latin typeface="Helvetica Neue"/>
              </a:rPr>
              <a:t> Support Sustainability-</a:t>
            </a:r>
            <a:r>
              <a:rPr lang="de-DE" sz="1000" dirty="0" err="1">
                <a:latin typeface="Helvetica Neue"/>
              </a:rPr>
              <a:t>oriented</a:t>
            </a:r>
            <a:r>
              <a:rPr lang="de-DE" sz="1000" dirty="0">
                <a:latin typeface="Helvetica Neue"/>
              </a:rPr>
              <a:t> Business Model Innovation. </a:t>
            </a:r>
            <a:r>
              <a:rPr lang="de-DE" sz="1000" i="1" dirty="0">
                <a:latin typeface="Helvetica Neue"/>
              </a:rPr>
              <a:t>Sustainable </a:t>
            </a:r>
            <a:r>
              <a:rPr lang="de-DE" sz="1000" i="1" dirty="0" err="1">
                <a:latin typeface="Helvetica Neue"/>
              </a:rPr>
              <a:t>Production</a:t>
            </a:r>
            <a:r>
              <a:rPr lang="de-DE" sz="1000" i="1" dirty="0">
                <a:latin typeface="Helvetica Neue"/>
              </a:rPr>
              <a:t> and </a:t>
            </a:r>
            <a:r>
              <a:rPr lang="de-DE" sz="1000" i="1" dirty="0" err="1">
                <a:latin typeface="Helvetica Neue"/>
              </a:rPr>
              <a:t>Consumption</a:t>
            </a:r>
            <a:r>
              <a:rPr lang="de-DE" sz="1000" i="0" dirty="0">
                <a:latin typeface="Helvetica Neue"/>
              </a:rPr>
              <a:t>, </a:t>
            </a:r>
            <a:r>
              <a:rPr lang="de-DE" sz="1000" i="1" dirty="0">
                <a:latin typeface="Helvetica Neue"/>
              </a:rPr>
              <a:t>15</a:t>
            </a:r>
            <a:r>
              <a:rPr lang="de-DE" sz="1000" i="0" dirty="0">
                <a:latin typeface="Helvetica Neue"/>
              </a:rPr>
              <a:t>, 145-162.</a:t>
            </a:r>
            <a:endParaRPr lang="de-DE" sz="1000" dirty="0">
              <a:latin typeface="Helvetica Neue"/>
            </a:endParaRPr>
          </a:p>
        </p:txBody>
      </p:sp>
    </p:spTree>
    <p:extLst>
      <p:ext uri="{BB962C8B-B14F-4D97-AF65-F5344CB8AC3E}">
        <p14:creationId xmlns:p14="http://schemas.microsoft.com/office/powerpoint/2010/main" val="2255620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43">
            <a:extLst>
              <a:ext uri="{FF2B5EF4-FFF2-40B4-BE49-F238E27FC236}">
                <a16:creationId xmlns:a16="http://schemas.microsoft.com/office/drawing/2014/main" id="{980B2038-1B53-491E-BC2F-148E99EFDBB8}"/>
              </a:ext>
            </a:extLst>
          </p:cNvPr>
          <p:cNvSpPr txBox="1">
            <a:spLocks/>
          </p:cNvSpPr>
          <p:nvPr/>
        </p:nvSpPr>
        <p:spPr>
          <a:xfrm>
            <a:off x="463825" y="1271588"/>
            <a:ext cx="7568100" cy="1598428"/>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endParaRPr lang="en-US" sz="1800" dirty="0">
              <a:latin typeface="Helvetica Neue"/>
              <a:ea typeface="Helvetica Neue" charset="0"/>
              <a:cs typeface="Helvetica Neue" charset="0"/>
            </a:endParaRPr>
          </a:p>
        </p:txBody>
      </p:sp>
      <p:sp>
        <p:nvSpPr>
          <p:cNvPr id="10" name="Titel 9">
            <a:extLst>
              <a:ext uri="{FF2B5EF4-FFF2-40B4-BE49-F238E27FC236}">
                <a16:creationId xmlns:a16="http://schemas.microsoft.com/office/drawing/2014/main" id="{76EC1721-2B88-18FD-6368-423AA56C0DC4}"/>
              </a:ext>
            </a:extLst>
          </p:cNvPr>
          <p:cNvSpPr>
            <a:spLocks noGrp="1"/>
          </p:cNvSpPr>
          <p:nvPr>
            <p:ph type="title"/>
          </p:nvPr>
        </p:nvSpPr>
        <p:spPr/>
        <p:txBody>
          <a:bodyPr/>
          <a:lstStyle/>
          <a:p>
            <a:endParaRPr lang="de-DE"/>
          </a:p>
        </p:txBody>
      </p:sp>
      <p:sp>
        <p:nvSpPr>
          <p:cNvPr id="5" name="Google Shape;75;p15">
            <a:extLst>
              <a:ext uri="{FF2B5EF4-FFF2-40B4-BE49-F238E27FC236}">
                <a16:creationId xmlns:a16="http://schemas.microsoft.com/office/drawing/2014/main" id="{0E12CDF0-BAB6-CB1B-4C29-0ECFF35544EC}"/>
              </a:ext>
            </a:extLst>
          </p:cNvPr>
          <p:cNvSpPr txBox="1">
            <a:spLocks/>
          </p:cNvSpPr>
          <p:nvPr/>
        </p:nvSpPr>
        <p:spPr>
          <a:xfrm>
            <a:off x="387625" y="324000"/>
            <a:ext cx="8441400" cy="521700"/>
          </a:xfrm>
          <a:prstGeom prst="rect">
            <a:avLst/>
          </a:prstGeom>
          <a:solidFill>
            <a:srgbClr val="D9D9D9"/>
          </a:solidFill>
          <a:ln>
            <a:noFill/>
          </a:ln>
        </p:spPr>
        <p:txBody>
          <a:bodyPr spcFirstLastPara="1" wrap="square" lIns="13500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3F3F3F"/>
              </a:buClr>
              <a:buSzPts val="14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SzPts val="2100"/>
            </a:pPr>
            <a:r>
              <a:rPr lang="en-GB" sz="2400" dirty="0">
                <a:latin typeface="Helvetica Neue"/>
                <a:ea typeface="Helvetica Neue"/>
                <a:cs typeface="Helvetica Neue"/>
                <a:sym typeface="Helvetica Neue"/>
              </a:rPr>
              <a:t>Patterns for sustainable business model design</a:t>
            </a:r>
            <a:endParaRPr lang="en-GB" sz="2400" dirty="0">
              <a:solidFill>
                <a:srgbClr val="188EC9"/>
              </a:solidFill>
              <a:latin typeface="Helvetica Neue"/>
              <a:ea typeface="Helvetica Neue"/>
              <a:cs typeface="Helvetica Neue"/>
              <a:sym typeface="Helvetica Neue"/>
            </a:endParaRPr>
          </a:p>
        </p:txBody>
      </p:sp>
      <p:sp>
        <p:nvSpPr>
          <p:cNvPr id="9" name="Google Shape;95;p16">
            <a:extLst>
              <a:ext uri="{FF2B5EF4-FFF2-40B4-BE49-F238E27FC236}">
                <a16:creationId xmlns:a16="http://schemas.microsoft.com/office/drawing/2014/main" id="{4CB366CB-63F1-B4AF-B284-0D61F4B91924}"/>
              </a:ext>
            </a:extLst>
          </p:cNvPr>
          <p:cNvSpPr/>
          <p:nvPr/>
        </p:nvSpPr>
        <p:spPr>
          <a:xfrm>
            <a:off x="292225" y="326125"/>
            <a:ext cx="95400" cy="521700"/>
          </a:xfrm>
          <a:prstGeom prst="rect">
            <a:avLst/>
          </a:prstGeom>
          <a:solidFill>
            <a:srgbClr val="188EC9"/>
          </a:solidFill>
          <a:ln w="9525" cap="flat" cmpd="sng">
            <a:solidFill>
              <a:srgbClr val="188EC9"/>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orbel"/>
              <a:ea typeface="Corbel"/>
              <a:cs typeface="Corbel"/>
              <a:sym typeface="Corbel"/>
            </a:endParaRPr>
          </a:p>
        </p:txBody>
      </p:sp>
      <p:pic>
        <p:nvPicPr>
          <p:cNvPr id="7" name="Grafik 6">
            <a:extLst>
              <a:ext uri="{FF2B5EF4-FFF2-40B4-BE49-F238E27FC236}">
                <a16:creationId xmlns:a16="http://schemas.microsoft.com/office/drawing/2014/main" id="{C6F85DA3-B123-61BC-1C3B-520D6A15327E}"/>
              </a:ext>
            </a:extLst>
          </p:cNvPr>
          <p:cNvPicPr>
            <a:picLocks noChangeAspect="1"/>
          </p:cNvPicPr>
          <p:nvPr/>
        </p:nvPicPr>
        <p:blipFill>
          <a:blip r:embed="rId3"/>
          <a:stretch>
            <a:fillRect/>
          </a:stretch>
        </p:blipFill>
        <p:spPr>
          <a:xfrm>
            <a:off x="702599" y="1410185"/>
            <a:ext cx="7708993" cy="3733315"/>
          </a:xfrm>
          <a:prstGeom prst="rect">
            <a:avLst/>
          </a:prstGeom>
        </p:spPr>
      </p:pic>
      <p:sp>
        <p:nvSpPr>
          <p:cNvPr id="16" name="Pladsholder til tekst 1">
            <a:extLst>
              <a:ext uri="{FF2B5EF4-FFF2-40B4-BE49-F238E27FC236}">
                <a16:creationId xmlns:a16="http://schemas.microsoft.com/office/drawing/2014/main" id="{D04321B0-AE8E-57D5-537D-E3FC1097B862}"/>
              </a:ext>
            </a:extLst>
          </p:cNvPr>
          <p:cNvSpPr>
            <a:spLocks noGrp="1"/>
          </p:cNvSpPr>
          <p:nvPr>
            <p:ph type="body" idx="1"/>
          </p:nvPr>
        </p:nvSpPr>
        <p:spPr>
          <a:xfrm>
            <a:off x="292224" y="975747"/>
            <a:ext cx="5334339" cy="270000"/>
          </a:xfrm>
        </p:spPr>
        <p:txBody>
          <a:bodyPr/>
          <a:lstStyle/>
          <a:p>
            <a:pPr marL="87313" lvl="0" indent="0"/>
            <a:r>
              <a:rPr lang="da-DK" dirty="0">
                <a:solidFill>
                  <a:srgbClr val="469BDD"/>
                </a:solidFill>
                <a:latin typeface="Helvetica Neue"/>
                <a:ea typeface="Helvetica Neue"/>
                <a:cs typeface="Helvetica Neue"/>
                <a:sym typeface="Helvetica Neue"/>
              </a:rPr>
              <a:t>Which elements does a pattern include?</a:t>
            </a:r>
            <a:endParaRPr lang="it" dirty="0">
              <a:solidFill>
                <a:srgbClr val="469BDD"/>
              </a:solidFill>
              <a:latin typeface="Helvetica Neue"/>
              <a:ea typeface="Helvetica Neue"/>
              <a:cs typeface="Helvetica Neue"/>
              <a:sym typeface="Helvetica Neue"/>
            </a:endParaRPr>
          </a:p>
          <a:p>
            <a:endParaRPr lang="da-DK" dirty="0"/>
          </a:p>
        </p:txBody>
      </p:sp>
    </p:spTree>
    <p:extLst>
      <p:ext uri="{BB962C8B-B14F-4D97-AF65-F5344CB8AC3E}">
        <p14:creationId xmlns:p14="http://schemas.microsoft.com/office/powerpoint/2010/main" val="2853316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43">
            <a:extLst>
              <a:ext uri="{FF2B5EF4-FFF2-40B4-BE49-F238E27FC236}">
                <a16:creationId xmlns:a16="http://schemas.microsoft.com/office/drawing/2014/main" id="{980B2038-1B53-491E-BC2F-148E99EFDBB8}"/>
              </a:ext>
            </a:extLst>
          </p:cNvPr>
          <p:cNvSpPr txBox="1">
            <a:spLocks/>
          </p:cNvSpPr>
          <p:nvPr/>
        </p:nvSpPr>
        <p:spPr>
          <a:xfrm>
            <a:off x="463825" y="1271588"/>
            <a:ext cx="7568100" cy="1598428"/>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endParaRPr lang="en-US" sz="1800" dirty="0">
              <a:latin typeface="Helvetica Neue"/>
              <a:ea typeface="Helvetica Neue" charset="0"/>
              <a:cs typeface="Helvetica Neue" charset="0"/>
            </a:endParaRPr>
          </a:p>
        </p:txBody>
      </p:sp>
      <p:sp>
        <p:nvSpPr>
          <p:cNvPr id="2" name="Pladsholder til tekst 1">
            <a:extLst>
              <a:ext uri="{FF2B5EF4-FFF2-40B4-BE49-F238E27FC236}">
                <a16:creationId xmlns:a16="http://schemas.microsoft.com/office/drawing/2014/main" id="{CD3D81E4-7367-1F16-6E3A-146BD45D92FE}"/>
              </a:ext>
            </a:extLst>
          </p:cNvPr>
          <p:cNvSpPr>
            <a:spLocks noGrp="1"/>
          </p:cNvSpPr>
          <p:nvPr>
            <p:ph type="body" idx="1"/>
          </p:nvPr>
        </p:nvSpPr>
        <p:spPr>
          <a:xfrm>
            <a:off x="292224" y="975747"/>
            <a:ext cx="6629183" cy="270000"/>
          </a:xfrm>
        </p:spPr>
        <p:txBody>
          <a:bodyPr/>
          <a:lstStyle/>
          <a:p>
            <a:pPr marL="87313" lvl="0" indent="0"/>
            <a:r>
              <a:rPr lang="da-DK" dirty="0">
                <a:solidFill>
                  <a:srgbClr val="469BDD"/>
                </a:solidFill>
                <a:latin typeface="Helvetica Neue"/>
                <a:ea typeface="Helvetica Neue"/>
                <a:cs typeface="Helvetica Neue"/>
                <a:sym typeface="Helvetica Neue"/>
              </a:rPr>
              <a:t>Pattern cards provide simplified and effective descriptions.</a:t>
            </a:r>
            <a:endParaRPr lang="it" dirty="0">
              <a:solidFill>
                <a:srgbClr val="469BDD"/>
              </a:solidFill>
              <a:latin typeface="Helvetica Neue"/>
              <a:ea typeface="Helvetica Neue"/>
              <a:cs typeface="Helvetica Neue"/>
              <a:sym typeface="Helvetica Neue"/>
            </a:endParaRPr>
          </a:p>
          <a:p>
            <a:endParaRPr lang="da-DK" dirty="0"/>
          </a:p>
        </p:txBody>
      </p:sp>
      <p:sp>
        <p:nvSpPr>
          <p:cNvPr id="4" name="Titel 3">
            <a:extLst>
              <a:ext uri="{FF2B5EF4-FFF2-40B4-BE49-F238E27FC236}">
                <a16:creationId xmlns:a16="http://schemas.microsoft.com/office/drawing/2014/main" id="{F56D85DA-4B0C-EFCB-FC75-4BED815538AE}"/>
              </a:ext>
            </a:extLst>
          </p:cNvPr>
          <p:cNvSpPr>
            <a:spLocks noGrp="1"/>
          </p:cNvSpPr>
          <p:nvPr>
            <p:ph type="title"/>
          </p:nvPr>
        </p:nvSpPr>
        <p:spPr/>
        <p:txBody>
          <a:bodyPr/>
          <a:lstStyle/>
          <a:p>
            <a:endParaRPr lang="de-DE" sz="2400" dirty="0"/>
          </a:p>
        </p:txBody>
      </p:sp>
      <p:sp>
        <p:nvSpPr>
          <p:cNvPr id="5" name="Google Shape;75;p15">
            <a:extLst>
              <a:ext uri="{FF2B5EF4-FFF2-40B4-BE49-F238E27FC236}">
                <a16:creationId xmlns:a16="http://schemas.microsoft.com/office/drawing/2014/main" id="{0E12CDF0-BAB6-CB1B-4C29-0ECFF35544EC}"/>
              </a:ext>
            </a:extLst>
          </p:cNvPr>
          <p:cNvSpPr txBox="1">
            <a:spLocks/>
          </p:cNvSpPr>
          <p:nvPr/>
        </p:nvSpPr>
        <p:spPr>
          <a:xfrm>
            <a:off x="387625" y="324000"/>
            <a:ext cx="8441400" cy="521700"/>
          </a:xfrm>
          <a:prstGeom prst="rect">
            <a:avLst/>
          </a:prstGeom>
          <a:solidFill>
            <a:srgbClr val="D9D9D9"/>
          </a:solidFill>
          <a:ln>
            <a:noFill/>
          </a:ln>
        </p:spPr>
        <p:txBody>
          <a:bodyPr spcFirstLastPara="1" wrap="square" lIns="13500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3F3F3F"/>
              </a:buClr>
              <a:buSzPts val="14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SzPts val="2100"/>
            </a:pPr>
            <a:r>
              <a:rPr lang="en-GB" sz="2400" dirty="0">
                <a:latin typeface="Helvetica Neue"/>
                <a:ea typeface="Helvetica Neue"/>
                <a:cs typeface="Helvetica Neue"/>
                <a:sym typeface="Helvetica Neue"/>
              </a:rPr>
              <a:t>Patterns for sustainable business model design</a:t>
            </a:r>
            <a:endParaRPr lang="en-GB" sz="2400" dirty="0">
              <a:solidFill>
                <a:srgbClr val="188EC9"/>
              </a:solidFill>
              <a:latin typeface="Helvetica Neue"/>
              <a:ea typeface="Helvetica Neue"/>
              <a:cs typeface="Helvetica Neue"/>
              <a:sym typeface="Helvetica Neue"/>
            </a:endParaRPr>
          </a:p>
        </p:txBody>
      </p:sp>
      <p:sp>
        <p:nvSpPr>
          <p:cNvPr id="9" name="Google Shape;95;p16">
            <a:extLst>
              <a:ext uri="{FF2B5EF4-FFF2-40B4-BE49-F238E27FC236}">
                <a16:creationId xmlns:a16="http://schemas.microsoft.com/office/drawing/2014/main" id="{4CB366CB-63F1-B4AF-B284-0D61F4B91924}"/>
              </a:ext>
            </a:extLst>
          </p:cNvPr>
          <p:cNvSpPr/>
          <p:nvPr/>
        </p:nvSpPr>
        <p:spPr>
          <a:xfrm>
            <a:off x="292225" y="326125"/>
            <a:ext cx="95400" cy="521700"/>
          </a:xfrm>
          <a:prstGeom prst="rect">
            <a:avLst/>
          </a:prstGeom>
          <a:solidFill>
            <a:srgbClr val="188EC9"/>
          </a:solidFill>
          <a:ln w="9525" cap="flat" cmpd="sng">
            <a:solidFill>
              <a:srgbClr val="188EC9"/>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orbel"/>
              <a:ea typeface="Corbel"/>
              <a:cs typeface="Corbel"/>
              <a:sym typeface="Corbel"/>
            </a:endParaRPr>
          </a:p>
        </p:txBody>
      </p:sp>
      <p:pic>
        <p:nvPicPr>
          <p:cNvPr id="11" name="Grafik 10" descr="Ein Bild, das Text enthält.&#10;&#10;Automatisch generierte Beschreibung">
            <a:extLst>
              <a:ext uri="{FF2B5EF4-FFF2-40B4-BE49-F238E27FC236}">
                <a16:creationId xmlns:a16="http://schemas.microsoft.com/office/drawing/2014/main" id="{BBECAAB8-8917-D8F4-C703-08BA646737E0}"/>
              </a:ext>
            </a:extLst>
          </p:cNvPr>
          <p:cNvPicPr>
            <a:picLocks noChangeAspect="1"/>
          </p:cNvPicPr>
          <p:nvPr/>
        </p:nvPicPr>
        <p:blipFill rotWithShape="1">
          <a:blip r:embed="rId3">
            <a:extLst>
              <a:ext uri="{28A0092B-C50C-407E-A947-70E740481C1C}">
                <a14:useLocalDpi xmlns:a14="http://schemas.microsoft.com/office/drawing/2010/main" val="0"/>
              </a:ext>
            </a:extLst>
          </a:blip>
          <a:srcRect l="12749" r="5090" b="8061"/>
          <a:stretch/>
        </p:blipFill>
        <p:spPr>
          <a:xfrm>
            <a:off x="292224" y="1576070"/>
            <a:ext cx="2449865" cy="2741406"/>
          </a:xfrm>
          <a:prstGeom prst="rect">
            <a:avLst/>
          </a:prstGeom>
        </p:spPr>
      </p:pic>
      <p:pic>
        <p:nvPicPr>
          <p:cNvPr id="12" name="Grafik 11" descr="Ein Bild, das Text, Visitenkarte enthält.&#10;&#10;Automatisch generierte Beschreibung">
            <a:extLst>
              <a:ext uri="{FF2B5EF4-FFF2-40B4-BE49-F238E27FC236}">
                <a16:creationId xmlns:a16="http://schemas.microsoft.com/office/drawing/2014/main" id="{8357F445-045B-C60D-EF27-F96094DDA2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6284" y="1671634"/>
            <a:ext cx="2550279" cy="2550279"/>
          </a:xfrm>
          <a:prstGeom prst="rect">
            <a:avLst/>
          </a:prstGeom>
        </p:spPr>
      </p:pic>
      <p:pic>
        <p:nvPicPr>
          <p:cNvPr id="13" name="Grafik 12" descr="Ein Bild, das Text enthält.&#10;&#10;Automatisch generierte Beschreibung">
            <a:extLst>
              <a:ext uri="{FF2B5EF4-FFF2-40B4-BE49-F238E27FC236}">
                <a16:creationId xmlns:a16="http://schemas.microsoft.com/office/drawing/2014/main" id="{F40785A1-060F-640C-5E44-F883E64124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30221" y="1671634"/>
            <a:ext cx="2550279" cy="2550279"/>
          </a:xfrm>
          <a:prstGeom prst="rect">
            <a:avLst/>
          </a:prstGeom>
        </p:spPr>
      </p:pic>
    </p:spTree>
    <p:extLst>
      <p:ext uri="{BB962C8B-B14F-4D97-AF65-F5344CB8AC3E}">
        <p14:creationId xmlns:p14="http://schemas.microsoft.com/office/powerpoint/2010/main" val="594090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62"/>
        <p:cNvGrpSpPr/>
        <p:nvPr/>
      </p:nvGrpSpPr>
      <p:grpSpPr>
        <a:xfrm>
          <a:off x="0" y="0"/>
          <a:ext cx="0" cy="0"/>
          <a:chOff x="0" y="0"/>
          <a:chExt cx="0" cy="0"/>
        </a:xfrm>
      </p:grpSpPr>
      <p:sp>
        <p:nvSpPr>
          <p:cNvPr id="3" name="Google Shape;75;p15">
            <a:extLst>
              <a:ext uri="{FF2B5EF4-FFF2-40B4-BE49-F238E27FC236}">
                <a16:creationId xmlns:a16="http://schemas.microsoft.com/office/drawing/2014/main" id="{07836AB2-2136-1491-3417-66C121AC39C9}"/>
              </a:ext>
            </a:extLst>
          </p:cNvPr>
          <p:cNvSpPr txBox="1">
            <a:spLocks/>
          </p:cNvSpPr>
          <p:nvPr/>
        </p:nvSpPr>
        <p:spPr>
          <a:xfrm>
            <a:off x="201805" y="1565350"/>
            <a:ext cx="8441400" cy="2012800"/>
          </a:xfrm>
          <a:prstGeom prst="rect">
            <a:avLst/>
          </a:prstGeom>
          <a:solidFill>
            <a:schemeClr val="tx1"/>
          </a:solidFill>
          <a:ln>
            <a:noFill/>
          </a:ln>
        </p:spPr>
        <p:txBody>
          <a:bodyPr spcFirstLastPara="1" wrap="square" lIns="13500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FFFFFF"/>
                </a:solidFill>
                <a:effectLst/>
                <a:uLnTx/>
                <a:uFillTx/>
                <a:latin typeface="Helvetica Neue"/>
                <a:cs typeface="Arial"/>
                <a:sym typeface="Arial"/>
              </a:rPr>
              <a:t>Which </a:t>
            </a:r>
            <a:r>
              <a:rPr kumimoji="0" lang="en-US" sz="2800" b="0" i="0" u="none" strike="noStrike" kern="0" cap="none" spc="0" normalizeH="0" baseline="0" noProof="0" dirty="0">
                <a:ln>
                  <a:noFill/>
                </a:ln>
                <a:solidFill>
                  <a:srgbClr val="469BDD"/>
                </a:solidFill>
                <a:effectLst/>
                <a:uLnTx/>
                <a:uFillTx/>
                <a:latin typeface="Helvetica Neue"/>
                <a:cs typeface="Arial"/>
                <a:sym typeface="Arial"/>
              </a:rPr>
              <a:t>pattern types do exist? </a:t>
            </a:r>
          </a:p>
        </p:txBody>
      </p:sp>
    </p:spTree>
    <p:extLst>
      <p:ext uri="{BB962C8B-B14F-4D97-AF65-F5344CB8AC3E}">
        <p14:creationId xmlns:p14="http://schemas.microsoft.com/office/powerpoint/2010/main" val="3992489185"/>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2307</Words>
  <Application>Microsoft Macintosh PowerPoint</Application>
  <PresentationFormat>On-screen Show (16:9)</PresentationFormat>
  <Paragraphs>177</Paragraphs>
  <Slides>22</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Corbel</vt:lpstr>
      <vt:lpstr>Courier New</vt:lpstr>
      <vt:lpstr>Garamond</vt:lpstr>
      <vt:lpstr>Helvetica Neue</vt:lpstr>
      <vt:lpstr>RecklessNeue</vt:lpstr>
      <vt:lpstr>Simple Light</vt:lpstr>
      <vt:lpstr>PowerPoint Presentation</vt:lpstr>
      <vt:lpstr>PowerPoint Presentation</vt:lpstr>
      <vt:lpstr>Understanding and Navigating Patterns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Pattern navigation</vt:lpstr>
      <vt:lpstr>Pattern navigation</vt:lpstr>
      <vt:lpstr>Pattern navigation</vt:lpstr>
      <vt:lpstr>Pattern navigation</vt:lpstr>
      <vt:lpstr>Pattern navigation</vt:lpstr>
      <vt:lpstr>PowerPoint Presentation</vt:lpstr>
      <vt:lpstr>Using patterns</vt:lpstr>
      <vt:lpstr>PowerPoint Presentation</vt:lpstr>
      <vt:lpstr>PowerPoint Presentation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FLuedeke-Freund;Henning Breuer;Lorenzo Massa</dc:creator>
  <cp:lastModifiedBy>Lorenzo Massa</cp:lastModifiedBy>
  <cp:revision>70</cp:revision>
  <dcterms:modified xsi:type="dcterms:W3CDTF">2023-08-22T06:51:01Z</dcterms:modified>
</cp:coreProperties>
</file>