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heme/themeOverride1.xml" ContentType="application/vnd.openxmlformats-officedocument.themeOverr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26"/>
  </p:notesMasterIdLst>
  <p:sldIdLst>
    <p:sldId id="256" r:id="rId2"/>
    <p:sldId id="287" r:id="rId3"/>
    <p:sldId id="288" r:id="rId4"/>
    <p:sldId id="269" r:id="rId5"/>
    <p:sldId id="264" r:id="rId6"/>
    <p:sldId id="276" r:id="rId7"/>
    <p:sldId id="261" r:id="rId8"/>
    <p:sldId id="270" r:id="rId9"/>
    <p:sldId id="262" r:id="rId10"/>
    <p:sldId id="258" r:id="rId11"/>
    <p:sldId id="289" r:id="rId12"/>
    <p:sldId id="283" r:id="rId13"/>
    <p:sldId id="259" r:id="rId14"/>
    <p:sldId id="260" r:id="rId15"/>
    <p:sldId id="290" r:id="rId16"/>
    <p:sldId id="285" r:id="rId17"/>
    <p:sldId id="263" r:id="rId18"/>
    <p:sldId id="275" r:id="rId19"/>
    <p:sldId id="274" r:id="rId20"/>
    <p:sldId id="286" r:id="rId21"/>
    <p:sldId id="265" r:id="rId22"/>
    <p:sldId id="279" r:id="rId23"/>
    <p:sldId id="282" r:id="rId24"/>
    <p:sldId id="268" r:id="rId25"/>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69B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7"/>
    <p:restoredTop sz="96283" autoAdjust="0"/>
  </p:normalViewPr>
  <p:slideViewPr>
    <p:cSldViewPr snapToGrid="0">
      <p:cViewPr varScale="1">
        <p:scale>
          <a:sx n="162" d="100"/>
          <a:sy n="162" d="100"/>
        </p:scale>
        <p:origin x="344" y="192"/>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1a90ac434d9_0_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61" name="Google Shape;61;g1a90ac434d9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1a90ac434d9_0_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7" name="Google Shape;87;g1a90ac434d9_0_2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The slides offers some of the reasons for the virtual explosion of interest in business models. </a:t>
            </a:r>
          </a:p>
          <a:p>
            <a:pPr marL="0" lvl="0" indent="0" algn="l" rtl="0">
              <a:spcBef>
                <a:spcPts val="0"/>
              </a:spcBef>
              <a:spcAft>
                <a:spcPts val="0"/>
              </a:spcAft>
              <a:buNone/>
            </a:pPr>
            <a:endParaRPr lang="en-US" dirty="0"/>
          </a:p>
          <a:p>
            <a:pPr marL="0" lvl="0" indent="0" algn="l" rtl="0">
              <a:spcBef>
                <a:spcPts val="0"/>
              </a:spcBef>
              <a:spcAft>
                <a:spcPts val="0"/>
              </a:spcAft>
              <a:buNone/>
            </a:pPr>
            <a:r>
              <a:rPr lang="da-DK" dirty="0"/>
              <a:t>A </a:t>
            </a:r>
            <a:r>
              <a:rPr lang="da-DK" dirty="0" err="1"/>
              <a:t>well-designed</a:t>
            </a:r>
            <a:r>
              <a:rPr lang="da-DK" dirty="0"/>
              <a:t> business model </a:t>
            </a:r>
            <a:r>
              <a:rPr lang="da-DK" dirty="0" err="1"/>
              <a:t>can</a:t>
            </a:r>
            <a:r>
              <a:rPr lang="da-DK" dirty="0"/>
              <a:t> provide a </a:t>
            </a:r>
            <a:r>
              <a:rPr lang="da-DK" dirty="0" err="1"/>
              <a:t>unique</a:t>
            </a:r>
            <a:r>
              <a:rPr lang="da-DK" dirty="0"/>
              <a:t> </a:t>
            </a:r>
            <a:r>
              <a:rPr lang="da-DK" dirty="0" err="1"/>
              <a:t>value</a:t>
            </a:r>
            <a:r>
              <a:rPr lang="da-DK" dirty="0"/>
              <a:t> proposition, </a:t>
            </a:r>
            <a:r>
              <a:rPr lang="da-DK" dirty="0" err="1"/>
              <a:t>differentiating</a:t>
            </a:r>
            <a:r>
              <a:rPr lang="da-DK" dirty="0"/>
              <a:t> a </a:t>
            </a:r>
            <a:r>
              <a:rPr lang="da-DK" dirty="0" err="1"/>
              <a:t>company</a:t>
            </a:r>
            <a:r>
              <a:rPr lang="da-DK" dirty="0"/>
              <a:t> from </a:t>
            </a:r>
            <a:r>
              <a:rPr lang="da-DK" dirty="0" err="1"/>
              <a:t>competitors</a:t>
            </a:r>
            <a:endParaRPr lang="da-DK" dirty="0"/>
          </a:p>
          <a:p>
            <a:pPr marL="0" lvl="0" indent="0" algn="l" rtl="0">
              <a:spcBef>
                <a:spcPts val="0"/>
              </a:spcBef>
              <a:spcAft>
                <a:spcPts val="0"/>
              </a:spcAft>
              <a:buNone/>
            </a:pPr>
            <a:endParaRPr lang="da-DK" dirty="0"/>
          </a:p>
          <a:p>
            <a:pPr marL="0" lvl="0" indent="0" algn="l" rtl="0">
              <a:spcBef>
                <a:spcPts val="0"/>
              </a:spcBef>
              <a:spcAft>
                <a:spcPts val="0"/>
              </a:spcAft>
              <a:buNone/>
            </a:pPr>
            <a:r>
              <a:rPr lang="da-DK" dirty="0"/>
              <a:t>- Business model design is a </a:t>
            </a:r>
            <a:r>
              <a:rPr lang="da-DK" dirty="0" err="1"/>
              <a:t>critical</a:t>
            </a:r>
            <a:r>
              <a:rPr lang="da-DK" dirty="0"/>
              <a:t> </a:t>
            </a:r>
            <a:r>
              <a:rPr lang="da-DK" dirty="0" err="1"/>
              <a:t>process</a:t>
            </a:r>
            <a:r>
              <a:rPr lang="da-DK" dirty="0"/>
              <a:t> for </a:t>
            </a:r>
            <a:r>
              <a:rPr lang="da-DK" dirty="0" err="1"/>
              <a:t>companies</a:t>
            </a:r>
            <a:r>
              <a:rPr lang="da-DK" dirty="0"/>
              <a:t> to </a:t>
            </a:r>
            <a:r>
              <a:rPr lang="da-DK" dirty="0" err="1"/>
              <a:t>achieve</a:t>
            </a:r>
            <a:r>
              <a:rPr lang="da-DK" dirty="0"/>
              <a:t> </a:t>
            </a:r>
            <a:r>
              <a:rPr lang="da-DK" dirty="0" err="1"/>
              <a:t>strategic</a:t>
            </a:r>
            <a:r>
              <a:rPr lang="da-DK" dirty="0"/>
              <a:t> alignment, </a:t>
            </a:r>
            <a:r>
              <a:rPr lang="da-DK" dirty="0" err="1"/>
              <a:t>gain</a:t>
            </a:r>
            <a:r>
              <a:rPr lang="da-DK" dirty="0"/>
              <a:t> a </a:t>
            </a:r>
            <a:r>
              <a:rPr lang="da-DK" dirty="0" err="1"/>
              <a:t>competitive</a:t>
            </a:r>
            <a:r>
              <a:rPr lang="da-DK" dirty="0"/>
              <a:t> </a:t>
            </a:r>
            <a:r>
              <a:rPr lang="da-DK" dirty="0" err="1"/>
              <a:t>edge</a:t>
            </a:r>
            <a:r>
              <a:rPr lang="da-DK" dirty="0"/>
              <a:t>, foster innovation, and drive long-term </a:t>
            </a:r>
            <a:r>
              <a:rPr lang="da-DK" dirty="0" err="1"/>
              <a:t>success</a:t>
            </a:r>
            <a:endParaRPr lang="da-DK" dirty="0"/>
          </a:p>
          <a:p>
            <a:pPr marL="0" lvl="0" indent="0" algn="l" rtl="0">
              <a:spcBef>
                <a:spcPts val="0"/>
              </a:spcBef>
              <a:spcAft>
                <a:spcPts val="0"/>
              </a:spcAft>
              <a:buNone/>
            </a:pPr>
            <a:endParaRPr dirty="0"/>
          </a:p>
        </p:txBody>
      </p:sp>
      <p:sp>
        <p:nvSpPr>
          <p:cNvPr id="88" name="Google Shape;88;g1a90ac434d9_0_2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it" sz="1200" b="0" i="0" u="none" strike="noStrike" cap="none">
                <a:solidFill>
                  <a:srgbClr val="000000"/>
                </a:solidFill>
                <a:latin typeface="Calibri"/>
                <a:ea typeface="Calibri"/>
                <a:cs typeface="Calibri"/>
                <a:sym typeface="Calibri"/>
              </a:rPr>
              <a:t>10</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1a90ac434d9_0_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2" name="Google Shape;72;g1a90ac434d9_0_1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There are several possible types of business models. Here are some known examples.</a:t>
            </a:r>
            <a:endParaRPr dirty="0"/>
          </a:p>
        </p:txBody>
      </p:sp>
      <p:sp>
        <p:nvSpPr>
          <p:cNvPr id="73" name="Google Shape;73;g1a90ac434d9_0_1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it" sz="1200" b="0" i="0" u="none" strike="noStrike" cap="none">
                <a:solidFill>
                  <a:srgbClr val="000000"/>
                </a:solidFill>
                <a:latin typeface="Calibri"/>
                <a:ea typeface="Calibri"/>
                <a:cs typeface="Calibri"/>
                <a:sym typeface="Calibri"/>
              </a:rPr>
              <a:t>11</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9382222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1a90ac434d9_0_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1" name="Google Shape;61;g1a90ac434d9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120581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1a90ac434d9_0_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 name="Google Shape;102;g1a90ac434d9_0_3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pPr>
            <a:r>
              <a:rPr lang="en-US" dirty="0"/>
              <a:t>To understand business models it is critical to understand value creation – if business models refer to the “</a:t>
            </a:r>
            <a:r>
              <a:rPr lang="en-US" sz="1100" i="1" dirty="0">
                <a:solidFill>
                  <a:schemeClr val="tx1"/>
                </a:solidFill>
                <a:latin typeface="Helvetica Neue" charset="0"/>
                <a:ea typeface="Helvetica Neue" charset="0"/>
                <a:cs typeface="Helvetica Neue" charset="0"/>
              </a:rPr>
              <a:t>architecture of the value creation, delivery, and capture mechanism a firm employs”, </a:t>
            </a:r>
            <a:r>
              <a:rPr lang="en-US" sz="1100" i="0" dirty="0">
                <a:solidFill>
                  <a:schemeClr val="tx1"/>
                </a:solidFill>
                <a:latin typeface="Helvetica Neue" charset="0"/>
                <a:ea typeface="Helvetica Neue" charset="0"/>
                <a:cs typeface="Helvetica Neue" charset="0"/>
              </a:rPr>
              <a:t>than clarifying value creation is a critical step. </a:t>
            </a:r>
          </a:p>
          <a:p>
            <a:pPr marL="171450" lvl="0" indent="-171450" algn="l" rtl="0">
              <a:spcBef>
                <a:spcPts val="0"/>
              </a:spcBef>
              <a:spcAft>
                <a:spcPts val="0"/>
              </a:spcAft>
            </a:pPr>
            <a:r>
              <a:rPr lang="en-US" sz="1100" i="0" dirty="0">
                <a:solidFill>
                  <a:schemeClr val="tx1"/>
                </a:solidFill>
                <a:latin typeface="Helvetica Neue" charset="0"/>
                <a:ea typeface="Helvetica Neue" charset="0"/>
                <a:cs typeface="Helvetica Neue" charset="0"/>
              </a:rPr>
              <a:t>In addition, a clarification of value creation is also critical to progressively walk students to understand one of the defining characteristics of sustainable business models, which is an understanding of value which is consistent with the idea of sustainability, in particular the principles of economic prosperity, environmental integrity and social equity and the idea of the triple bottom line.</a:t>
            </a:r>
          </a:p>
          <a:p>
            <a:pPr marL="171450" lvl="0" indent="-171450" algn="l" rtl="0">
              <a:spcBef>
                <a:spcPts val="0"/>
              </a:spcBef>
              <a:spcAft>
                <a:spcPts val="0"/>
              </a:spcAft>
            </a:pPr>
            <a:r>
              <a:rPr lang="en-US" sz="1100" i="0" dirty="0">
                <a:solidFill>
                  <a:schemeClr val="tx1"/>
                </a:solidFill>
                <a:latin typeface="Helvetica Neue" charset="0"/>
                <a:ea typeface="Helvetica Neue" charset="0"/>
                <a:cs typeface="Helvetica Neue" charset="0"/>
              </a:rPr>
              <a:t>Unfortunately, value creation (and delivery and capture) are rarely defined in the business model literature (e.g., see </a:t>
            </a:r>
            <a:r>
              <a:rPr lang="en-GB" b="0" i="0" dirty="0">
                <a:solidFill>
                  <a:srgbClr val="222222"/>
                </a:solidFill>
                <a:effectLst/>
                <a:latin typeface="Arial" panose="020B0604020202020204" pitchFamily="34" charset="0"/>
              </a:rPr>
              <a:t>Massa, L., Tucci, C. L., &amp; </a:t>
            </a:r>
            <a:r>
              <a:rPr lang="en-GB" b="0" i="0" dirty="0" err="1">
                <a:solidFill>
                  <a:srgbClr val="222222"/>
                </a:solidFill>
                <a:effectLst/>
                <a:latin typeface="Arial" panose="020B0604020202020204" pitchFamily="34" charset="0"/>
              </a:rPr>
              <a:t>Afuah</a:t>
            </a:r>
            <a:r>
              <a:rPr lang="en-GB" b="0" i="0" dirty="0">
                <a:solidFill>
                  <a:srgbClr val="222222"/>
                </a:solidFill>
                <a:effectLst/>
                <a:latin typeface="Arial" panose="020B0604020202020204" pitchFamily="34" charset="0"/>
              </a:rPr>
              <a:t>, A. (2017). A critical assessment of business model research. </a:t>
            </a:r>
            <a:r>
              <a:rPr lang="en-GB" b="0" i="1" dirty="0">
                <a:solidFill>
                  <a:srgbClr val="222222"/>
                </a:solidFill>
                <a:effectLst/>
                <a:latin typeface="Arial" panose="020B0604020202020204" pitchFamily="34" charset="0"/>
              </a:rPr>
              <a:t>Academy of Management annals</a:t>
            </a:r>
            <a:r>
              <a:rPr lang="en-GB" b="0" i="0" dirty="0">
                <a:solidFill>
                  <a:srgbClr val="222222"/>
                </a:solidFill>
                <a:effectLst/>
                <a:latin typeface="Arial" panose="020B0604020202020204" pitchFamily="34" charset="0"/>
              </a:rPr>
              <a:t>, </a:t>
            </a:r>
            <a:r>
              <a:rPr lang="en-GB" b="0" i="1" dirty="0">
                <a:solidFill>
                  <a:srgbClr val="222222"/>
                </a:solidFill>
                <a:effectLst/>
                <a:latin typeface="Arial" panose="020B0604020202020204" pitchFamily="34" charset="0"/>
              </a:rPr>
              <a:t>11</a:t>
            </a:r>
            <a:r>
              <a:rPr lang="en-GB" b="0" i="0" dirty="0">
                <a:solidFill>
                  <a:srgbClr val="222222"/>
                </a:solidFill>
                <a:effectLst/>
                <a:latin typeface="Arial" panose="020B0604020202020204" pitchFamily="34" charset="0"/>
              </a:rPr>
              <a:t>(1), 73-104.)</a:t>
            </a:r>
            <a:r>
              <a:rPr lang="en-US" sz="1100" i="0" dirty="0">
                <a:solidFill>
                  <a:schemeClr val="tx1"/>
                </a:solidFill>
                <a:latin typeface="Helvetica Neue" charset="0"/>
                <a:ea typeface="Helvetica Neue" charset="0"/>
                <a:cs typeface="Helvetica Neue" charset="0"/>
              </a:rPr>
              <a:t>. </a:t>
            </a:r>
          </a:p>
          <a:p>
            <a:pPr marL="171450" lvl="0" indent="-171450" algn="l" rtl="0">
              <a:spcBef>
                <a:spcPts val="0"/>
              </a:spcBef>
              <a:spcAft>
                <a:spcPts val="0"/>
              </a:spcAft>
            </a:pPr>
            <a:r>
              <a:rPr lang="en-US" sz="1100" i="0" dirty="0">
                <a:solidFill>
                  <a:schemeClr val="tx1"/>
                </a:solidFill>
                <a:latin typeface="Helvetica Neue" charset="0"/>
                <a:ea typeface="Helvetica Neue" charset="0"/>
                <a:cs typeface="Helvetica Neue" charset="0"/>
              </a:rPr>
              <a:t>This slides introduces how value is generally understood in general economic theory, so as to create a basis for contrasting and comparing this perspective on value creation with a triple bottom line perspective on value creation. </a:t>
            </a:r>
            <a:endParaRPr i="0" dirty="0"/>
          </a:p>
        </p:txBody>
      </p:sp>
      <p:sp>
        <p:nvSpPr>
          <p:cNvPr id="103" name="Google Shape;103;g1a90ac434d9_0_3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it" sz="1200" b="0" i="0" u="none" strike="noStrike" cap="none">
                <a:solidFill>
                  <a:srgbClr val="000000"/>
                </a:solidFill>
                <a:latin typeface="Calibri"/>
                <a:ea typeface="Calibri"/>
                <a:cs typeface="Calibri"/>
                <a:sym typeface="Calibri"/>
              </a:rPr>
              <a:t>13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1a90ac434d9_0_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 name="Google Shape;116;g1a90ac434d9_0_5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pPr>
            <a:r>
              <a:rPr lang="da-DK" b="1" dirty="0"/>
              <a:t>Short-term Focus: </a:t>
            </a:r>
          </a:p>
          <a:p>
            <a:pPr marL="628650" lvl="1" indent="-171450" algn="l" rtl="0">
              <a:spcBef>
                <a:spcPts val="0"/>
              </a:spcBef>
              <a:spcAft>
                <a:spcPts val="0"/>
              </a:spcAft>
            </a:pPr>
            <a:r>
              <a:rPr lang="da-DK" dirty="0" err="1"/>
              <a:t>Prioritizing</a:t>
            </a:r>
            <a:r>
              <a:rPr lang="da-DK" dirty="0"/>
              <a:t> short-term </a:t>
            </a:r>
            <a:r>
              <a:rPr lang="da-DK" dirty="0" err="1"/>
              <a:t>financial</a:t>
            </a:r>
            <a:r>
              <a:rPr lang="da-DK" dirty="0"/>
              <a:t> </a:t>
            </a:r>
            <a:r>
              <a:rPr lang="da-DK" dirty="0" err="1"/>
              <a:t>gains</a:t>
            </a:r>
            <a:r>
              <a:rPr lang="da-DK" dirty="0"/>
              <a:t> over long-term </a:t>
            </a:r>
            <a:r>
              <a:rPr lang="da-DK" dirty="0" err="1"/>
              <a:t>sustainability</a:t>
            </a:r>
            <a:r>
              <a:rPr lang="da-DK" dirty="0"/>
              <a:t>. The </a:t>
            </a:r>
            <a:r>
              <a:rPr lang="da-DK" dirty="0" err="1"/>
              <a:t>focus</a:t>
            </a:r>
            <a:r>
              <a:rPr lang="da-DK" dirty="0"/>
              <a:t> is on </a:t>
            </a:r>
            <a:r>
              <a:rPr lang="da-DK" dirty="0" err="1"/>
              <a:t>maximizing</a:t>
            </a:r>
            <a:r>
              <a:rPr lang="da-DK" dirty="0"/>
              <a:t> profits and </a:t>
            </a:r>
            <a:r>
              <a:rPr lang="da-DK" dirty="0" err="1"/>
              <a:t>shareholder</a:t>
            </a:r>
            <a:r>
              <a:rPr lang="da-DK" dirty="0"/>
              <a:t> </a:t>
            </a:r>
            <a:r>
              <a:rPr lang="da-DK" dirty="0" err="1"/>
              <a:t>value</a:t>
            </a:r>
            <a:r>
              <a:rPr lang="da-DK" dirty="0"/>
              <a:t>, </a:t>
            </a:r>
            <a:r>
              <a:rPr lang="da-DK" dirty="0" err="1"/>
              <a:t>which</a:t>
            </a:r>
            <a:r>
              <a:rPr lang="da-DK" dirty="0"/>
              <a:t> </a:t>
            </a:r>
            <a:r>
              <a:rPr lang="da-DK" dirty="0" err="1"/>
              <a:t>may</a:t>
            </a:r>
            <a:r>
              <a:rPr lang="da-DK" dirty="0"/>
              <a:t> </a:t>
            </a:r>
            <a:r>
              <a:rPr lang="da-DK" dirty="0" err="1"/>
              <a:t>neglect</a:t>
            </a:r>
            <a:r>
              <a:rPr lang="da-DK" dirty="0"/>
              <a:t> </a:t>
            </a:r>
            <a:r>
              <a:rPr lang="da-DK" dirty="0" err="1"/>
              <a:t>broader</a:t>
            </a:r>
            <a:r>
              <a:rPr lang="da-DK" dirty="0"/>
              <a:t> </a:t>
            </a:r>
            <a:r>
              <a:rPr lang="da-DK" dirty="0" err="1"/>
              <a:t>societal</a:t>
            </a:r>
            <a:r>
              <a:rPr lang="da-DK" dirty="0"/>
              <a:t> and </a:t>
            </a:r>
            <a:r>
              <a:rPr lang="da-DK" dirty="0" err="1"/>
              <a:t>environmental</a:t>
            </a:r>
            <a:r>
              <a:rPr lang="da-DK" dirty="0"/>
              <a:t> </a:t>
            </a:r>
            <a:r>
              <a:rPr lang="da-DK" dirty="0" err="1"/>
              <a:t>considerations</a:t>
            </a:r>
            <a:r>
              <a:rPr lang="da-DK" dirty="0"/>
              <a:t> </a:t>
            </a:r>
            <a:r>
              <a:rPr lang="da-DK" dirty="0" err="1"/>
              <a:t>necessary</a:t>
            </a:r>
            <a:r>
              <a:rPr lang="da-DK" dirty="0"/>
              <a:t> for </a:t>
            </a:r>
            <a:r>
              <a:rPr lang="da-DK" dirty="0" err="1"/>
              <a:t>sustainability</a:t>
            </a:r>
            <a:r>
              <a:rPr lang="da-DK" dirty="0"/>
              <a:t>.</a:t>
            </a:r>
          </a:p>
          <a:p>
            <a:pPr marL="628650" lvl="1" indent="-171450" algn="l" rtl="0">
              <a:spcBef>
                <a:spcPts val="0"/>
              </a:spcBef>
              <a:spcAft>
                <a:spcPts val="0"/>
              </a:spcAft>
            </a:pPr>
            <a:endParaRPr lang="da-DK" dirty="0"/>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da-DK" sz="1100" b="1" dirty="0" err="1"/>
              <a:t>Linear</a:t>
            </a:r>
            <a:r>
              <a:rPr lang="da-DK" sz="1100" b="1" dirty="0"/>
              <a:t> </a:t>
            </a:r>
            <a:r>
              <a:rPr lang="da-DK" sz="1100" b="1" dirty="0" err="1"/>
              <a:t>thinking</a:t>
            </a:r>
            <a:r>
              <a:rPr lang="da-DK" sz="1100" b="1" dirty="0"/>
              <a:t> </a:t>
            </a:r>
          </a:p>
          <a:p>
            <a:pPr marL="628650" marR="0" lvl="1"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da-DK" dirty="0" err="1"/>
              <a:t>linear</a:t>
            </a:r>
            <a:r>
              <a:rPr lang="da-DK" dirty="0"/>
              <a:t> </a:t>
            </a:r>
            <a:r>
              <a:rPr lang="da-DK" dirty="0" err="1"/>
              <a:t>thinking</a:t>
            </a:r>
            <a:r>
              <a:rPr lang="da-DK" dirty="0"/>
              <a:t> </a:t>
            </a:r>
            <a:r>
              <a:rPr lang="da-DK" dirty="0" err="1"/>
              <a:t>may</a:t>
            </a:r>
            <a:r>
              <a:rPr lang="da-DK" dirty="0"/>
              <a:t> overlook alternative </a:t>
            </a:r>
            <a:r>
              <a:rPr lang="da-DK" dirty="0" err="1"/>
              <a:t>approaches</a:t>
            </a:r>
            <a:r>
              <a:rPr lang="da-DK" dirty="0"/>
              <a:t> </a:t>
            </a:r>
            <a:r>
              <a:rPr lang="da-DK" dirty="0" err="1"/>
              <a:t>that</a:t>
            </a:r>
            <a:r>
              <a:rPr lang="da-DK" dirty="0"/>
              <a:t> </a:t>
            </a:r>
            <a:r>
              <a:rPr lang="da-DK" dirty="0" err="1"/>
              <a:t>prioritize</a:t>
            </a:r>
            <a:r>
              <a:rPr lang="da-DK" dirty="0"/>
              <a:t> non-</a:t>
            </a:r>
            <a:r>
              <a:rPr lang="da-DK" dirty="0" err="1"/>
              <a:t>monetary</a:t>
            </a:r>
            <a:r>
              <a:rPr lang="da-DK" dirty="0"/>
              <a:t> </a:t>
            </a:r>
            <a:r>
              <a:rPr lang="da-DK" dirty="0" err="1"/>
              <a:t>value</a:t>
            </a:r>
            <a:r>
              <a:rPr lang="da-DK" dirty="0"/>
              <a:t> </a:t>
            </a:r>
            <a:r>
              <a:rPr lang="da-DK" dirty="0" err="1"/>
              <a:t>creation</a:t>
            </a:r>
            <a:r>
              <a:rPr lang="da-DK" dirty="0"/>
              <a:t>, </a:t>
            </a:r>
            <a:r>
              <a:rPr lang="da-DK" dirty="0" err="1"/>
              <a:t>such</a:t>
            </a:r>
            <a:r>
              <a:rPr lang="da-DK" dirty="0"/>
              <a:t> as social or </a:t>
            </a:r>
            <a:r>
              <a:rPr lang="da-DK" dirty="0" err="1"/>
              <a:t>environmental</a:t>
            </a:r>
            <a:r>
              <a:rPr lang="da-DK" dirty="0"/>
              <a:t> </a:t>
            </a:r>
            <a:r>
              <a:rPr lang="da-DK" dirty="0" err="1"/>
              <a:t>impact</a:t>
            </a:r>
            <a:r>
              <a:rPr lang="da-DK" baseline="0" dirty="0"/>
              <a:t> </a:t>
            </a:r>
            <a:r>
              <a:rPr lang="da-DK" baseline="0" dirty="0" err="1"/>
              <a:t>where</a:t>
            </a:r>
            <a:r>
              <a:rPr lang="da-DK" baseline="0" dirty="0"/>
              <a:t> </a:t>
            </a:r>
            <a:r>
              <a:rPr lang="da-DK" baseline="0" dirty="0" err="1"/>
              <a:t>tradiontal</a:t>
            </a:r>
            <a:r>
              <a:rPr lang="da-DK" baseline="0" dirty="0"/>
              <a:t> </a:t>
            </a:r>
            <a:r>
              <a:rPr lang="da-DK" baseline="0" dirty="0" err="1"/>
              <a:t>value</a:t>
            </a:r>
            <a:r>
              <a:rPr lang="da-DK" baseline="0" dirty="0"/>
              <a:t> </a:t>
            </a:r>
            <a:r>
              <a:rPr lang="da-DK" baseline="0" dirty="0" err="1"/>
              <a:t>creation</a:t>
            </a:r>
            <a:r>
              <a:rPr lang="da-DK" baseline="0" dirty="0"/>
              <a:t> </a:t>
            </a:r>
            <a:r>
              <a:rPr lang="da-DK" baseline="0" dirty="0" err="1"/>
              <a:t>often</a:t>
            </a:r>
            <a:r>
              <a:rPr lang="da-DK" baseline="0" dirty="0"/>
              <a:t> </a:t>
            </a:r>
            <a:r>
              <a:rPr lang="da-DK" baseline="0" dirty="0" err="1"/>
              <a:t>focus</a:t>
            </a:r>
            <a:r>
              <a:rPr lang="da-DK" baseline="0" dirty="0"/>
              <a:t> on the </a:t>
            </a:r>
            <a:r>
              <a:rPr lang="da-DK" dirty="0" err="1"/>
              <a:t>exchange</a:t>
            </a:r>
            <a:r>
              <a:rPr lang="da-DK" dirty="0"/>
              <a:t> of </a:t>
            </a:r>
            <a:r>
              <a:rPr lang="da-DK" dirty="0" err="1"/>
              <a:t>goods</a:t>
            </a:r>
            <a:r>
              <a:rPr lang="da-DK" dirty="0"/>
              <a:t> or services for </a:t>
            </a:r>
            <a:r>
              <a:rPr lang="da-DK" dirty="0" err="1"/>
              <a:t>monetary</a:t>
            </a:r>
            <a:r>
              <a:rPr lang="da-DK" dirty="0"/>
              <a:t> </a:t>
            </a:r>
            <a:r>
              <a:rPr lang="da-DK" dirty="0" err="1"/>
              <a:t>gains</a:t>
            </a:r>
            <a:endParaRPr lang="da-DK" sz="1100" b="1" dirty="0"/>
          </a:p>
          <a:p>
            <a:pPr marL="628650" marR="0" lvl="1"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da-DK" sz="1100" dirty="0"/>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da-DK" sz="1100" b="1" dirty="0" err="1"/>
              <a:t>Externalities</a:t>
            </a:r>
            <a:r>
              <a:rPr lang="da-DK" sz="1100" b="1" dirty="0"/>
              <a:t> </a:t>
            </a:r>
            <a:r>
              <a:rPr lang="da-DK" sz="1100" b="1" dirty="0" err="1"/>
              <a:t>Ignored</a:t>
            </a:r>
            <a:endParaRPr lang="da-DK" sz="1100" b="1" dirty="0"/>
          </a:p>
          <a:p>
            <a:pPr marL="628650" marR="0" lvl="1"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da-DK" dirty="0" err="1"/>
              <a:t>Unintended</a:t>
            </a:r>
            <a:r>
              <a:rPr lang="da-DK" dirty="0"/>
              <a:t> </a:t>
            </a:r>
            <a:r>
              <a:rPr lang="da-DK" dirty="0" err="1"/>
              <a:t>costs</a:t>
            </a:r>
            <a:r>
              <a:rPr lang="da-DK" dirty="0"/>
              <a:t> or </a:t>
            </a:r>
            <a:r>
              <a:rPr lang="da-DK" dirty="0" err="1"/>
              <a:t>impacts</a:t>
            </a:r>
            <a:r>
              <a:rPr lang="da-DK" dirty="0"/>
              <a:t> on society or the </a:t>
            </a:r>
            <a:r>
              <a:rPr lang="da-DK" dirty="0" err="1"/>
              <a:t>environment</a:t>
            </a:r>
            <a:r>
              <a:rPr lang="da-DK" dirty="0"/>
              <a:t> </a:t>
            </a:r>
            <a:r>
              <a:rPr lang="da-DK" dirty="0" err="1"/>
              <a:t>may</a:t>
            </a:r>
            <a:r>
              <a:rPr lang="da-DK" dirty="0"/>
              <a:t> </a:t>
            </a:r>
            <a:r>
              <a:rPr lang="da-DK" dirty="0" err="1"/>
              <a:t>be</a:t>
            </a:r>
            <a:r>
              <a:rPr lang="da-DK" dirty="0"/>
              <a:t> </a:t>
            </a:r>
            <a:r>
              <a:rPr lang="da-DK" dirty="0" err="1"/>
              <a:t>overlooked</a:t>
            </a:r>
            <a:r>
              <a:rPr lang="da-DK" dirty="0"/>
              <a:t>. </a:t>
            </a:r>
            <a:r>
              <a:rPr lang="da-DK" dirty="0" err="1"/>
              <a:t>These</a:t>
            </a:r>
            <a:r>
              <a:rPr lang="da-DK" dirty="0"/>
              <a:t> </a:t>
            </a:r>
            <a:r>
              <a:rPr lang="da-DK" dirty="0" err="1"/>
              <a:t>externalities</a:t>
            </a:r>
            <a:r>
              <a:rPr lang="da-DK" dirty="0"/>
              <a:t>, </a:t>
            </a:r>
            <a:r>
              <a:rPr lang="da-DK" dirty="0" err="1"/>
              <a:t>such</a:t>
            </a:r>
            <a:r>
              <a:rPr lang="da-DK" dirty="0"/>
              <a:t> as pollution, </a:t>
            </a:r>
            <a:r>
              <a:rPr lang="da-DK" dirty="0" err="1"/>
              <a:t>resource</a:t>
            </a:r>
            <a:r>
              <a:rPr lang="da-DK" dirty="0"/>
              <a:t> </a:t>
            </a:r>
            <a:r>
              <a:rPr lang="da-DK" dirty="0" err="1"/>
              <a:t>depletion</a:t>
            </a:r>
            <a:r>
              <a:rPr lang="da-DK" dirty="0"/>
              <a:t>, or social </a:t>
            </a:r>
            <a:r>
              <a:rPr lang="da-DK" dirty="0" err="1"/>
              <a:t>inequalities</a:t>
            </a:r>
            <a:r>
              <a:rPr lang="da-DK" dirty="0"/>
              <a:t>, </a:t>
            </a:r>
            <a:r>
              <a:rPr lang="da-DK" dirty="0" err="1"/>
              <a:t>can</a:t>
            </a:r>
            <a:r>
              <a:rPr lang="da-DK" dirty="0"/>
              <a:t> undermine the </a:t>
            </a:r>
            <a:r>
              <a:rPr lang="da-DK" dirty="0" err="1"/>
              <a:t>sustainability</a:t>
            </a:r>
            <a:r>
              <a:rPr lang="da-DK" dirty="0"/>
              <a:t> of a business model in the long run.</a:t>
            </a:r>
            <a:endParaRPr lang="da-DK" sz="1100" dirty="0"/>
          </a:p>
          <a:p>
            <a:pPr marL="171450" lvl="0" indent="-171450" algn="l" rtl="0">
              <a:spcBef>
                <a:spcPts val="0"/>
              </a:spcBef>
              <a:spcAft>
                <a:spcPts val="0"/>
              </a:spcAft>
            </a:pPr>
            <a:endParaRPr dirty="0"/>
          </a:p>
        </p:txBody>
      </p:sp>
      <p:sp>
        <p:nvSpPr>
          <p:cNvPr id="117" name="Google Shape;117;g1a90ac434d9_0_5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it" sz="1200" b="0" i="0" u="none" strike="noStrike" cap="none">
                <a:solidFill>
                  <a:srgbClr val="000000"/>
                </a:solidFill>
                <a:latin typeface="Calibri"/>
                <a:ea typeface="Calibri"/>
                <a:cs typeface="Calibri"/>
                <a:sym typeface="Calibri"/>
              </a:rPr>
              <a:t>14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1a90ac434d9_0_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 name="Google Shape;116;g1a90ac434d9_0_5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GB" sz="1800" dirty="0">
                <a:effectLst/>
                <a:latin typeface="RecklessNeue"/>
              </a:rPr>
              <a:t>For sustainable innovations, such a view on value creation would be too limiting. We need a more comprehensive understanding.</a:t>
            </a:r>
            <a:r>
              <a:rPr lang="en-GB" sz="1800" dirty="0">
                <a:solidFill>
                  <a:srgbClr val="009EE2"/>
                </a:solidFill>
                <a:effectLst/>
                <a:latin typeface="FaktPro"/>
              </a:rPr>
              <a:t> </a:t>
            </a:r>
            <a:r>
              <a:rPr lang="en-GB" sz="1800" dirty="0">
                <a:effectLst/>
                <a:latin typeface="RecklessNeue"/>
              </a:rPr>
              <a:t>To begin with, we need to consider the impact on the natural environment and to understand how a company creates value for society. A company is more than its owners and customers. Other stakeholders affected directly and indirectly, positively and negatively, by the activities of a company include its employees, suppliers, the community, the government, and others. When we consider their values and interests as well, we see how value creation is related to broader ecological, social, and economic impacts.</a:t>
            </a:r>
            <a:endParaRPr lang="en-GB" dirty="0"/>
          </a:p>
          <a:p>
            <a:pPr marL="171450" lvl="0" indent="-171450" algn="l" rtl="0">
              <a:spcBef>
                <a:spcPts val="0"/>
              </a:spcBef>
              <a:spcAft>
                <a:spcPts val="0"/>
              </a:spcAft>
            </a:pPr>
            <a:endParaRPr dirty="0"/>
          </a:p>
        </p:txBody>
      </p:sp>
      <p:sp>
        <p:nvSpPr>
          <p:cNvPr id="117" name="Google Shape;117;g1a90ac434d9_0_5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it" sz="1200" b="0" i="0" u="none" strike="noStrike" cap="none">
                <a:solidFill>
                  <a:srgbClr val="000000"/>
                </a:solidFill>
                <a:latin typeface="Calibri"/>
                <a:ea typeface="Calibri"/>
                <a:cs typeface="Calibri"/>
                <a:sym typeface="Calibri"/>
              </a:rPr>
              <a:t>15</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9970679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1a90ac434d9_0_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1" name="Google Shape;61;g1a90ac434d9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121248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1a90ac434d9_0_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 name="Google Shape;116;g1a90ac434d9_0_5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None/>
              <a:tabLst/>
              <a:defRPr/>
            </a:pPr>
            <a:r>
              <a:rPr lang="da-DK" sz="1100" b="0" i="0" u="none" strike="noStrike" cap="none" dirty="0">
                <a:solidFill>
                  <a:srgbClr val="000000"/>
                </a:solidFill>
                <a:effectLst/>
                <a:latin typeface="Arial"/>
                <a:ea typeface="Arial"/>
                <a:cs typeface="Arial"/>
                <a:sym typeface="Arial"/>
              </a:rPr>
              <a:t>The decision </a:t>
            </a:r>
            <a:r>
              <a:rPr lang="da-DK" sz="1100" b="0" i="0" u="none" strike="noStrike" cap="none" dirty="0" err="1">
                <a:solidFill>
                  <a:srgbClr val="000000"/>
                </a:solidFill>
                <a:effectLst/>
                <a:latin typeface="Arial"/>
                <a:ea typeface="Arial"/>
                <a:cs typeface="Arial"/>
                <a:sym typeface="Arial"/>
              </a:rPr>
              <a:t>unlocks</a:t>
            </a:r>
            <a:r>
              <a:rPr lang="da-DK" sz="1100" b="0" i="0" u="none" strike="noStrike" cap="none" dirty="0">
                <a:solidFill>
                  <a:srgbClr val="000000"/>
                </a:solidFill>
                <a:effectLst/>
                <a:latin typeface="Arial"/>
                <a:ea typeface="Arial"/>
                <a:cs typeface="Arial"/>
                <a:sym typeface="Arial"/>
              </a:rPr>
              <a:t> </a:t>
            </a:r>
            <a:r>
              <a:rPr lang="da-DK" sz="1100" b="0" i="0" u="none" strike="noStrike" cap="none" dirty="0" err="1">
                <a:solidFill>
                  <a:srgbClr val="000000"/>
                </a:solidFill>
                <a:effectLst/>
                <a:latin typeface="Arial"/>
                <a:ea typeface="Arial"/>
                <a:cs typeface="Arial"/>
                <a:sym typeface="Arial"/>
              </a:rPr>
              <a:t>further</a:t>
            </a:r>
            <a:r>
              <a:rPr lang="da-DK" sz="1100" b="0" i="0" u="none" strike="noStrike" cap="none" dirty="0">
                <a:solidFill>
                  <a:srgbClr val="000000"/>
                </a:solidFill>
                <a:effectLst/>
                <a:latin typeface="Arial"/>
                <a:ea typeface="Arial"/>
                <a:cs typeface="Arial"/>
                <a:sym typeface="Arial"/>
              </a:rPr>
              <a:t> </a:t>
            </a:r>
            <a:r>
              <a:rPr lang="da-DK" sz="1100" b="0" i="0" u="none" strike="noStrike" cap="none" dirty="0" err="1">
                <a:solidFill>
                  <a:srgbClr val="000000"/>
                </a:solidFill>
                <a:effectLst/>
                <a:latin typeface="Arial"/>
                <a:ea typeface="Arial"/>
                <a:cs typeface="Arial"/>
                <a:sym typeface="Arial"/>
              </a:rPr>
              <a:t>opportunities</a:t>
            </a:r>
            <a:r>
              <a:rPr lang="da-DK" sz="1100" b="0" i="0" u="none" strike="noStrike" cap="none" dirty="0">
                <a:solidFill>
                  <a:srgbClr val="000000"/>
                </a:solidFill>
                <a:effectLst/>
                <a:latin typeface="Arial"/>
                <a:ea typeface="Arial"/>
                <a:cs typeface="Arial"/>
                <a:sym typeface="Arial"/>
              </a:rPr>
              <a:t> for it to </a:t>
            </a:r>
            <a:r>
              <a:rPr lang="da-DK" sz="1100" b="0" i="0" u="none" strike="noStrike" cap="none" dirty="0" err="1">
                <a:solidFill>
                  <a:srgbClr val="000000"/>
                </a:solidFill>
                <a:effectLst/>
                <a:latin typeface="Arial"/>
                <a:ea typeface="Arial"/>
                <a:cs typeface="Arial"/>
                <a:sym typeface="Arial"/>
              </a:rPr>
              <a:t>make</a:t>
            </a:r>
            <a:r>
              <a:rPr lang="da-DK" sz="1100" b="0" i="0" u="none" strike="noStrike" cap="none" dirty="0">
                <a:solidFill>
                  <a:srgbClr val="000000"/>
                </a:solidFill>
                <a:effectLst/>
                <a:latin typeface="Arial"/>
                <a:ea typeface="Arial"/>
                <a:cs typeface="Arial"/>
                <a:sym typeface="Arial"/>
              </a:rPr>
              <a:t> </a:t>
            </a:r>
            <a:r>
              <a:rPr lang="da-DK" sz="1100" b="0" i="0" u="none" strike="noStrike" cap="none" dirty="0" err="1">
                <a:solidFill>
                  <a:srgbClr val="000000"/>
                </a:solidFill>
                <a:effectLst/>
                <a:latin typeface="Arial"/>
                <a:ea typeface="Arial"/>
                <a:cs typeface="Arial"/>
                <a:sym typeface="Arial"/>
              </a:rPr>
              <a:t>its</a:t>
            </a:r>
            <a:r>
              <a:rPr lang="da-DK" sz="1100" b="0" i="0" u="none" strike="noStrike" cap="none" dirty="0">
                <a:solidFill>
                  <a:srgbClr val="000000"/>
                </a:solidFill>
                <a:effectLst/>
                <a:latin typeface="Arial"/>
                <a:ea typeface="Arial"/>
                <a:cs typeface="Arial"/>
                <a:sym typeface="Arial"/>
              </a:rPr>
              <a:t> products more durable and reparable, </a:t>
            </a:r>
            <a:r>
              <a:rPr lang="da-DK" sz="1100" b="0" i="0" u="none" strike="noStrike" cap="none" dirty="0" err="1">
                <a:solidFill>
                  <a:srgbClr val="000000"/>
                </a:solidFill>
                <a:effectLst/>
                <a:latin typeface="Arial"/>
                <a:ea typeface="Arial"/>
                <a:cs typeface="Arial"/>
                <a:sym typeface="Arial"/>
              </a:rPr>
              <a:t>which</a:t>
            </a:r>
            <a:r>
              <a:rPr lang="da-DK" sz="1100" b="0" i="0" u="none" strike="noStrike" cap="none" dirty="0">
                <a:solidFill>
                  <a:srgbClr val="000000"/>
                </a:solidFill>
                <a:effectLst/>
                <a:latin typeface="Arial"/>
                <a:ea typeface="Arial"/>
                <a:cs typeface="Arial"/>
                <a:sym typeface="Arial"/>
              </a:rPr>
              <a:t> not </a:t>
            </a:r>
            <a:r>
              <a:rPr lang="da-DK" sz="1100" b="0" i="0" u="none" strike="noStrike" cap="none" dirty="0" err="1">
                <a:solidFill>
                  <a:srgbClr val="000000"/>
                </a:solidFill>
                <a:effectLst/>
                <a:latin typeface="Arial"/>
                <a:ea typeface="Arial"/>
                <a:cs typeface="Arial"/>
                <a:sym typeface="Arial"/>
              </a:rPr>
              <a:t>only</a:t>
            </a:r>
            <a:r>
              <a:rPr lang="da-DK" sz="1100" b="0" i="0" u="none" strike="noStrike" cap="none" dirty="0">
                <a:solidFill>
                  <a:srgbClr val="000000"/>
                </a:solidFill>
                <a:effectLst/>
                <a:latin typeface="Arial"/>
                <a:ea typeface="Arial"/>
                <a:cs typeface="Arial"/>
                <a:sym typeface="Arial"/>
              </a:rPr>
              <a:t> has the potential to </a:t>
            </a:r>
            <a:r>
              <a:rPr lang="da-DK" sz="1100" b="0" i="0" u="none" strike="noStrike" cap="none" dirty="0" err="1">
                <a:solidFill>
                  <a:srgbClr val="000000"/>
                </a:solidFill>
                <a:effectLst/>
                <a:latin typeface="Arial"/>
                <a:ea typeface="Arial"/>
                <a:cs typeface="Arial"/>
                <a:sym typeface="Arial"/>
              </a:rPr>
              <a:t>increase</a:t>
            </a:r>
            <a:r>
              <a:rPr lang="da-DK" sz="1100" b="0" i="0" u="none" strike="noStrike" cap="none" dirty="0">
                <a:solidFill>
                  <a:srgbClr val="000000"/>
                </a:solidFill>
                <a:effectLst/>
                <a:latin typeface="Arial"/>
                <a:ea typeface="Arial"/>
                <a:cs typeface="Arial"/>
                <a:sym typeface="Arial"/>
              </a:rPr>
              <a:t> </a:t>
            </a:r>
            <a:r>
              <a:rPr lang="da-DK" sz="1100" b="0" i="0" u="none" strike="noStrike" cap="none" dirty="0" err="1">
                <a:solidFill>
                  <a:srgbClr val="000000"/>
                </a:solidFill>
                <a:effectLst/>
                <a:latin typeface="Arial"/>
                <a:ea typeface="Arial"/>
                <a:cs typeface="Arial"/>
                <a:sym typeface="Arial"/>
              </a:rPr>
              <a:t>customer</a:t>
            </a:r>
            <a:r>
              <a:rPr lang="da-DK" sz="1100" b="0" i="0" u="none" strike="noStrike" cap="none" dirty="0">
                <a:solidFill>
                  <a:srgbClr val="000000"/>
                </a:solidFill>
                <a:effectLst/>
                <a:latin typeface="Arial"/>
                <a:ea typeface="Arial"/>
                <a:cs typeface="Arial"/>
                <a:sym typeface="Arial"/>
              </a:rPr>
              <a:t> </a:t>
            </a:r>
            <a:r>
              <a:rPr lang="da-DK" sz="1100" b="0" i="0" u="none" strike="noStrike" cap="none" dirty="0" err="1">
                <a:solidFill>
                  <a:srgbClr val="000000"/>
                </a:solidFill>
                <a:effectLst/>
                <a:latin typeface="Arial"/>
                <a:ea typeface="Arial"/>
                <a:cs typeface="Arial"/>
                <a:sym typeface="Arial"/>
              </a:rPr>
              <a:t>value</a:t>
            </a:r>
            <a:r>
              <a:rPr lang="da-DK" sz="1100" b="0" i="0" u="none" strike="noStrike" cap="none" dirty="0">
                <a:solidFill>
                  <a:srgbClr val="000000"/>
                </a:solidFill>
                <a:effectLst/>
                <a:latin typeface="Arial"/>
                <a:ea typeface="Arial"/>
                <a:cs typeface="Arial"/>
                <a:sym typeface="Arial"/>
              </a:rPr>
              <a:t> but </a:t>
            </a:r>
            <a:r>
              <a:rPr lang="da-DK" sz="1100" b="0" i="0" u="none" strike="noStrike" cap="none" dirty="0" err="1">
                <a:solidFill>
                  <a:srgbClr val="000000"/>
                </a:solidFill>
                <a:effectLst/>
                <a:latin typeface="Arial"/>
                <a:ea typeface="Arial"/>
                <a:cs typeface="Arial"/>
                <a:sym typeface="Arial"/>
              </a:rPr>
              <a:t>also</a:t>
            </a:r>
            <a:r>
              <a:rPr lang="da-DK" sz="1100" b="0" i="0" u="none" strike="noStrike" cap="none" dirty="0">
                <a:solidFill>
                  <a:srgbClr val="000000"/>
                </a:solidFill>
                <a:effectLst/>
                <a:latin typeface="Arial"/>
                <a:ea typeface="Arial"/>
                <a:cs typeface="Arial"/>
                <a:sym typeface="Arial"/>
              </a:rPr>
              <a:t> </a:t>
            </a:r>
            <a:r>
              <a:rPr lang="da-DK" sz="1100" b="0" i="0" u="none" strike="noStrike" cap="none" dirty="0" err="1">
                <a:solidFill>
                  <a:srgbClr val="000000"/>
                </a:solidFill>
                <a:effectLst/>
                <a:latin typeface="Arial"/>
                <a:ea typeface="Arial"/>
                <a:cs typeface="Arial"/>
                <a:sym typeface="Arial"/>
              </a:rPr>
              <a:t>contributes</a:t>
            </a:r>
            <a:r>
              <a:rPr lang="da-DK" sz="1100" b="0" i="0" u="none" strike="noStrike" cap="none" dirty="0">
                <a:solidFill>
                  <a:srgbClr val="000000"/>
                </a:solidFill>
                <a:effectLst/>
                <a:latin typeface="Arial"/>
                <a:ea typeface="Arial"/>
                <a:cs typeface="Arial"/>
                <a:sym typeface="Arial"/>
              </a:rPr>
              <a:t> </a:t>
            </a:r>
            <a:r>
              <a:rPr lang="da-DK" sz="1100" b="0" i="0" u="none" strike="noStrike" cap="none" dirty="0" err="1">
                <a:solidFill>
                  <a:srgbClr val="000000"/>
                </a:solidFill>
                <a:effectLst/>
                <a:latin typeface="Arial"/>
                <a:ea typeface="Arial"/>
                <a:cs typeface="Arial"/>
                <a:sym typeface="Arial"/>
              </a:rPr>
              <a:t>toreducing</a:t>
            </a:r>
            <a:r>
              <a:rPr lang="da-DK" sz="1100" b="0" i="0" u="none" strike="noStrike" cap="none" dirty="0">
                <a:solidFill>
                  <a:srgbClr val="000000"/>
                </a:solidFill>
                <a:effectLst/>
                <a:latin typeface="Arial"/>
                <a:ea typeface="Arial"/>
                <a:cs typeface="Arial"/>
                <a:sym typeface="Arial"/>
              </a:rPr>
              <a:t> </a:t>
            </a:r>
            <a:r>
              <a:rPr lang="da-DK" sz="1100" b="0" i="0" u="none" strike="noStrike" cap="none" dirty="0" err="1">
                <a:solidFill>
                  <a:srgbClr val="000000"/>
                </a:solidFill>
                <a:effectLst/>
                <a:latin typeface="Arial"/>
                <a:ea typeface="Arial"/>
                <a:cs typeface="Arial"/>
                <a:sym typeface="Arial"/>
              </a:rPr>
              <a:t>resource</a:t>
            </a:r>
            <a:r>
              <a:rPr lang="da-DK" sz="1100" b="0" i="0" u="none" strike="noStrike" cap="none" dirty="0">
                <a:solidFill>
                  <a:srgbClr val="000000"/>
                </a:solidFill>
                <a:effectLst/>
                <a:latin typeface="Arial"/>
                <a:ea typeface="Arial"/>
                <a:cs typeface="Arial"/>
                <a:sym typeface="Arial"/>
              </a:rPr>
              <a:t> </a:t>
            </a:r>
            <a:r>
              <a:rPr lang="da-DK" sz="1100" b="0" i="0" u="none" strike="noStrike" cap="none" dirty="0" err="1">
                <a:solidFill>
                  <a:srgbClr val="000000"/>
                </a:solidFill>
                <a:effectLst/>
                <a:latin typeface="Arial"/>
                <a:ea typeface="Arial"/>
                <a:cs typeface="Arial"/>
                <a:sym typeface="Arial"/>
              </a:rPr>
              <a:t>consumption</a:t>
            </a:r>
            <a:r>
              <a:rPr lang="da-DK" sz="1100" b="0" i="0" u="none" strike="noStrike" cap="none" dirty="0">
                <a:solidFill>
                  <a:srgbClr val="000000"/>
                </a:solidFill>
                <a:effectLst/>
                <a:latin typeface="Arial"/>
                <a:ea typeface="Arial"/>
                <a:cs typeface="Arial"/>
                <a:sym typeface="Arial"/>
              </a:rPr>
              <a:t>. </a:t>
            </a:r>
            <a:r>
              <a:rPr lang="da-DK" sz="1100" b="0" i="0" u="none" strike="noStrike" cap="none" dirty="0" err="1">
                <a:solidFill>
                  <a:srgbClr val="000000"/>
                </a:solidFill>
                <a:effectLst/>
                <a:latin typeface="Arial"/>
                <a:ea typeface="Arial"/>
                <a:cs typeface="Arial"/>
                <a:sym typeface="Arial"/>
              </a:rPr>
              <a:t>Such</a:t>
            </a:r>
            <a:r>
              <a:rPr lang="da-DK" sz="1100" b="0" i="0" u="none" strike="noStrike" cap="none" dirty="0">
                <a:solidFill>
                  <a:srgbClr val="000000"/>
                </a:solidFill>
                <a:effectLst/>
                <a:latin typeface="Arial"/>
                <a:ea typeface="Arial"/>
                <a:cs typeface="Arial"/>
                <a:sym typeface="Arial"/>
              </a:rPr>
              <a:t> </a:t>
            </a:r>
            <a:r>
              <a:rPr lang="da-DK" sz="1100" b="0" i="0" u="none" strike="noStrike" cap="none" dirty="0" err="1">
                <a:solidFill>
                  <a:srgbClr val="000000"/>
                </a:solidFill>
                <a:effectLst/>
                <a:latin typeface="Arial"/>
                <a:ea typeface="Arial"/>
                <a:cs typeface="Arial"/>
                <a:sym typeface="Arial"/>
              </a:rPr>
              <a:t>opportunities</a:t>
            </a:r>
            <a:r>
              <a:rPr lang="da-DK" sz="1100" b="0" i="0" u="none" strike="noStrike" cap="none" dirty="0">
                <a:solidFill>
                  <a:srgbClr val="000000"/>
                </a:solidFill>
                <a:effectLst/>
                <a:latin typeface="Arial"/>
                <a:ea typeface="Arial"/>
                <a:cs typeface="Arial"/>
                <a:sym typeface="Arial"/>
              </a:rPr>
              <a:t> </a:t>
            </a:r>
            <a:r>
              <a:rPr lang="da-DK" sz="1100" b="0" i="0" u="none" strike="noStrike" cap="none" dirty="0" err="1">
                <a:solidFill>
                  <a:srgbClr val="000000"/>
                </a:solidFill>
                <a:effectLst/>
                <a:latin typeface="Arial"/>
                <a:ea typeface="Arial"/>
                <a:cs typeface="Arial"/>
                <a:sym typeface="Arial"/>
              </a:rPr>
              <a:t>arise</a:t>
            </a:r>
            <a:r>
              <a:rPr lang="da-DK" sz="1100" b="0" i="0" u="none" strike="noStrike" cap="none" dirty="0">
                <a:solidFill>
                  <a:srgbClr val="000000"/>
                </a:solidFill>
                <a:effectLst/>
                <a:latin typeface="Arial"/>
                <a:ea typeface="Arial"/>
                <a:cs typeface="Arial"/>
                <a:sym typeface="Arial"/>
              </a:rPr>
              <a:t> </a:t>
            </a:r>
            <a:r>
              <a:rPr lang="da-DK" sz="1100" b="0" i="0" u="none" strike="noStrike" cap="none" dirty="0" err="1">
                <a:solidFill>
                  <a:srgbClr val="000000"/>
                </a:solidFill>
                <a:effectLst/>
                <a:latin typeface="Arial"/>
                <a:ea typeface="Arial"/>
                <a:cs typeface="Arial"/>
                <a:sym typeface="Arial"/>
              </a:rPr>
              <a:t>only</a:t>
            </a:r>
            <a:r>
              <a:rPr lang="da-DK" sz="1100" b="0" i="0" u="none" strike="noStrike" cap="none" dirty="0">
                <a:solidFill>
                  <a:srgbClr val="000000"/>
                </a:solidFill>
                <a:effectLst/>
                <a:latin typeface="Arial"/>
                <a:ea typeface="Arial"/>
                <a:cs typeface="Arial"/>
                <a:sym typeface="Arial"/>
              </a:rPr>
              <a:t> </a:t>
            </a:r>
            <a:r>
              <a:rPr lang="da-DK" sz="1100" b="0" i="0" u="none" strike="noStrike" cap="none" dirty="0" err="1">
                <a:solidFill>
                  <a:srgbClr val="000000"/>
                </a:solidFill>
                <a:effectLst/>
                <a:latin typeface="Arial"/>
                <a:ea typeface="Arial"/>
                <a:cs typeface="Arial"/>
                <a:sym typeface="Arial"/>
              </a:rPr>
              <a:t>because</a:t>
            </a:r>
            <a:r>
              <a:rPr lang="da-DK" sz="1100" b="0" i="0" u="none" strike="noStrike" cap="none" dirty="0">
                <a:solidFill>
                  <a:srgbClr val="000000"/>
                </a:solidFill>
                <a:effectLst/>
                <a:latin typeface="Arial"/>
                <a:ea typeface="Arial"/>
                <a:cs typeface="Arial"/>
                <a:sym typeface="Arial"/>
              </a:rPr>
              <a:t> the </a:t>
            </a:r>
            <a:r>
              <a:rPr lang="da-DK" sz="1100" b="0" i="0" u="none" strike="noStrike" cap="none" dirty="0" err="1">
                <a:solidFill>
                  <a:srgbClr val="000000"/>
                </a:solidFill>
                <a:effectLst/>
                <a:latin typeface="Arial"/>
                <a:ea typeface="Arial"/>
                <a:cs typeface="Arial"/>
                <a:sym typeface="Arial"/>
              </a:rPr>
              <a:t>company</a:t>
            </a:r>
            <a:r>
              <a:rPr lang="da-DK" sz="1100" b="0" i="0" u="none" strike="noStrike" cap="none" dirty="0">
                <a:solidFill>
                  <a:srgbClr val="000000"/>
                </a:solidFill>
                <a:effectLst/>
                <a:latin typeface="Arial"/>
                <a:ea typeface="Arial"/>
                <a:cs typeface="Arial"/>
                <a:sym typeface="Arial"/>
              </a:rPr>
              <a:t> has </a:t>
            </a:r>
            <a:r>
              <a:rPr lang="da-DK" sz="1100" b="0" i="0" u="none" strike="noStrike" cap="none" dirty="0" err="1">
                <a:solidFill>
                  <a:srgbClr val="000000"/>
                </a:solidFill>
                <a:effectLst/>
                <a:latin typeface="Arial"/>
                <a:ea typeface="Arial"/>
                <a:cs typeface="Arial"/>
                <a:sym typeface="Arial"/>
              </a:rPr>
              <a:t>engaged</a:t>
            </a:r>
            <a:r>
              <a:rPr lang="da-DK" sz="1100" b="0" i="0" u="none" strike="noStrike" cap="none" dirty="0">
                <a:solidFill>
                  <a:srgbClr val="000000"/>
                </a:solidFill>
                <a:effectLst/>
                <a:latin typeface="Arial"/>
                <a:ea typeface="Arial"/>
                <a:cs typeface="Arial"/>
                <a:sym typeface="Arial"/>
              </a:rPr>
              <a:t> in business model innovation. </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None/>
              <a:tabLst/>
              <a:defRPr/>
            </a:pPr>
            <a:endParaRPr dirty="0"/>
          </a:p>
        </p:txBody>
      </p:sp>
      <p:sp>
        <p:nvSpPr>
          <p:cNvPr id="117" name="Google Shape;117;g1a90ac434d9_0_5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it" sz="1200" b="0" i="0" u="none" strike="noStrike" cap="none">
                <a:solidFill>
                  <a:srgbClr val="000000"/>
                </a:solidFill>
                <a:latin typeface="Calibri"/>
                <a:ea typeface="Calibri"/>
                <a:cs typeface="Calibri"/>
                <a:sym typeface="Calibri"/>
              </a:rPr>
              <a:t>17</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7289336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1a90ac434d9_0_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 name="Google Shape;116;g1a90ac434d9_0_5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None/>
              <a:tabLst/>
              <a:defRPr/>
            </a:pPr>
            <a:r>
              <a:rPr lang="da-DK" sz="1100" b="0" i="0" u="none" strike="noStrike" cap="none" dirty="0">
                <a:solidFill>
                  <a:srgbClr val="000000"/>
                </a:solidFill>
                <a:effectLst/>
                <a:latin typeface="Arial"/>
                <a:ea typeface="Arial"/>
                <a:cs typeface="Arial"/>
                <a:sym typeface="Arial"/>
              </a:rPr>
              <a:t>The </a:t>
            </a:r>
            <a:r>
              <a:rPr lang="da-DK" sz="1100" b="0" i="0" u="none" strike="noStrike" cap="none" dirty="0" err="1">
                <a:solidFill>
                  <a:srgbClr val="000000"/>
                </a:solidFill>
                <a:effectLst/>
                <a:latin typeface="Arial"/>
                <a:ea typeface="Arial"/>
                <a:cs typeface="Arial"/>
                <a:sym typeface="Arial"/>
              </a:rPr>
              <a:t>instructor</a:t>
            </a:r>
            <a:r>
              <a:rPr lang="da-DK" sz="1100" b="0" i="0" u="none" strike="noStrike" cap="none" dirty="0">
                <a:solidFill>
                  <a:srgbClr val="000000"/>
                </a:solidFill>
                <a:effectLst/>
                <a:latin typeface="Arial"/>
                <a:ea typeface="Arial"/>
                <a:cs typeface="Arial"/>
                <a:sym typeface="Arial"/>
              </a:rPr>
              <a:t> </a:t>
            </a:r>
            <a:r>
              <a:rPr lang="da-DK" sz="1100" b="0" i="0" u="none" strike="noStrike" cap="none" dirty="0" err="1">
                <a:solidFill>
                  <a:srgbClr val="000000"/>
                </a:solidFill>
                <a:effectLst/>
                <a:latin typeface="Arial"/>
                <a:ea typeface="Arial"/>
                <a:cs typeface="Arial"/>
                <a:sym typeface="Arial"/>
              </a:rPr>
              <a:t>can</a:t>
            </a:r>
            <a:r>
              <a:rPr lang="da-DK" sz="1100" b="0" i="0" u="none" strike="noStrike" cap="none" dirty="0">
                <a:solidFill>
                  <a:srgbClr val="000000"/>
                </a:solidFill>
                <a:effectLst/>
                <a:latin typeface="Arial"/>
                <a:ea typeface="Arial"/>
                <a:cs typeface="Arial"/>
                <a:sym typeface="Arial"/>
              </a:rPr>
              <a:t> </a:t>
            </a:r>
            <a:r>
              <a:rPr lang="da-DK" sz="1100" b="0" i="0" u="none" strike="noStrike" cap="none" dirty="0" err="1">
                <a:solidFill>
                  <a:srgbClr val="000000"/>
                </a:solidFill>
                <a:effectLst/>
                <a:latin typeface="Arial"/>
                <a:ea typeface="Arial"/>
                <a:cs typeface="Arial"/>
                <a:sym typeface="Arial"/>
              </a:rPr>
              <a:t>decide</a:t>
            </a:r>
            <a:r>
              <a:rPr lang="da-DK" sz="1100" b="0" i="0" u="none" strike="noStrike" cap="none" dirty="0">
                <a:solidFill>
                  <a:srgbClr val="000000"/>
                </a:solidFill>
                <a:effectLst/>
                <a:latin typeface="Arial"/>
                <a:ea typeface="Arial"/>
                <a:cs typeface="Arial"/>
                <a:sym typeface="Arial"/>
              </a:rPr>
              <a:t> </a:t>
            </a:r>
            <a:r>
              <a:rPr lang="da-DK" sz="1100" b="0" i="0" u="none" strike="noStrike" cap="none" dirty="0" err="1">
                <a:solidFill>
                  <a:srgbClr val="000000"/>
                </a:solidFill>
                <a:effectLst/>
                <a:latin typeface="Arial"/>
                <a:ea typeface="Arial"/>
                <a:cs typeface="Arial"/>
                <a:sym typeface="Arial"/>
              </a:rPr>
              <a:t>whether</a:t>
            </a:r>
            <a:r>
              <a:rPr lang="da-DK" sz="1100" b="0" i="0" u="none" strike="noStrike" cap="none" dirty="0">
                <a:solidFill>
                  <a:srgbClr val="000000"/>
                </a:solidFill>
                <a:effectLst/>
                <a:latin typeface="Arial"/>
                <a:ea typeface="Arial"/>
                <a:cs typeface="Arial"/>
                <a:sym typeface="Arial"/>
              </a:rPr>
              <a:t> to </a:t>
            </a:r>
            <a:r>
              <a:rPr lang="da-DK" sz="1100" b="0" i="0" u="none" strike="noStrike" cap="none" dirty="0" err="1">
                <a:solidFill>
                  <a:srgbClr val="000000"/>
                </a:solidFill>
                <a:effectLst/>
                <a:latin typeface="Arial"/>
                <a:ea typeface="Arial"/>
                <a:cs typeface="Arial"/>
                <a:sym typeface="Arial"/>
              </a:rPr>
              <a:t>spend</a:t>
            </a:r>
            <a:r>
              <a:rPr lang="da-DK" sz="1100" b="0" i="0" u="none" strike="noStrike" cap="none" dirty="0">
                <a:solidFill>
                  <a:srgbClr val="000000"/>
                </a:solidFill>
                <a:effectLst/>
                <a:latin typeface="Arial"/>
                <a:ea typeface="Arial"/>
                <a:cs typeface="Arial"/>
                <a:sym typeface="Arial"/>
              </a:rPr>
              <a:t> </a:t>
            </a:r>
            <a:r>
              <a:rPr lang="da-DK" sz="1100" b="0" i="0" u="none" strike="noStrike" cap="none" dirty="0" err="1">
                <a:solidFill>
                  <a:srgbClr val="000000"/>
                </a:solidFill>
                <a:effectLst/>
                <a:latin typeface="Arial"/>
                <a:ea typeface="Arial"/>
                <a:cs typeface="Arial"/>
                <a:sym typeface="Arial"/>
              </a:rPr>
              <a:t>some</a:t>
            </a:r>
            <a:r>
              <a:rPr lang="da-DK" sz="1100" b="0" i="0" u="none" strike="noStrike" cap="none" dirty="0">
                <a:solidFill>
                  <a:srgbClr val="000000"/>
                </a:solidFill>
                <a:effectLst/>
                <a:latin typeface="Arial"/>
                <a:ea typeface="Arial"/>
                <a:cs typeface="Arial"/>
                <a:sym typeface="Arial"/>
              </a:rPr>
              <a:t> time </a:t>
            </a:r>
            <a:r>
              <a:rPr lang="da-DK" sz="1100" b="0" i="0" u="none" strike="noStrike" cap="none" dirty="0" err="1">
                <a:solidFill>
                  <a:srgbClr val="000000"/>
                </a:solidFill>
                <a:effectLst/>
                <a:latin typeface="Arial"/>
                <a:ea typeface="Arial"/>
                <a:cs typeface="Arial"/>
                <a:sym typeface="Arial"/>
              </a:rPr>
              <a:t>discussing</a:t>
            </a:r>
            <a:r>
              <a:rPr lang="da-DK" sz="1100" b="0" i="0" u="none" strike="noStrike" cap="none" dirty="0">
                <a:solidFill>
                  <a:srgbClr val="000000"/>
                </a:solidFill>
                <a:effectLst/>
                <a:latin typeface="Arial"/>
                <a:ea typeface="Arial"/>
                <a:cs typeface="Arial"/>
                <a:sym typeface="Arial"/>
              </a:rPr>
              <a:t> the </a:t>
            </a:r>
            <a:r>
              <a:rPr lang="da-DK" sz="1100" b="0" i="0" u="none" strike="noStrike" cap="none" dirty="0" err="1">
                <a:solidFill>
                  <a:srgbClr val="000000"/>
                </a:solidFill>
                <a:effectLst/>
                <a:latin typeface="Arial"/>
                <a:ea typeface="Arial"/>
                <a:cs typeface="Arial"/>
                <a:sym typeface="Arial"/>
              </a:rPr>
              <a:t>SDGs</a:t>
            </a:r>
            <a:r>
              <a:rPr lang="da-DK" sz="1100" b="0" i="0" u="none" strike="noStrike" cap="none" dirty="0">
                <a:solidFill>
                  <a:srgbClr val="000000"/>
                </a:solidFill>
                <a:effectLst/>
                <a:latin typeface="Arial"/>
                <a:ea typeface="Arial"/>
                <a:cs typeface="Arial"/>
                <a:sym typeface="Arial"/>
              </a:rPr>
              <a:t>. </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None/>
              <a:tabLst/>
              <a:defRPr/>
            </a:pPr>
            <a:endParaRPr dirty="0"/>
          </a:p>
        </p:txBody>
      </p:sp>
      <p:sp>
        <p:nvSpPr>
          <p:cNvPr id="117" name="Google Shape;117;g1a90ac434d9_0_5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it" sz="1200" b="0" i="0" u="none" strike="noStrike" cap="none">
                <a:solidFill>
                  <a:srgbClr val="000000"/>
                </a:solidFill>
                <a:latin typeface="Calibri"/>
                <a:ea typeface="Calibri"/>
                <a:cs typeface="Calibri"/>
                <a:sym typeface="Calibri"/>
              </a:rPr>
              <a:t>18</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3761771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1a90ac434d9_0_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 name="Google Shape;116;g1a90ac434d9_0_5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sz="1100" dirty="0">
                <a:latin typeface="Helvetica Neue" charset="0"/>
                <a:ea typeface="Helvetica Neue" charset="0"/>
                <a:cs typeface="Helvetica Neue" charset="0"/>
              </a:rPr>
              <a:t>Philips’s ‘Pay-per-lux’ customers benefit from high-quality lighting products installed, for example, in large office buildings. But they don’t have to own and maintain the lighting system themselves. This is done by Philips. The company takes care of the lighting system, from installation to end of life. </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GB" sz="1100" dirty="0">
              <a:latin typeface="Helvetica Neue" charset="0"/>
              <a:ea typeface="Helvetica Neue" charset="0"/>
              <a:cs typeface="Helvetica Neue" charset="0"/>
            </a:endParaRPr>
          </a:p>
          <a:p>
            <a:pPr marL="285750" indent="-285750">
              <a:buFont typeface="Arial" charset="0"/>
              <a:buChar char="•"/>
            </a:pPr>
            <a:endParaRPr lang="da-DK" sz="1100" kern="1200" dirty="0">
              <a:solidFill>
                <a:schemeClr val="tx1"/>
              </a:solidFill>
            </a:endParaRPr>
          </a:p>
          <a:p>
            <a:r>
              <a:rPr lang="en-GB" sz="1100" dirty="0">
                <a:latin typeface="Helvetica Neue" charset="0"/>
                <a:ea typeface="Helvetica Neue" charset="0"/>
                <a:cs typeface="Helvetica Neue" charset="0"/>
              </a:rPr>
              <a:t>This business model builds on the idea of selling light as a service, and not as a product. Business customers pay a regular service fee for the light – the ‘lux’. Selling lightbulbs is yesterday’s news. </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GB" sz="1100" dirty="0">
                <a:latin typeface="Helvetica Neue" charset="0"/>
                <a:ea typeface="Helvetica Neue" charset="0"/>
                <a:cs typeface="Helvetica Neue" charset="0"/>
              </a:rPr>
              <a:t>And, importantly, ecological value is created as Philips has the incentive to use </a:t>
            </a:r>
            <a:r>
              <a:rPr lang="en-GB" sz="1800" dirty="0">
                <a:effectLst/>
                <a:latin typeface="RecklessNeue"/>
              </a:rPr>
              <a:t>as little resources as possible for its lighting systems, and can combine it with Take Back Management (to recycle the bulbs) and Upgrading (to gain from higher efficiency technologies). </a:t>
            </a:r>
            <a:endParaRPr lang="en-GB" dirty="0"/>
          </a:p>
          <a:p>
            <a:endParaRPr lang="en-GB" sz="1100" dirty="0">
              <a:latin typeface="Helvetica Neue" charset="0"/>
              <a:ea typeface="Helvetica Neue" charset="0"/>
              <a:cs typeface="Helvetica Neue" charset="0"/>
            </a:endParaRP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sz="1100" dirty="0">
                <a:latin typeface="Helvetica Neue" charset="0"/>
                <a:ea typeface="Helvetica Neue" charset="0"/>
                <a:cs typeface="Helvetica Neue" charset="0"/>
              </a:rPr>
              <a:t>Overall, the instructor can stress that these opportunities emerge not because of product or process innovation, but because of business model innovation</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da-DK" sz="1100" dirty="0"/>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None/>
              <a:tabLst/>
              <a:defRPr/>
            </a:pPr>
            <a:endParaRPr dirty="0"/>
          </a:p>
        </p:txBody>
      </p:sp>
      <p:sp>
        <p:nvSpPr>
          <p:cNvPr id="117" name="Google Shape;117;g1a90ac434d9_0_5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it" sz="1200" b="0" i="0" u="none" strike="noStrike" cap="none">
                <a:solidFill>
                  <a:srgbClr val="000000"/>
                </a:solidFill>
                <a:latin typeface="Calibri"/>
                <a:ea typeface="Calibri"/>
                <a:cs typeface="Calibri"/>
                <a:sym typeface="Calibri"/>
              </a:rPr>
              <a:t>19</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8972854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1a90ac434d9_0_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1" name="Google Shape;61;g1a90ac434d9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07772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1a90ac434d9_0_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1" name="Google Shape;61;g1a90ac434d9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649221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1a90ac434d9_0_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 name="Google Shape;116;g1a90ac434d9_0_5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None/>
              <a:tabLst/>
              <a:defRPr/>
            </a:pPr>
            <a:endParaRPr dirty="0"/>
          </a:p>
        </p:txBody>
      </p:sp>
      <p:sp>
        <p:nvSpPr>
          <p:cNvPr id="117" name="Google Shape;117;g1a90ac434d9_0_5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it" sz="1200" b="0" i="0" u="none" strike="noStrike" cap="none">
                <a:solidFill>
                  <a:srgbClr val="000000"/>
                </a:solidFill>
                <a:latin typeface="Calibri"/>
                <a:ea typeface="Calibri"/>
                <a:cs typeface="Calibri"/>
                <a:sym typeface="Calibri"/>
              </a:rPr>
              <a:t>21</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4328310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1a90ac434d9_0_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 name="Google Shape;116;g1a90ac434d9_0_5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None/>
              <a:tabLst/>
              <a:defRPr/>
            </a:pPr>
            <a:endParaRPr dirty="0"/>
          </a:p>
        </p:txBody>
      </p:sp>
      <p:sp>
        <p:nvSpPr>
          <p:cNvPr id="117" name="Google Shape;117;g1a90ac434d9_0_5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it" sz="1200" b="0" i="0" u="none" strike="noStrike" cap="none">
                <a:solidFill>
                  <a:srgbClr val="000000"/>
                </a:solidFill>
                <a:latin typeface="Calibri"/>
                <a:ea typeface="Calibri"/>
                <a:cs typeface="Calibri"/>
                <a:sym typeface="Calibri"/>
              </a:rPr>
              <a:t>22</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4875832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1a90ac434d9_0_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 name="Google Shape;116;g1a90ac434d9_0_5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The instructor here could stress that the patterns for sustainable business model design fall into the category of knowledge for design.</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The book sustainable business model design does not cover design methods. The instructor could introduce </a:t>
            </a:r>
            <a:r>
              <a:rPr lang="en-US"/>
              <a:t>their importance. </a:t>
            </a:r>
            <a:endParaRPr dirty="0"/>
          </a:p>
        </p:txBody>
      </p:sp>
      <p:sp>
        <p:nvSpPr>
          <p:cNvPr id="117" name="Google Shape;117;g1a90ac434d9_0_5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it" sz="1200" b="0" i="0" u="none" strike="noStrike" cap="none">
                <a:solidFill>
                  <a:srgbClr val="000000"/>
                </a:solidFill>
                <a:latin typeface="Calibri"/>
                <a:ea typeface="Calibri"/>
                <a:cs typeface="Calibri"/>
                <a:sym typeface="Calibri"/>
              </a:rPr>
              <a:t>23</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0968821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This concluding slide introduces the topic of the following chapter, which is “understanding and navigating patterns”</a:t>
            </a:r>
          </a:p>
        </p:txBody>
      </p:sp>
    </p:spTree>
    <p:extLst>
      <p:ext uri="{BB962C8B-B14F-4D97-AF65-F5344CB8AC3E}">
        <p14:creationId xmlns:p14="http://schemas.microsoft.com/office/powerpoint/2010/main" val="34319829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381000" y="685800"/>
            <a:ext cx="6096000" cy="3429000"/>
          </a:xfrm>
        </p:spPr>
      </p:sp>
      <p:sp>
        <p:nvSpPr>
          <p:cNvPr id="3" name="Pladsholder til noter 2"/>
          <p:cNvSpPr>
            <a:spLocks noGrp="1"/>
          </p:cNvSpPr>
          <p:nvPr>
            <p:ph type="body" idx="1"/>
          </p:nvPr>
        </p:nvSpPr>
        <p:spPr/>
        <p:txBody>
          <a:bodyPr/>
          <a:lstStyle/>
          <a:p>
            <a:r>
              <a:rPr lang="en-GB" noProof="0" dirty="0"/>
              <a:t>The instructor can explain that the goal of this presentation is to offer a background on sustainable business model design by offering an answer to the 4 questions listed. </a:t>
            </a:r>
          </a:p>
          <a:p>
            <a:endParaRPr lang="en-GB" noProof="0" dirty="0"/>
          </a:p>
          <a:p>
            <a:r>
              <a:rPr lang="en-GB" noProof="0" dirty="0"/>
              <a:t>The logic is the following:</a:t>
            </a:r>
          </a:p>
          <a:p>
            <a:pPr lvl="1"/>
            <a:r>
              <a:rPr lang="en-GB" noProof="0" dirty="0"/>
              <a:t>To clarify sustainable business model design, one needs to clarify the notion of sustainable business model and of business design.</a:t>
            </a:r>
          </a:p>
          <a:p>
            <a:pPr lvl="1"/>
            <a:r>
              <a:rPr lang="en-GB" noProof="0" dirty="0"/>
              <a:t>This is achieved by offering a high level perspective on general business models (the business model as a construct) and and of the notion of value (creation) as generally understood within the boundaries and assumptions of general economic theory and management.</a:t>
            </a:r>
          </a:p>
          <a:p>
            <a:pPr lvl="1"/>
            <a:r>
              <a:rPr lang="en-GB" noProof="0" dirty="0"/>
              <a:t>Sustainable business models (or, as explained in the book, business models for sustainability) are treated as a special class of business models which, among other things, assume a very different perspective on value creation (from sustainability, the idea of the Triple Bottom Line and value for several stakeholders). This broader idea of value creation is used to introduce the notion of sustainable business models.</a:t>
            </a:r>
          </a:p>
          <a:p>
            <a:pPr lvl="1"/>
            <a:r>
              <a:rPr lang="en-GB" noProof="0" dirty="0"/>
              <a:t>Finally, the idea of business design is briefly introduced. Instructors could refer here also to references such as ”</a:t>
            </a:r>
            <a:r>
              <a:rPr lang="en-GB" b="0" i="0" noProof="0" dirty="0">
                <a:solidFill>
                  <a:srgbClr val="222222"/>
                </a:solidFill>
                <a:effectLst/>
                <a:latin typeface="Arial" panose="020B0604020202020204" pitchFamily="34" charset="0"/>
              </a:rPr>
              <a:t> Martin, R. L. (2009). </a:t>
            </a:r>
            <a:r>
              <a:rPr lang="en-GB" b="0" i="1" noProof="0" dirty="0">
                <a:solidFill>
                  <a:srgbClr val="222222"/>
                </a:solidFill>
                <a:effectLst/>
                <a:latin typeface="Arial" panose="020B0604020202020204" pitchFamily="34" charset="0"/>
              </a:rPr>
              <a:t>The design of business: Why design thinking is the next competitive advantage</a:t>
            </a:r>
            <a:r>
              <a:rPr lang="en-GB" b="0" i="0" noProof="0" dirty="0">
                <a:solidFill>
                  <a:srgbClr val="222222"/>
                </a:solidFill>
                <a:effectLst/>
                <a:latin typeface="Arial" panose="020B0604020202020204" pitchFamily="34" charset="0"/>
              </a:rPr>
              <a:t>. Harvard Business Press.” or can refer to “</a:t>
            </a:r>
            <a:r>
              <a:rPr lang="en-GB" noProof="0" dirty="0"/>
              <a:t>Massa, L. and </a:t>
            </a:r>
            <a:r>
              <a:rPr lang="en-GB" noProof="0" dirty="0" err="1"/>
              <a:t>Ferriani</a:t>
            </a:r>
            <a:r>
              <a:rPr lang="en-GB" noProof="0" dirty="0"/>
              <a:t>, S. ORCID: 0000-0001-9669-3486 (2019). MAST: Mental Ambidexterity in Strategic Thinking. London, UK: Cass Knowledge. “ available at https://</a:t>
            </a:r>
            <a:r>
              <a:rPr lang="en-GB" noProof="0" dirty="0" err="1"/>
              <a:t>www.bayes.city.ac.uk</a:t>
            </a:r>
            <a:r>
              <a:rPr lang="en-GB" noProof="0" dirty="0"/>
              <a:t>/faculties-and-research/research/bayes-knowledge/2019/</a:t>
            </a:r>
            <a:r>
              <a:rPr lang="en-GB" noProof="0" dirty="0" err="1"/>
              <a:t>january</a:t>
            </a:r>
            <a:r>
              <a:rPr lang="en-GB" noProof="0" dirty="0"/>
              <a:t>/mental-ambidexterity-in-strategic-thinking last retrieved July 2023</a:t>
            </a:r>
          </a:p>
        </p:txBody>
      </p:sp>
    </p:spTree>
    <p:extLst>
      <p:ext uri="{BB962C8B-B14F-4D97-AF65-F5344CB8AC3E}">
        <p14:creationId xmlns:p14="http://schemas.microsoft.com/office/powerpoint/2010/main" val="20706386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1a90ac434d9_0_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1" name="Google Shape;61;g1a90ac434d9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874400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381000" y="685800"/>
            <a:ext cx="6096000" cy="3429000"/>
          </a:xfrm>
        </p:spPr>
      </p:sp>
      <p:sp>
        <p:nvSpPr>
          <p:cNvPr id="3" name="Pladsholder til noter 2"/>
          <p:cNvSpPr>
            <a:spLocks noGrp="1"/>
          </p:cNvSpPr>
          <p:nvPr>
            <p:ph type="body" idx="1"/>
          </p:nvPr>
        </p:nvSpPr>
        <p:spPr/>
        <p:txBody>
          <a:bodyPr/>
          <a:lstStyle/>
          <a:p>
            <a:r>
              <a:rPr lang="en-GB" noProof="0" dirty="0"/>
              <a:t>The instructor can explain that the goal of this presentation is to offer a background on sustainable business model design by offering an answer to the 4 questions listed. </a:t>
            </a:r>
          </a:p>
          <a:p>
            <a:endParaRPr lang="en-GB" noProof="0" dirty="0"/>
          </a:p>
          <a:p>
            <a:r>
              <a:rPr lang="en-GB" noProof="0" dirty="0"/>
              <a:t>The logic is the following:</a:t>
            </a:r>
          </a:p>
          <a:p>
            <a:pPr lvl="1"/>
            <a:r>
              <a:rPr lang="en-GB" noProof="0" dirty="0"/>
              <a:t>To clarify sustainable business model design, one needs to clarify the notion of sustainable business model and of business design.</a:t>
            </a:r>
          </a:p>
          <a:p>
            <a:pPr lvl="1"/>
            <a:r>
              <a:rPr lang="en-GB" noProof="0" dirty="0"/>
              <a:t>This is achieved by offering a high level perspective on general business models (the business model as a construct) and and of the notion of value (creation) as generally understood within the boundaries and assumptions of general economic theory and management.</a:t>
            </a:r>
          </a:p>
          <a:p>
            <a:pPr lvl="1"/>
            <a:r>
              <a:rPr lang="en-GB" noProof="0" dirty="0"/>
              <a:t>Sustainable business models (or, as explained in the book, business models for sustainability) are treated as a special class of business models which, among other things, assume a very different perspective on value creation (from sustainability, the idea of the Triple Bottom Line and value for several stakeholders). This broader idea of value creation is used to introduce the notion of sustainable business models.</a:t>
            </a:r>
          </a:p>
          <a:p>
            <a:pPr lvl="1"/>
            <a:r>
              <a:rPr lang="en-GB" noProof="0" dirty="0"/>
              <a:t>Finally, the idea of business design is briefly introduced. Instructors could refer here also to references such as ”</a:t>
            </a:r>
            <a:r>
              <a:rPr lang="en-GB" b="0" i="0" noProof="0" dirty="0">
                <a:solidFill>
                  <a:srgbClr val="222222"/>
                </a:solidFill>
                <a:effectLst/>
                <a:latin typeface="Arial" panose="020B0604020202020204" pitchFamily="34" charset="0"/>
              </a:rPr>
              <a:t> Martin, R. L. (2009). </a:t>
            </a:r>
            <a:r>
              <a:rPr lang="en-GB" b="0" i="1" noProof="0" dirty="0">
                <a:solidFill>
                  <a:srgbClr val="222222"/>
                </a:solidFill>
                <a:effectLst/>
                <a:latin typeface="Arial" panose="020B0604020202020204" pitchFamily="34" charset="0"/>
              </a:rPr>
              <a:t>The design of business: Why design thinking is the next competitive advantage</a:t>
            </a:r>
            <a:r>
              <a:rPr lang="en-GB" b="0" i="0" noProof="0" dirty="0">
                <a:solidFill>
                  <a:srgbClr val="222222"/>
                </a:solidFill>
                <a:effectLst/>
                <a:latin typeface="Arial" panose="020B0604020202020204" pitchFamily="34" charset="0"/>
              </a:rPr>
              <a:t>. Harvard Business Press.” or can refer to “</a:t>
            </a:r>
            <a:r>
              <a:rPr lang="en-GB" noProof="0" dirty="0"/>
              <a:t>Massa, L. and </a:t>
            </a:r>
            <a:r>
              <a:rPr lang="en-GB" noProof="0" dirty="0" err="1"/>
              <a:t>Ferriani</a:t>
            </a:r>
            <a:r>
              <a:rPr lang="en-GB" noProof="0" dirty="0"/>
              <a:t>, S. ORCID: 0000-0001-9669-3486 (2019). MAST: Mental Ambidexterity in Strategic Thinking. London, UK: Cass Knowledge. “ available at https://</a:t>
            </a:r>
            <a:r>
              <a:rPr lang="en-GB" noProof="0" dirty="0" err="1"/>
              <a:t>www.bayes.city.ac.uk</a:t>
            </a:r>
            <a:r>
              <a:rPr lang="en-GB" noProof="0" dirty="0"/>
              <a:t>/faculties-and-research/research/bayes-knowledge/2019/</a:t>
            </a:r>
            <a:r>
              <a:rPr lang="en-GB" noProof="0" dirty="0" err="1"/>
              <a:t>january</a:t>
            </a:r>
            <a:r>
              <a:rPr lang="en-GB" noProof="0" dirty="0"/>
              <a:t>/mental-ambidexterity-in-strategic-thinking last retrieved July 2023</a:t>
            </a:r>
          </a:p>
        </p:txBody>
      </p:sp>
    </p:spTree>
    <p:extLst>
      <p:ext uri="{BB962C8B-B14F-4D97-AF65-F5344CB8AC3E}">
        <p14:creationId xmlns:p14="http://schemas.microsoft.com/office/powerpoint/2010/main" val="19073302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1a90ac434d9_0_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1" name="Google Shape;61;g1a90ac434d9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940940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381000" y="685800"/>
            <a:ext cx="6096000" cy="3429000"/>
          </a:xfrm>
        </p:spPr>
      </p:sp>
      <p:sp>
        <p:nvSpPr>
          <p:cNvPr id="3" name="Pladsholder til noter 2"/>
          <p:cNvSpPr>
            <a:spLocks noGrp="1"/>
          </p:cNvSpPr>
          <p:nvPr>
            <p:ph type="body" idx="1"/>
          </p:nvPr>
        </p:nvSpPr>
        <p:spPr/>
        <p:txBody>
          <a:bodyPr/>
          <a:lstStyle/>
          <a:p>
            <a:r>
              <a:rPr lang="da-DK" dirty="0"/>
              <a:t>The </a:t>
            </a:r>
            <a:r>
              <a:rPr lang="da-DK" dirty="0" err="1"/>
              <a:t>process</a:t>
            </a:r>
            <a:r>
              <a:rPr lang="da-DK" dirty="0"/>
              <a:t> </a:t>
            </a:r>
            <a:r>
              <a:rPr lang="en-GB" noProof="0" dirty="0"/>
              <a:t>of</a:t>
            </a:r>
            <a:r>
              <a:rPr lang="da-DK" dirty="0"/>
              <a:t> </a:t>
            </a:r>
            <a:r>
              <a:rPr lang="da-DK" dirty="0" err="1"/>
              <a:t>creating</a:t>
            </a:r>
            <a:r>
              <a:rPr lang="da-DK" dirty="0"/>
              <a:t> a blueprint </a:t>
            </a:r>
            <a:r>
              <a:rPr lang="da-DK" dirty="0" err="1"/>
              <a:t>that</a:t>
            </a:r>
            <a:r>
              <a:rPr lang="da-DK" dirty="0"/>
              <a:t> </a:t>
            </a:r>
            <a:r>
              <a:rPr lang="da-DK" dirty="0" err="1"/>
              <a:t>outlines</a:t>
            </a:r>
            <a:r>
              <a:rPr lang="da-DK" dirty="0"/>
              <a:t> </a:t>
            </a:r>
            <a:r>
              <a:rPr lang="da-DK" dirty="0" err="1"/>
              <a:t>how</a:t>
            </a:r>
            <a:r>
              <a:rPr lang="da-DK" dirty="0"/>
              <a:t> a </a:t>
            </a:r>
            <a:r>
              <a:rPr lang="da-DK" dirty="0" err="1"/>
              <a:t>company</a:t>
            </a:r>
            <a:r>
              <a:rPr lang="da-DK" dirty="0"/>
              <a:t> </a:t>
            </a:r>
            <a:r>
              <a:rPr lang="da-DK" dirty="0" err="1"/>
              <a:t>will</a:t>
            </a:r>
            <a:r>
              <a:rPr lang="da-DK" dirty="0"/>
              <a:t> generate </a:t>
            </a:r>
            <a:r>
              <a:rPr lang="da-DK" dirty="0" err="1"/>
              <a:t>value</a:t>
            </a:r>
            <a:r>
              <a:rPr lang="da-DK" dirty="0"/>
              <a:t>, deliver products/services, and generate </a:t>
            </a:r>
            <a:r>
              <a:rPr lang="da-DK" dirty="0" err="1"/>
              <a:t>revenue</a:t>
            </a:r>
            <a:endParaRPr lang="da-DK" dirty="0"/>
          </a:p>
        </p:txBody>
      </p:sp>
    </p:spTree>
    <p:extLst>
      <p:ext uri="{BB962C8B-B14F-4D97-AF65-F5344CB8AC3E}">
        <p14:creationId xmlns:p14="http://schemas.microsoft.com/office/powerpoint/2010/main" val="5531267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381000" y="685800"/>
            <a:ext cx="6096000" cy="3429000"/>
          </a:xfrm>
        </p:spPr>
      </p:sp>
      <p:sp>
        <p:nvSpPr>
          <p:cNvPr id="3" name="Pladsholder til noter 2"/>
          <p:cNvSpPr>
            <a:spLocks noGrp="1"/>
          </p:cNvSpPr>
          <p:nvPr>
            <p:ph type="body" idx="1"/>
          </p:nvPr>
        </p:nvSpPr>
        <p:spPr/>
        <p:txBody>
          <a:bodyPr/>
          <a:lstStyle/>
          <a:p>
            <a:r>
              <a:rPr lang="da-DK" dirty="0"/>
              <a:t>The </a:t>
            </a:r>
            <a:r>
              <a:rPr lang="da-DK" dirty="0" err="1"/>
              <a:t>process</a:t>
            </a:r>
            <a:r>
              <a:rPr lang="da-DK" dirty="0"/>
              <a:t> </a:t>
            </a:r>
            <a:r>
              <a:rPr lang="en-GB" noProof="0" dirty="0"/>
              <a:t>of</a:t>
            </a:r>
            <a:r>
              <a:rPr lang="da-DK" dirty="0"/>
              <a:t> </a:t>
            </a:r>
            <a:r>
              <a:rPr lang="da-DK" dirty="0" err="1"/>
              <a:t>creating</a:t>
            </a:r>
            <a:r>
              <a:rPr lang="da-DK" dirty="0"/>
              <a:t> a blueprint </a:t>
            </a:r>
            <a:r>
              <a:rPr lang="da-DK" dirty="0" err="1"/>
              <a:t>that</a:t>
            </a:r>
            <a:r>
              <a:rPr lang="da-DK" dirty="0"/>
              <a:t> </a:t>
            </a:r>
            <a:r>
              <a:rPr lang="da-DK" dirty="0" err="1"/>
              <a:t>outlines</a:t>
            </a:r>
            <a:r>
              <a:rPr lang="da-DK" dirty="0"/>
              <a:t> </a:t>
            </a:r>
            <a:r>
              <a:rPr lang="da-DK" dirty="0" err="1"/>
              <a:t>how</a:t>
            </a:r>
            <a:r>
              <a:rPr lang="da-DK" dirty="0"/>
              <a:t> a </a:t>
            </a:r>
            <a:r>
              <a:rPr lang="da-DK" dirty="0" err="1"/>
              <a:t>company</a:t>
            </a:r>
            <a:r>
              <a:rPr lang="da-DK" dirty="0"/>
              <a:t> </a:t>
            </a:r>
            <a:r>
              <a:rPr lang="da-DK" dirty="0" err="1"/>
              <a:t>will</a:t>
            </a:r>
            <a:r>
              <a:rPr lang="da-DK" dirty="0"/>
              <a:t> generate </a:t>
            </a:r>
            <a:r>
              <a:rPr lang="da-DK" dirty="0" err="1"/>
              <a:t>value</a:t>
            </a:r>
            <a:r>
              <a:rPr lang="da-DK" dirty="0"/>
              <a:t>, deliver products/services, and generate </a:t>
            </a:r>
            <a:r>
              <a:rPr lang="da-DK" dirty="0" err="1"/>
              <a:t>revenue</a:t>
            </a:r>
            <a:endParaRPr lang="da-DK" dirty="0"/>
          </a:p>
        </p:txBody>
      </p:sp>
    </p:spTree>
    <p:extLst>
      <p:ext uri="{BB962C8B-B14F-4D97-AF65-F5344CB8AC3E}">
        <p14:creationId xmlns:p14="http://schemas.microsoft.com/office/powerpoint/2010/main" val="19341407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1a90ac434d9_0_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7" name="Google Shape;87;g1a90ac434d9_0_2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8" name="Google Shape;88;g1a90ac434d9_0_2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it" sz="1200" b="0" i="0" u="none" strike="noStrike" cap="none">
                <a:solidFill>
                  <a:srgbClr val="000000"/>
                </a:solidFill>
                <a:latin typeface="Calibri"/>
                <a:ea typeface="Calibri"/>
                <a:cs typeface="Calibri"/>
                <a:sym typeface="Calibri"/>
              </a:rPr>
              <a:t>9</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2704543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a:t>
            </a:fld>
            <a:endParaRPr/>
          </a:p>
        </p:txBody>
      </p:sp>
      <p:pic>
        <p:nvPicPr>
          <p:cNvPr id="3" name="Google Shape;122;p18">
            <a:extLst>
              <a:ext uri="{FF2B5EF4-FFF2-40B4-BE49-F238E27FC236}">
                <a16:creationId xmlns:a16="http://schemas.microsoft.com/office/drawing/2014/main" id="{CEB31300-EA17-5038-903D-847366592E50}"/>
              </a:ext>
            </a:extLst>
          </p:cNvPr>
          <p:cNvPicPr preferRelativeResize="0"/>
          <p:nvPr userDrawn="1"/>
        </p:nvPicPr>
        <p:blipFill rotWithShape="1">
          <a:blip r:embed="rId2">
            <a:alphaModFix/>
          </a:blip>
          <a:srcRect/>
          <a:stretch/>
        </p:blipFill>
        <p:spPr>
          <a:xfrm>
            <a:off x="6975011" y="4568875"/>
            <a:ext cx="2046147" cy="485817"/>
          </a:xfrm>
          <a:prstGeom prst="rect">
            <a:avLst/>
          </a:prstGeom>
          <a:noFill/>
          <a:ln>
            <a:noFill/>
          </a:ln>
        </p:spPr>
      </p:pic>
      <p:sp>
        <p:nvSpPr>
          <p:cNvPr id="4" name="TextBox 3">
            <a:extLst>
              <a:ext uri="{FF2B5EF4-FFF2-40B4-BE49-F238E27FC236}">
                <a16:creationId xmlns:a16="http://schemas.microsoft.com/office/drawing/2014/main" id="{623DEFCE-0089-E8AC-4CF2-A2A953FFD8B7}"/>
              </a:ext>
            </a:extLst>
          </p:cNvPr>
          <p:cNvSpPr txBox="1"/>
          <p:nvPr userDrawn="1"/>
        </p:nvSpPr>
        <p:spPr>
          <a:xfrm>
            <a:off x="2286000" y="4823601"/>
            <a:ext cx="4572000" cy="24622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1000" dirty="0">
                <a:solidFill>
                  <a:schemeClr val="bg2">
                    <a:lumMod val="60000"/>
                    <a:lumOff val="40000"/>
                  </a:schemeClr>
                </a:solidFill>
                <a:effectLst/>
                <a:latin typeface="RecklessNeue"/>
              </a:rPr>
              <a:t>Copyright © 2022, F. </a:t>
            </a:r>
            <a:r>
              <a:rPr lang="en-GB" sz="1000" b="0" i="0" u="none" strike="noStrike" cap="none" dirty="0" err="1">
                <a:solidFill>
                  <a:schemeClr val="bg2">
                    <a:lumMod val="60000"/>
                    <a:lumOff val="40000"/>
                  </a:schemeClr>
                </a:solidFill>
                <a:effectLst/>
                <a:latin typeface="RecklessNeue"/>
                <a:cs typeface="Arial"/>
                <a:sym typeface="Arial"/>
              </a:rPr>
              <a:t>Lüdeke-Freund</a:t>
            </a:r>
            <a:r>
              <a:rPr lang="en-GB" sz="1000" b="0" i="0" u="none" strike="noStrike" cap="none" dirty="0">
                <a:solidFill>
                  <a:schemeClr val="bg2">
                    <a:lumMod val="60000"/>
                    <a:lumOff val="40000"/>
                  </a:schemeClr>
                </a:solidFill>
                <a:effectLst/>
                <a:latin typeface="RecklessNeue"/>
                <a:cs typeface="Arial"/>
                <a:sym typeface="Arial"/>
              </a:rPr>
              <a:t>, H. Breuer &amp; L. Massa</a:t>
            </a:r>
            <a:endParaRPr lang="en-GB" sz="1000" dirty="0">
              <a:solidFill>
                <a:schemeClr val="bg2">
                  <a:lumMod val="60000"/>
                  <a:lumOff val="40000"/>
                </a:scheme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a:t>
            </a:fld>
            <a:endParaRPr/>
          </a:p>
        </p:txBody>
      </p:sp>
      <p:pic>
        <p:nvPicPr>
          <p:cNvPr id="3" name="Google Shape;122;p18">
            <a:extLst>
              <a:ext uri="{FF2B5EF4-FFF2-40B4-BE49-F238E27FC236}">
                <a16:creationId xmlns:a16="http://schemas.microsoft.com/office/drawing/2014/main" id="{71053B20-A601-ABAA-78F0-FFCCAE8A818B}"/>
              </a:ext>
            </a:extLst>
          </p:cNvPr>
          <p:cNvPicPr preferRelativeResize="0"/>
          <p:nvPr userDrawn="1"/>
        </p:nvPicPr>
        <p:blipFill rotWithShape="1">
          <a:blip r:embed="rId2">
            <a:alphaModFix/>
          </a:blip>
          <a:srcRect/>
          <a:stretch/>
        </p:blipFill>
        <p:spPr>
          <a:xfrm>
            <a:off x="6975011" y="4568875"/>
            <a:ext cx="2046147" cy="485817"/>
          </a:xfrm>
          <a:prstGeom prst="rect">
            <a:avLst/>
          </a:prstGeom>
          <a:noFill/>
          <a:ln>
            <a:noFill/>
          </a:ln>
        </p:spPr>
      </p:pic>
      <p:sp>
        <p:nvSpPr>
          <p:cNvPr id="4" name="TextBox 3">
            <a:extLst>
              <a:ext uri="{FF2B5EF4-FFF2-40B4-BE49-F238E27FC236}">
                <a16:creationId xmlns:a16="http://schemas.microsoft.com/office/drawing/2014/main" id="{100B6E8B-2DB9-A29B-0517-676B9978A7D9}"/>
              </a:ext>
            </a:extLst>
          </p:cNvPr>
          <p:cNvSpPr txBox="1"/>
          <p:nvPr userDrawn="1"/>
        </p:nvSpPr>
        <p:spPr>
          <a:xfrm>
            <a:off x="2286000" y="4823601"/>
            <a:ext cx="4572000" cy="24622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1000" dirty="0">
                <a:solidFill>
                  <a:schemeClr val="bg2">
                    <a:lumMod val="60000"/>
                    <a:lumOff val="40000"/>
                  </a:schemeClr>
                </a:solidFill>
                <a:effectLst/>
                <a:latin typeface="RecklessNeue"/>
              </a:rPr>
              <a:t>Copyright © 2022, F. </a:t>
            </a:r>
            <a:r>
              <a:rPr lang="en-GB" sz="1000" b="0" i="0" u="none" strike="noStrike" cap="none" dirty="0" err="1">
                <a:solidFill>
                  <a:schemeClr val="bg2">
                    <a:lumMod val="60000"/>
                    <a:lumOff val="40000"/>
                  </a:schemeClr>
                </a:solidFill>
                <a:effectLst/>
                <a:latin typeface="RecklessNeue"/>
                <a:cs typeface="Arial"/>
                <a:sym typeface="Arial"/>
              </a:rPr>
              <a:t>Lüdeke-Freund</a:t>
            </a:r>
            <a:r>
              <a:rPr lang="en-GB" sz="1000" b="0" i="0" u="none" strike="noStrike" cap="none" dirty="0">
                <a:solidFill>
                  <a:schemeClr val="bg2">
                    <a:lumMod val="60000"/>
                    <a:lumOff val="40000"/>
                  </a:schemeClr>
                </a:solidFill>
                <a:effectLst/>
                <a:latin typeface="RecklessNeue"/>
                <a:cs typeface="Arial"/>
                <a:sym typeface="Arial"/>
              </a:rPr>
              <a:t>, H. Breuer &amp; L. Massa</a:t>
            </a:r>
            <a:endParaRPr lang="en-GB" sz="1000" dirty="0">
              <a:solidFill>
                <a:schemeClr val="bg2">
                  <a:lumMod val="60000"/>
                  <a:lumOff val="40000"/>
                </a:schemeClr>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nfronto">
  <p:cSld name="Confronto">
    <p:spTree>
      <p:nvGrpSpPr>
        <p:cNvPr id="1" name="Shape 50"/>
        <p:cNvGrpSpPr/>
        <p:nvPr/>
      </p:nvGrpSpPr>
      <p:grpSpPr>
        <a:xfrm>
          <a:off x="0" y="0"/>
          <a:ext cx="0" cy="0"/>
          <a:chOff x="0" y="0"/>
          <a:chExt cx="0" cy="0"/>
        </a:xfrm>
      </p:grpSpPr>
      <p:sp>
        <p:nvSpPr>
          <p:cNvPr id="51" name="Google Shape;51;p13"/>
          <p:cNvSpPr txBox="1">
            <a:spLocks noGrp="1"/>
          </p:cNvSpPr>
          <p:nvPr>
            <p:ph type="body" idx="1"/>
          </p:nvPr>
        </p:nvSpPr>
        <p:spPr>
          <a:xfrm>
            <a:off x="324000" y="1008533"/>
            <a:ext cx="4104000" cy="270000"/>
          </a:xfrm>
          <a:prstGeom prst="rect">
            <a:avLst/>
          </a:prstGeom>
          <a:noFill/>
          <a:ln>
            <a:noFill/>
          </a:ln>
        </p:spPr>
        <p:txBody>
          <a:bodyPr spcFirstLastPara="1" wrap="square" lIns="0" tIns="0" rIns="0" bIns="0" anchor="t" anchorCtr="0">
            <a:noAutofit/>
          </a:bodyPr>
          <a:lstStyle>
            <a:lvl1pPr marL="457200" lvl="0" indent="-228600" algn="l" rtl="0">
              <a:lnSpc>
                <a:spcPct val="90000"/>
              </a:lnSpc>
              <a:spcBef>
                <a:spcPts val="800"/>
              </a:spcBef>
              <a:spcAft>
                <a:spcPts val="0"/>
              </a:spcAft>
              <a:buSzPts val="1800"/>
              <a:buNone/>
              <a:defRPr sz="1800" b="1">
                <a:solidFill>
                  <a:srgbClr val="3F3F3F"/>
                </a:solidFill>
              </a:defRPr>
            </a:lvl1pPr>
            <a:lvl2pPr marL="914400" lvl="1" indent="-228600" algn="l" rtl="0">
              <a:lnSpc>
                <a:spcPct val="90000"/>
              </a:lnSpc>
              <a:spcBef>
                <a:spcPts val="1200"/>
              </a:spcBef>
              <a:spcAft>
                <a:spcPts val="0"/>
              </a:spcAft>
              <a:buClr>
                <a:srgbClr val="3F3F3F"/>
              </a:buClr>
              <a:buSzPts val="1500"/>
              <a:buNone/>
              <a:defRPr sz="1500" b="1"/>
            </a:lvl2pPr>
            <a:lvl3pPr marL="1371600" lvl="2" indent="-228600" algn="l" rtl="0">
              <a:lnSpc>
                <a:spcPct val="90000"/>
              </a:lnSpc>
              <a:spcBef>
                <a:spcPts val="1200"/>
              </a:spcBef>
              <a:spcAft>
                <a:spcPts val="0"/>
              </a:spcAft>
              <a:buClr>
                <a:srgbClr val="3F3F3F"/>
              </a:buClr>
              <a:buSzPts val="1400"/>
              <a:buNone/>
              <a:defRPr sz="1400" b="1"/>
            </a:lvl3pPr>
            <a:lvl4pPr marL="1828800" lvl="3" indent="-228600" algn="l" rtl="0">
              <a:lnSpc>
                <a:spcPct val="90000"/>
              </a:lnSpc>
              <a:spcBef>
                <a:spcPts val="1200"/>
              </a:spcBef>
              <a:spcAft>
                <a:spcPts val="0"/>
              </a:spcAft>
              <a:buClr>
                <a:srgbClr val="3F3F3F"/>
              </a:buClr>
              <a:buSzPts val="1200"/>
              <a:buNone/>
              <a:defRPr sz="1200" b="1"/>
            </a:lvl4pPr>
            <a:lvl5pPr marL="2286000" lvl="4" indent="-228600" algn="l" rtl="0">
              <a:lnSpc>
                <a:spcPct val="90000"/>
              </a:lnSpc>
              <a:spcBef>
                <a:spcPts val="1200"/>
              </a:spcBef>
              <a:spcAft>
                <a:spcPts val="0"/>
              </a:spcAft>
              <a:buClr>
                <a:srgbClr val="3F3F3F"/>
              </a:buClr>
              <a:buSzPts val="1200"/>
              <a:buNone/>
              <a:defRPr sz="1200" b="1"/>
            </a:lvl5pPr>
            <a:lvl6pPr marL="2743200" lvl="5" indent="-228600" algn="l" rtl="0">
              <a:lnSpc>
                <a:spcPct val="90000"/>
              </a:lnSpc>
              <a:spcBef>
                <a:spcPts val="1200"/>
              </a:spcBef>
              <a:spcAft>
                <a:spcPts val="0"/>
              </a:spcAft>
              <a:buClr>
                <a:schemeClr val="dk1"/>
              </a:buClr>
              <a:buSzPts val="1200"/>
              <a:buNone/>
              <a:defRPr sz="1200" b="1"/>
            </a:lvl6pPr>
            <a:lvl7pPr marL="3200400" lvl="6" indent="-228600" algn="l" rtl="0">
              <a:lnSpc>
                <a:spcPct val="90000"/>
              </a:lnSpc>
              <a:spcBef>
                <a:spcPts val="1200"/>
              </a:spcBef>
              <a:spcAft>
                <a:spcPts val="0"/>
              </a:spcAft>
              <a:buClr>
                <a:schemeClr val="dk1"/>
              </a:buClr>
              <a:buSzPts val="1200"/>
              <a:buNone/>
              <a:defRPr sz="1200" b="1"/>
            </a:lvl7pPr>
            <a:lvl8pPr marL="3657600" lvl="7" indent="-228600" algn="l" rtl="0">
              <a:lnSpc>
                <a:spcPct val="90000"/>
              </a:lnSpc>
              <a:spcBef>
                <a:spcPts val="1200"/>
              </a:spcBef>
              <a:spcAft>
                <a:spcPts val="0"/>
              </a:spcAft>
              <a:buClr>
                <a:schemeClr val="dk1"/>
              </a:buClr>
              <a:buSzPts val="1200"/>
              <a:buNone/>
              <a:defRPr sz="1200" b="1"/>
            </a:lvl8pPr>
            <a:lvl9pPr marL="4114800" lvl="8" indent="-228600" algn="l" rtl="0">
              <a:lnSpc>
                <a:spcPct val="90000"/>
              </a:lnSpc>
              <a:spcBef>
                <a:spcPts val="1200"/>
              </a:spcBef>
              <a:spcAft>
                <a:spcPts val="1200"/>
              </a:spcAft>
              <a:buClr>
                <a:schemeClr val="dk1"/>
              </a:buClr>
              <a:buSzPts val="1200"/>
              <a:buNone/>
              <a:defRPr sz="1200" b="1"/>
            </a:lvl9pPr>
          </a:lstStyle>
          <a:p>
            <a:endParaRPr/>
          </a:p>
        </p:txBody>
      </p:sp>
      <p:sp>
        <p:nvSpPr>
          <p:cNvPr id="52" name="Google Shape;52;p13"/>
          <p:cNvSpPr txBox="1">
            <a:spLocks noGrp="1"/>
          </p:cNvSpPr>
          <p:nvPr>
            <p:ph type="body" idx="2"/>
          </p:nvPr>
        </p:nvSpPr>
        <p:spPr>
          <a:xfrm>
            <a:off x="324000" y="1441261"/>
            <a:ext cx="4104000" cy="3148800"/>
          </a:xfrm>
          <a:prstGeom prst="rect">
            <a:avLst/>
          </a:prstGeom>
          <a:noFill/>
          <a:ln>
            <a:noFill/>
          </a:ln>
        </p:spPr>
        <p:txBody>
          <a:bodyPr spcFirstLastPara="1" wrap="square" lIns="0" tIns="0" rIns="0" bIns="0" anchor="t" anchorCtr="0">
            <a:noAutofit/>
          </a:bodyPr>
          <a:lstStyle>
            <a:lvl1pPr marL="457200" lvl="0" indent="-317500" algn="l" rtl="0">
              <a:lnSpc>
                <a:spcPct val="90000"/>
              </a:lnSpc>
              <a:spcBef>
                <a:spcPts val="800"/>
              </a:spcBef>
              <a:spcAft>
                <a:spcPts val="0"/>
              </a:spcAft>
              <a:buSzPts val="1400"/>
              <a:buChar char="●"/>
              <a:defRPr>
                <a:solidFill>
                  <a:srgbClr val="3F3F3F"/>
                </a:solidFill>
              </a:defRPr>
            </a:lvl1pPr>
            <a:lvl2pPr marL="914400" lvl="1" indent="-304800" algn="l" rtl="0">
              <a:lnSpc>
                <a:spcPct val="90000"/>
              </a:lnSpc>
              <a:spcBef>
                <a:spcPts val="1200"/>
              </a:spcBef>
              <a:spcAft>
                <a:spcPts val="0"/>
              </a:spcAft>
              <a:buClr>
                <a:srgbClr val="3F3F3F"/>
              </a:buClr>
              <a:buSzPts val="1200"/>
              <a:buChar char="○"/>
              <a:defRPr>
                <a:solidFill>
                  <a:srgbClr val="3F3F3F"/>
                </a:solidFill>
              </a:defRPr>
            </a:lvl2pPr>
            <a:lvl3pPr marL="1371600" lvl="2" indent="-298450" algn="l" rtl="0">
              <a:lnSpc>
                <a:spcPct val="90000"/>
              </a:lnSpc>
              <a:spcBef>
                <a:spcPts val="1200"/>
              </a:spcBef>
              <a:spcAft>
                <a:spcPts val="0"/>
              </a:spcAft>
              <a:buClr>
                <a:srgbClr val="3F3F3F"/>
              </a:buClr>
              <a:buSzPts val="1100"/>
              <a:buChar char="■"/>
              <a:defRPr>
                <a:solidFill>
                  <a:srgbClr val="3F3F3F"/>
                </a:solidFill>
              </a:defRPr>
            </a:lvl3pPr>
            <a:lvl4pPr marL="1828800" lvl="3" indent="-298450" algn="l" rtl="0">
              <a:lnSpc>
                <a:spcPct val="90000"/>
              </a:lnSpc>
              <a:spcBef>
                <a:spcPts val="1200"/>
              </a:spcBef>
              <a:spcAft>
                <a:spcPts val="0"/>
              </a:spcAft>
              <a:buClr>
                <a:srgbClr val="3F3F3F"/>
              </a:buClr>
              <a:buSzPts val="1100"/>
              <a:buChar char="●"/>
              <a:defRPr>
                <a:solidFill>
                  <a:srgbClr val="3F3F3F"/>
                </a:solidFill>
              </a:defRPr>
            </a:lvl4pPr>
            <a:lvl5pPr marL="2286000" lvl="4" indent="-298450" algn="l" rtl="0">
              <a:lnSpc>
                <a:spcPct val="90000"/>
              </a:lnSpc>
              <a:spcBef>
                <a:spcPts val="1200"/>
              </a:spcBef>
              <a:spcAft>
                <a:spcPts val="0"/>
              </a:spcAft>
              <a:buClr>
                <a:srgbClr val="3F3F3F"/>
              </a:buClr>
              <a:buSzPts val="1100"/>
              <a:buChar char="○"/>
              <a:defRPr>
                <a:solidFill>
                  <a:srgbClr val="3F3F3F"/>
                </a:solidFill>
              </a:defRPr>
            </a:lvl5pPr>
            <a:lvl6pPr marL="2743200" lvl="5" indent="-317500" algn="l" rtl="0">
              <a:lnSpc>
                <a:spcPct val="90000"/>
              </a:lnSpc>
              <a:spcBef>
                <a:spcPts val="1200"/>
              </a:spcBef>
              <a:spcAft>
                <a:spcPts val="0"/>
              </a:spcAft>
              <a:buClr>
                <a:schemeClr val="dk1"/>
              </a:buClr>
              <a:buSzPts val="1400"/>
              <a:buChar char="■"/>
              <a:defRPr/>
            </a:lvl6pPr>
            <a:lvl7pPr marL="3200400" lvl="6" indent="-317500" algn="l" rtl="0">
              <a:lnSpc>
                <a:spcPct val="90000"/>
              </a:lnSpc>
              <a:spcBef>
                <a:spcPts val="1200"/>
              </a:spcBef>
              <a:spcAft>
                <a:spcPts val="0"/>
              </a:spcAft>
              <a:buClr>
                <a:schemeClr val="dk1"/>
              </a:buClr>
              <a:buSzPts val="1400"/>
              <a:buChar char="●"/>
              <a:defRPr/>
            </a:lvl7pPr>
            <a:lvl8pPr marL="3657600" lvl="7" indent="-317500" algn="l" rtl="0">
              <a:lnSpc>
                <a:spcPct val="90000"/>
              </a:lnSpc>
              <a:spcBef>
                <a:spcPts val="1200"/>
              </a:spcBef>
              <a:spcAft>
                <a:spcPts val="0"/>
              </a:spcAft>
              <a:buClr>
                <a:schemeClr val="dk1"/>
              </a:buClr>
              <a:buSzPts val="1400"/>
              <a:buChar char="○"/>
              <a:defRPr/>
            </a:lvl8pPr>
            <a:lvl9pPr marL="4114800" lvl="8" indent="-317500" algn="l" rtl="0">
              <a:lnSpc>
                <a:spcPct val="90000"/>
              </a:lnSpc>
              <a:spcBef>
                <a:spcPts val="1200"/>
              </a:spcBef>
              <a:spcAft>
                <a:spcPts val="1200"/>
              </a:spcAft>
              <a:buClr>
                <a:schemeClr val="dk1"/>
              </a:buClr>
              <a:buSzPts val="1400"/>
              <a:buChar char="■"/>
              <a:defRPr/>
            </a:lvl9pPr>
          </a:lstStyle>
          <a:p>
            <a:endParaRPr/>
          </a:p>
        </p:txBody>
      </p:sp>
      <p:sp>
        <p:nvSpPr>
          <p:cNvPr id="53" name="Google Shape;53;p13"/>
          <p:cNvSpPr txBox="1">
            <a:spLocks noGrp="1"/>
          </p:cNvSpPr>
          <p:nvPr>
            <p:ph type="sldNum" idx="12"/>
          </p:nvPr>
        </p:nvSpPr>
        <p:spPr>
          <a:xfrm>
            <a:off x="8779668" y="4767263"/>
            <a:ext cx="277800" cy="273900"/>
          </a:xfrm>
          <a:prstGeom prst="rect">
            <a:avLst/>
          </a:prstGeom>
          <a:solidFill>
            <a:srgbClr val="F2F2F2">
              <a:alpha val="49800"/>
            </a:srgbClr>
          </a:solidFill>
          <a:ln>
            <a:noFill/>
          </a:ln>
        </p:spPr>
        <p:txBody>
          <a:bodyPr spcFirstLastPara="1" wrap="square" lIns="0" tIns="0" rIns="0" bIns="0" anchor="ctr" anchorCtr="0">
            <a:normAutofit/>
          </a:bodyPr>
          <a:lstStyle>
            <a:lvl1pPr marL="0" marR="0" lvl="0" indent="0" algn="ctr" rtl="0">
              <a:spcBef>
                <a:spcPts val="0"/>
              </a:spcBef>
              <a:buNone/>
              <a:defRPr sz="900" i="1">
                <a:solidFill>
                  <a:srgbClr val="3F3F3F"/>
                </a:solidFill>
                <a:latin typeface="Garamond"/>
                <a:ea typeface="Garamond"/>
                <a:cs typeface="Garamond"/>
                <a:sym typeface="Garamond"/>
              </a:defRPr>
            </a:lvl1pPr>
            <a:lvl2pPr marL="0" marR="0" lvl="1" indent="0" algn="ctr" rtl="0">
              <a:spcBef>
                <a:spcPts val="0"/>
              </a:spcBef>
              <a:buNone/>
              <a:defRPr sz="900" i="1">
                <a:solidFill>
                  <a:srgbClr val="3F3F3F"/>
                </a:solidFill>
                <a:latin typeface="Garamond"/>
                <a:ea typeface="Garamond"/>
                <a:cs typeface="Garamond"/>
                <a:sym typeface="Garamond"/>
              </a:defRPr>
            </a:lvl2pPr>
            <a:lvl3pPr marL="0" marR="0" lvl="2" indent="0" algn="ctr" rtl="0">
              <a:spcBef>
                <a:spcPts val="0"/>
              </a:spcBef>
              <a:buNone/>
              <a:defRPr sz="900" i="1">
                <a:solidFill>
                  <a:srgbClr val="3F3F3F"/>
                </a:solidFill>
                <a:latin typeface="Garamond"/>
                <a:ea typeface="Garamond"/>
                <a:cs typeface="Garamond"/>
                <a:sym typeface="Garamond"/>
              </a:defRPr>
            </a:lvl3pPr>
            <a:lvl4pPr marL="0" marR="0" lvl="3" indent="0" algn="ctr" rtl="0">
              <a:spcBef>
                <a:spcPts val="0"/>
              </a:spcBef>
              <a:buNone/>
              <a:defRPr sz="900" i="1">
                <a:solidFill>
                  <a:srgbClr val="3F3F3F"/>
                </a:solidFill>
                <a:latin typeface="Garamond"/>
                <a:ea typeface="Garamond"/>
                <a:cs typeface="Garamond"/>
                <a:sym typeface="Garamond"/>
              </a:defRPr>
            </a:lvl4pPr>
            <a:lvl5pPr marL="0" marR="0" lvl="4" indent="0" algn="ctr" rtl="0">
              <a:spcBef>
                <a:spcPts val="0"/>
              </a:spcBef>
              <a:buNone/>
              <a:defRPr sz="900" i="1">
                <a:solidFill>
                  <a:srgbClr val="3F3F3F"/>
                </a:solidFill>
                <a:latin typeface="Garamond"/>
                <a:ea typeface="Garamond"/>
                <a:cs typeface="Garamond"/>
                <a:sym typeface="Garamond"/>
              </a:defRPr>
            </a:lvl5pPr>
            <a:lvl6pPr marL="0" marR="0" lvl="5" indent="0" algn="ctr" rtl="0">
              <a:spcBef>
                <a:spcPts val="0"/>
              </a:spcBef>
              <a:buNone/>
              <a:defRPr sz="900" i="1">
                <a:solidFill>
                  <a:srgbClr val="3F3F3F"/>
                </a:solidFill>
                <a:latin typeface="Garamond"/>
                <a:ea typeface="Garamond"/>
                <a:cs typeface="Garamond"/>
                <a:sym typeface="Garamond"/>
              </a:defRPr>
            </a:lvl6pPr>
            <a:lvl7pPr marL="0" marR="0" lvl="6" indent="0" algn="ctr" rtl="0">
              <a:spcBef>
                <a:spcPts val="0"/>
              </a:spcBef>
              <a:buNone/>
              <a:defRPr sz="900" i="1">
                <a:solidFill>
                  <a:srgbClr val="3F3F3F"/>
                </a:solidFill>
                <a:latin typeface="Garamond"/>
                <a:ea typeface="Garamond"/>
                <a:cs typeface="Garamond"/>
                <a:sym typeface="Garamond"/>
              </a:defRPr>
            </a:lvl7pPr>
            <a:lvl8pPr marL="0" marR="0" lvl="7" indent="0" algn="ctr" rtl="0">
              <a:spcBef>
                <a:spcPts val="0"/>
              </a:spcBef>
              <a:buNone/>
              <a:defRPr sz="900" i="1">
                <a:solidFill>
                  <a:srgbClr val="3F3F3F"/>
                </a:solidFill>
                <a:latin typeface="Garamond"/>
                <a:ea typeface="Garamond"/>
                <a:cs typeface="Garamond"/>
                <a:sym typeface="Garamond"/>
              </a:defRPr>
            </a:lvl8pPr>
            <a:lvl9pPr marL="0" marR="0" lvl="8" indent="0" algn="ctr" rtl="0">
              <a:spcBef>
                <a:spcPts val="0"/>
              </a:spcBef>
              <a:buNone/>
              <a:defRPr sz="900" i="1">
                <a:solidFill>
                  <a:srgbClr val="3F3F3F"/>
                </a:solidFill>
                <a:latin typeface="Garamond"/>
                <a:ea typeface="Garamond"/>
                <a:cs typeface="Garamond"/>
                <a:sym typeface="Garamond"/>
              </a:defRPr>
            </a:lvl9pPr>
          </a:lstStyle>
          <a:p>
            <a:pPr marL="0" lvl="0" indent="0" algn="ctr" rtl="0">
              <a:spcBef>
                <a:spcPts val="0"/>
              </a:spcBef>
              <a:spcAft>
                <a:spcPts val="0"/>
              </a:spcAft>
              <a:buNone/>
            </a:pPr>
            <a:fld id="{00000000-1234-1234-1234-123412341234}" type="slidenum">
              <a:rPr lang="it"/>
              <a:t>‹#›</a:t>
            </a:fld>
            <a:endParaRPr/>
          </a:p>
        </p:txBody>
      </p:sp>
      <p:sp>
        <p:nvSpPr>
          <p:cNvPr id="54" name="Google Shape;54;p13"/>
          <p:cNvSpPr txBox="1">
            <a:spLocks noGrp="1"/>
          </p:cNvSpPr>
          <p:nvPr>
            <p:ph type="ftr" idx="11"/>
          </p:nvPr>
        </p:nvSpPr>
        <p:spPr>
          <a:xfrm>
            <a:off x="324000" y="4767263"/>
            <a:ext cx="3086100" cy="273900"/>
          </a:xfrm>
          <a:prstGeom prst="rect">
            <a:avLst/>
          </a:prstGeom>
          <a:noFill/>
          <a:ln w="9525" cap="flat" cmpd="sng">
            <a:solidFill>
              <a:srgbClr val="F2F2F2">
                <a:alpha val="49800"/>
              </a:srgbClr>
            </a:solidFill>
            <a:prstDash val="solid"/>
            <a:round/>
            <a:headEnd type="none" w="sm" len="sm"/>
            <a:tailEnd type="none" w="sm" len="sm"/>
          </a:ln>
        </p:spPr>
        <p:txBody>
          <a:bodyPr spcFirstLastPara="1" wrap="square" lIns="54000" tIns="0" rIns="0" bIns="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5" name="Google Shape;55;p13"/>
          <p:cNvSpPr txBox="1">
            <a:spLocks noGrp="1"/>
          </p:cNvSpPr>
          <p:nvPr>
            <p:ph type="title"/>
          </p:nvPr>
        </p:nvSpPr>
        <p:spPr>
          <a:xfrm>
            <a:off x="387625" y="324000"/>
            <a:ext cx="8441400" cy="521700"/>
          </a:xfrm>
          <a:prstGeom prst="rect">
            <a:avLst/>
          </a:prstGeom>
          <a:solidFill>
            <a:srgbClr val="F2F2F2">
              <a:alpha val="49800"/>
            </a:srgbClr>
          </a:solidFill>
          <a:ln>
            <a:noFill/>
          </a:ln>
        </p:spPr>
        <p:txBody>
          <a:bodyPr spcFirstLastPara="1" wrap="square" lIns="135000" tIns="0" rIns="0" bIns="0" anchor="ctr" anchorCtr="0">
            <a:noAutofit/>
          </a:bodyPr>
          <a:lstStyle>
            <a:lvl1pPr lvl="0" algn="l" rtl="0">
              <a:lnSpc>
                <a:spcPct val="90000"/>
              </a:lnSpc>
              <a:spcBef>
                <a:spcPts val="0"/>
              </a:spcBef>
              <a:spcAft>
                <a:spcPts val="0"/>
              </a:spcAft>
              <a:buClr>
                <a:srgbClr val="3F3F3F"/>
              </a:buClr>
              <a:buSzPts val="14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6" name="Google Shape;56;p13"/>
          <p:cNvSpPr/>
          <p:nvPr/>
        </p:nvSpPr>
        <p:spPr>
          <a:xfrm>
            <a:off x="324000" y="324000"/>
            <a:ext cx="63600" cy="5217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orbel"/>
              <a:ea typeface="Corbel"/>
              <a:cs typeface="Corbel"/>
              <a:sym typeface="Corbel"/>
            </a:endParaRPr>
          </a:p>
        </p:txBody>
      </p:sp>
      <p:sp>
        <p:nvSpPr>
          <p:cNvPr id="57" name="Google Shape;57;p13"/>
          <p:cNvSpPr txBox="1">
            <a:spLocks noGrp="1"/>
          </p:cNvSpPr>
          <p:nvPr>
            <p:ph type="body" idx="3"/>
          </p:nvPr>
        </p:nvSpPr>
        <p:spPr>
          <a:xfrm>
            <a:off x="4716002" y="1008533"/>
            <a:ext cx="4113000" cy="270000"/>
          </a:xfrm>
          <a:prstGeom prst="rect">
            <a:avLst/>
          </a:prstGeom>
          <a:noFill/>
          <a:ln>
            <a:noFill/>
          </a:ln>
        </p:spPr>
        <p:txBody>
          <a:bodyPr spcFirstLastPara="1" wrap="square" lIns="0" tIns="0" rIns="0" bIns="0" anchor="t" anchorCtr="0">
            <a:noAutofit/>
          </a:bodyPr>
          <a:lstStyle>
            <a:lvl1pPr marL="457200" lvl="0" indent="-228600" algn="l" rtl="0">
              <a:lnSpc>
                <a:spcPct val="90000"/>
              </a:lnSpc>
              <a:spcBef>
                <a:spcPts val="800"/>
              </a:spcBef>
              <a:spcAft>
                <a:spcPts val="0"/>
              </a:spcAft>
              <a:buSzPts val="1800"/>
              <a:buNone/>
              <a:defRPr sz="1800" b="1"/>
            </a:lvl1pPr>
            <a:lvl2pPr marL="914400" lvl="1" indent="-317500" algn="l" rtl="0">
              <a:lnSpc>
                <a:spcPct val="90000"/>
              </a:lnSpc>
              <a:spcBef>
                <a:spcPts val="1200"/>
              </a:spcBef>
              <a:spcAft>
                <a:spcPts val="0"/>
              </a:spcAft>
              <a:buClr>
                <a:srgbClr val="3F3F3F"/>
              </a:buClr>
              <a:buSzPts val="1400"/>
              <a:buChar char="○"/>
              <a:defRPr/>
            </a:lvl2pPr>
            <a:lvl3pPr marL="1371600" lvl="2" indent="-317500" algn="l" rtl="0">
              <a:lnSpc>
                <a:spcPct val="90000"/>
              </a:lnSpc>
              <a:spcBef>
                <a:spcPts val="1200"/>
              </a:spcBef>
              <a:spcAft>
                <a:spcPts val="0"/>
              </a:spcAft>
              <a:buClr>
                <a:srgbClr val="3F3F3F"/>
              </a:buClr>
              <a:buSzPts val="1400"/>
              <a:buChar char="■"/>
              <a:defRPr/>
            </a:lvl3pPr>
            <a:lvl4pPr marL="1828800" lvl="3" indent="-317500" algn="l" rtl="0">
              <a:lnSpc>
                <a:spcPct val="90000"/>
              </a:lnSpc>
              <a:spcBef>
                <a:spcPts val="1200"/>
              </a:spcBef>
              <a:spcAft>
                <a:spcPts val="0"/>
              </a:spcAft>
              <a:buClr>
                <a:srgbClr val="3F3F3F"/>
              </a:buClr>
              <a:buSzPts val="1400"/>
              <a:buChar char="●"/>
              <a:defRPr/>
            </a:lvl4pPr>
            <a:lvl5pPr marL="2286000" lvl="4" indent="-317500" algn="l" rtl="0">
              <a:lnSpc>
                <a:spcPct val="90000"/>
              </a:lnSpc>
              <a:spcBef>
                <a:spcPts val="1200"/>
              </a:spcBef>
              <a:spcAft>
                <a:spcPts val="0"/>
              </a:spcAft>
              <a:buClr>
                <a:srgbClr val="3F3F3F"/>
              </a:buClr>
              <a:buSzPts val="1400"/>
              <a:buChar char="○"/>
              <a:defRPr/>
            </a:lvl5pPr>
            <a:lvl6pPr marL="2743200" lvl="5" indent="-317500" algn="l" rtl="0">
              <a:lnSpc>
                <a:spcPct val="90000"/>
              </a:lnSpc>
              <a:spcBef>
                <a:spcPts val="1200"/>
              </a:spcBef>
              <a:spcAft>
                <a:spcPts val="0"/>
              </a:spcAft>
              <a:buClr>
                <a:schemeClr val="dk1"/>
              </a:buClr>
              <a:buSzPts val="1400"/>
              <a:buChar char="■"/>
              <a:defRPr/>
            </a:lvl6pPr>
            <a:lvl7pPr marL="3200400" lvl="6" indent="-317500" algn="l" rtl="0">
              <a:lnSpc>
                <a:spcPct val="90000"/>
              </a:lnSpc>
              <a:spcBef>
                <a:spcPts val="1200"/>
              </a:spcBef>
              <a:spcAft>
                <a:spcPts val="0"/>
              </a:spcAft>
              <a:buClr>
                <a:schemeClr val="dk1"/>
              </a:buClr>
              <a:buSzPts val="1400"/>
              <a:buChar char="●"/>
              <a:defRPr/>
            </a:lvl7pPr>
            <a:lvl8pPr marL="3657600" lvl="7" indent="-317500" algn="l" rtl="0">
              <a:lnSpc>
                <a:spcPct val="90000"/>
              </a:lnSpc>
              <a:spcBef>
                <a:spcPts val="1200"/>
              </a:spcBef>
              <a:spcAft>
                <a:spcPts val="0"/>
              </a:spcAft>
              <a:buClr>
                <a:schemeClr val="dk1"/>
              </a:buClr>
              <a:buSzPts val="1400"/>
              <a:buChar char="○"/>
              <a:defRPr/>
            </a:lvl8pPr>
            <a:lvl9pPr marL="4114800" lvl="8" indent="-317500" algn="l" rtl="0">
              <a:lnSpc>
                <a:spcPct val="90000"/>
              </a:lnSpc>
              <a:spcBef>
                <a:spcPts val="1200"/>
              </a:spcBef>
              <a:spcAft>
                <a:spcPts val="1200"/>
              </a:spcAft>
              <a:buClr>
                <a:schemeClr val="dk1"/>
              </a:buClr>
              <a:buSzPts val="1400"/>
              <a:buChar char="■"/>
              <a:defRPr/>
            </a:lvl9pPr>
          </a:lstStyle>
          <a:p>
            <a:endParaRPr/>
          </a:p>
        </p:txBody>
      </p:sp>
      <p:sp>
        <p:nvSpPr>
          <p:cNvPr id="58" name="Google Shape;58;p13"/>
          <p:cNvSpPr txBox="1">
            <a:spLocks noGrp="1"/>
          </p:cNvSpPr>
          <p:nvPr>
            <p:ph type="body" idx="4"/>
          </p:nvPr>
        </p:nvSpPr>
        <p:spPr>
          <a:xfrm>
            <a:off x="4716002" y="1441262"/>
            <a:ext cx="4113000" cy="3148800"/>
          </a:xfrm>
          <a:prstGeom prst="rect">
            <a:avLst/>
          </a:prstGeom>
          <a:noFill/>
          <a:ln>
            <a:noFill/>
          </a:ln>
        </p:spPr>
        <p:txBody>
          <a:bodyPr spcFirstLastPara="1" wrap="square" lIns="0" tIns="0" rIns="0" bIns="0" anchor="t" anchorCtr="0">
            <a:noAutofit/>
          </a:bodyPr>
          <a:lstStyle>
            <a:lvl1pPr marL="457200" lvl="0" indent="-317500" algn="l" rtl="0">
              <a:lnSpc>
                <a:spcPct val="90000"/>
              </a:lnSpc>
              <a:spcBef>
                <a:spcPts val="800"/>
              </a:spcBef>
              <a:spcAft>
                <a:spcPts val="0"/>
              </a:spcAft>
              <a:buSzPts val="1400"/>
              <a:buChar char="●"/>
              <a:defRPr/>
            </a:lvl1pPr>
            <a:lvl2pPr marL="914400" lvl="1" indent="-317500" algn="l" rtl="0">
              <a:lnSpc>
                <a:spcPct val="90000"/>
              </a:lnSpc>
              <a:spcBef>
                <a:spcPts val="1200"/>
              </a:spcBef>
              <a:spcAft>
                <a:spcPts val="0"/>
              </a:spcAft>
              <a:buClr>
                <a:srgbClr val="3F3F3F"/>
              </a:buClr>
              <a:buSzPts val="1400"/>
              <a:buChar char="○"/>
              <a:defRPr/>
            </a:lvl2pPr>
            <a:lvl3pPr marL="1371600" lvl="2" indent="-317500" algn="l" rtl="0">
              <a:lnSpc>
                <a:spcPct val="90000"/>
              </a:lnSpc>
              <a:spcBef>
                <a:spcPts val="1200"/>
              </a:spcBef>
              <a:spcAft>
                <a:spcPts val="0"/>
              </a:spcAft>
              <a:buClr>
                <a:srgbClr val="3F3F3F"/>
              </a:buClr>
              <a:buSzPts val="1400"/>
              <a:buChar char="■"/>
              <a:defRPr/>
            </a:lvl3pPr>
            <a:lvl4pPr marL="1828800" lvl="3" indent="-317500" algn="l" rtl="0">
              <a:lnSpc>
                <a:spcPct val="90000"/>
              </a:lnSpc>
              <a:spcBef>
                <a:spcPts val="1200"/>
              </a:spcBef>
              <a:spcAft>
                <a:spcPts val="0"/>
              </a:spcAft>
              <a:buClr>
                <a:srgbClr val="3F3F3F"/>
              </a:buClr>
              <a:buSzPts val="1400"/>
              <a:buChar char="●"/>
              <a:defRPr/>
            </a:lvl4pPr>
            <a:lvl5pPr marL="2286000" lvl="4" indent="-317500" algn="l" rtl="0">
              <a:lnSpc>
                <a:spcPct val="90000"/>
              </a:lnSpc>
              <a:spcBef>
                <a:spcPts val="1200"/>
              </a:spcBef>
              <a:spcAft>
                <a:spcPts val="0"/>
              </a:spcAft>
              <a:buClr>
                <a:srgbClr val="3F3F3F"/>
              </a:buClr>
              <a:buSzPts val="1400"/>
              <a:buChar char="○"/>
              <a:defRPr/>
            </a:lvl5pPr>
            <a:lvl6pPr marL="2743200" lvl="5" indent="-317500" algn="l" rtl="0">
              <a:lnSpc>
                <a:spcPct val="90000"/>
              </a:lnSpc>
              <a:spcBef>
                <a:spcPts val="1200"/>
              </a:spcBef>
              <a:spcAft>
                <a:spcPts val="0"/>
              </a:spcAft>
              <a:buClr>
                <a:schemeClr val="dk1"/>
              </a:buClr>
              <a:buSzPts val="1400"/>
              <a:buChar char="■"/>
              <a:defRPr/>
            </a:lvl6pPr>
            <a:lvl7pPr marL="3200400" lvl="6" indent="-317500" algn="l" rtl="0">
              <a:lnSpc>
                <a:spcPct val="90000"/>
              </a:lnSpc>
              <a:spcBef>
                <a:spcPts val="1200"/>
              </a:spcBef>
              <a:spcAft>
                <a:spcPts val="0"/>
              </a:spcAft>
              <a:buClr>
                <a:schemeClr val="dk1"/>
              </a:buClr>
              <a:buSzPts val="1400"/>
              <a:buChar char="●"/>
              <a:defRPr/>
            </a:lvl7pPr>
            <a:lvl8pPr marL="3657600" lvl="7" indent="-317500" algn="l" rtl="0">
              <a:lnSpc>
                <a:spcPct val="90000"/>
              </a:lnSpc>
              <a:spcBef>
                <a:spcPts val="1200"/>
              </a:spcBef>
              <a:spcAft>
                <a:spcPts val="0"/>
              </a:spcAft>
              <a:buClr>
                <a:schemeClr val="dk1"/>
              </a:buClr>
              <a:buSzPts val="1400"/>
              <a:buChar char="○"/>
              <a:defRPr/>
            </a:lvl8pPr>
            <a:lvl9pPr marL="4114800" lvl="8" indent="-317500" algn="l" rtl="0">
              <a:lnSpc>
                <a:spcPct val="90000"/>
              </a:lnSpc>
              <a:spcBef>
                <a:spcPts val="1200"/>
              </a:spcBef>
              <a:spcAft>
                <a:spcPts val="1200"/>
              </a:spcAft>
              <a:buClr>
                <a:schemeClr val="dk1"/>
              </a:buClr>
              <a:buSzPts val="1400"/>
              <a:buChar char="■"/>
              <a:defRPr/>
            </a:lvl9pPr>
          </a:lstStyle>
          <a:p>
            <a:endParaRPr/>
          </a:p>
        </p:txBody>
      </p:sp>
      <p:sp>
        <p:nvSpPr>
          <p:cNvPr id="2" name="TextBox 1">
            <a:extLst>
              <a:ext uri="{FF2B5EF4-FFF2-40B4-BE49-F238E27FC236}">
                <a16:creationId xmlns:a16="http://schemas.microsoft.com/office/drawing/2014/main" id="{54A7B206-48B9-11B4-66FE-ECB170749683}"/>
              </a:ext>
            </a:extLst>
          </p:cNvPr>
          <p:cNvSpPr txBox="1"/>
          <p:nvPr userDrawn="1"/>
        </p:nvSpPr>
        <p:spPr>
          <a:xfrm>
            <a:off x="2286000" y="4823601"/>
            <a:ext cx="4572000" cy="24622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1000" dirty="0">
                <a:solidFill>
                  <a:schemeClr val="bg2">
                    <a:lumMod val="60000"/>
                    <a:lumOff val="40000"/>
                  </a:schemeClr>
                </a:solidFill>
                <a:effectLst/>
                <a:latin typeface="RecklessNeue"/>
              </a:rPr>
              <a:t>Copyright © 2023, F. </a:t>
            </a:r>
            <a:r>
              <a:rPr lang="en-GB" sz="1000" b="0" i="0" u="none" strike="noStrike" cap="none" dirty="0" err="1">
                <a:solidFill>
                  <a:schemeClr val="bg2">
                    <a:lumMod val="60000"/>
                    <a:lumOff val="40000"/>
                  </a:schemeClr>
                </a:solidFill>
                <a:effectLst/>
                <a:latin typeface="RecklessNeue"/>
                <a:cs typeface="Arial"/>
                <a:sym typeface="Arial"/>
              </a:rPr>
              <a:t>Lüdeke-Freund</a:t>
            </a:r>
            <a:r>
              <a:rPr lang="en-GB" sz="1000" b="0" i="0" u="none" strike="noStrike" cap="none" dirty="0">
                <a:solidFill>
                  <a:schemeClr val="bg2">
                    <a:lumMod val="60000"/>
                    <a:lumOff val="40000"/>
                  </a:schemeClr>
                </a:solidFill>
                <a:effectLst/>
                <a:latin typeface="RecklessNeue"/>
                <a:cs typeface="Arial"/>
                <a:sym typeface="Arial"/>
              </a:rPr>
              <a:t>, H. Breuer &amp; L. Massa</a:t>
            </a:r>
            <a:endParaRPr lang="en-GB" sz="1000" dirty="0">
              <a:solidFill>
                <a:schemeClr val="bg2">
                  <a:lumMod val="60000"/>
                  <a:lumOff val="40000"/>
                </a:schemeClr>
              </a:solidFill>
            </a:endParaRPr>
          </a:p>
        </p:txBody>
      </p:sp>
      <p:pic>
        <p:nvPicPr>
          <p:cNvPr id="3" name="Google Shape;122;p18">
            <a:extLst>
              <a:ext uri="{FF2B5EF4-FFF2-40B4-BE49-F238E27FC236}">
                <a16:creationId xmlns:a16="http://schemas.microsoft.com/office/drawing/2014/main" id="{8DA9956D-7F39-2D6C-5A87-90157AD201C0}"/>
              </a:ext>
            </a:extLst>
          </p:cNvPr>
          <p:cNvPicPr preferRelativeResize="0"/>
          <p:nvPr userDrawn="1"/>
        </p:nvPicPr>
        <p:blipFill rotWithShape="1">
          <a:blip r:embed="rId2">
            <a:alphaModFix/>
          </a:blip>
          <a:srcRect/>
          <a:stretch/>
        </p:blipFill>
        <p:spPr>
          <a:xfrm>
            <a:off x="6975011" y="4568875"/>
            <a:ext cx="2046147" cy="485817"/>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a:t>
            </a:fld>
            <a:endParaRPr/>
          </a:p>
        </p:txBody>
      </p:sp>
      <p:sp>
        <p:nvSpPr>
          <p:cNvPr id="2" name="TextBox 1">
            <a:extLst>
              <a:ext uri="{FF2B5EF4-FFF2-40B4-BE49-F238E27FC236}">
                <a16:creationId xmlns:a16="http://schemas.microsoft.com/office/drawing/2014/main" id="{2F3AA3BC-2117-D82D-24CD-0EB421D01A5A}"/>
              </a:ext>
            </a:extLst>
          </p:cNvPr>
          <p:cNvSpPr txBox="1"/>
          <p:nvPr userDrawn="1"/>
        </p:nvSpPr>
        <p:spPr>
          <a:xfrm>
            <a:off x="2286000" y="4698475"/>
            <a:ext cx="4572000"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400" dirty="0">
                <a:effectLst/>
                <a:latin typeface="RecklessNeue"/>
              </a:rPr>
              <a:t>Copyright © 2022, F. </a:t>
            </a:r>
            <a:r>
              <a:rPr lang="en-GB" sz="1400" b="0" i="0" u="none" strike="noStrike" cap="none" dirty="0" err="1">
                <a:solidFill>
                  <a:srgbClr val="000000"/>
                </a:solidFill>
                <a:effectLst/>
                <a:latin typeface="RecklessNeue"/>
                <a:cs typeface="Arial"/>
                <a:sym typeface="Arial"/>
              </a:rPr>
              <a:t>Lüdeke-Freund</a:t>
            </a:r>
            <a:r>
              <a:rPr lang="en-GB" sz="1400" b="0" i="0" u="none" strike="noStrike" cap="none" dirty="0">
                <a:solidFill>
                  <a:srgbClr val="000000"/>
                </a:solidFill>
                <a:effectLst/>
                <a:latin typeface="RecklessNeue"/>
                <a:cs typeface="Arial"/>
                <a:sym typeface="Arial"/>
              </a:rPr>
              <a:t>, H. Breuer &amp; L. Massa</a:t>
            </a:r>
            <a:endParaRPr lang="en-GB" dirty="0"/>
          </a:p>
        </p:txBody>
      </p:sp>
      <p:pic>
        <p:nvPicPr>
          <p:cNvPr id="3" name="Google Shape;122;p18">
            <a:extLst>
              <a:ext uri="{FF2B5EF4-FFF2-40B4-BE49-F238E27FC236}">
                <a16:creationId xmlns:a16="http://schemas.microsoft.com/office/drawing/2014/main" id="{99AAD6B5-80F2-8014-0AEA-B11BF07125D5}"/>
              </a:ext>
            </a:extLst>
          </p:cNvPr>
          <p:cNvPicPr preferRelativeResize="0"/>
          <p:nvPr userDrawn="1"/>
        </p:nvPicPr>
        <p:blipFill rotWithShape="1">
          <a:blip r:embed="rId2">
            <a:alphaModFix/>
          </a:blip>
          <a:srcRect/>
          <a:stretch/>
        </p:blipFill>
        <p:spPr>
          <a:xfrm>
            <a:off x="6975011" y="4568875"/>
            <a:ext cx="2046147" cy="485817"/>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a:t>
            </a:fld>
            <a:endParaRPr/>
          </a:p>
        </p:txBody>
      </p:sp>
      <p:sp>
        <p:nvSpPr>
          <p:cNvPr id="2" name="TextBox 1">
            <a:extLst>
              <a:ext uri="{FF2B5EF4-FFF2-40B4-BE49-F238E27FC236}">
                <a16:creationId xmlns:a16="http://schemas.microsoft.com/office/drawing/2014/main" id="{696ED99A-0BD8-87E5-3915-FDB8284B6BBF}"/>
              </a:ext>
            </a:extLst>
          </p:cNvPr>
          <p:cNvSpPr txBox="1"/>
          <p:nvPr userDrawn="1"/>
        </p:nvSpPr>
        <p:spPr>
          <a:xfrm>
            <a:off x="2286000" y="4698475"/>
            <a:ext cx="4572000"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400" dirty="0">
                <a:effectLst/>
                <a:latin typeface="RecklessNeue"/>
              </a:rPr>
              <a:t>Copyright © 2022, F. </a:t>
            </a:r>
            <a:r>
              <a:rPr lang="en-GB" sz="1400" b="0" i="0" u="none" strike="noStrike" cap="none" dirty="0" err="1">
                <a:solidFill>
                  <a:srgbClr val="000000"/>
                </a:solidFill>
                <a:effectLst/>
                <a:latin typeface="RecklessNeue"/>
                <a:cs typeface="Arial"/>
                <a:sym typeface="Arial"/>
              </a:rPr>
              <a:t>Lüdeke-Freund</a:t>
            </a:r>
            <a:r>
              <a:rPr lang="en-GB" sz="1400" b="0" i="0" u="none" strike="noStrike" cap="none" dirty="0">
                <a:solidFill>
                  <a:srgbClr val="000000"/>
                </a:solidFill>
                <a:effectLst/>
                <a:latin typeface="RecklessNeue"/>
                <a:cs typeface="Arial"/>
                <a:sym typeface="Arial"/>
              </a:rPr>
              <a:t>, H. Breuer &amp; L. Massa</a:t>
            </a:r>
            <a:endParaRPr lang="en-GB" dirty="0"/>
          </a:p>
        </p:txBody>
      </p:sp>
      <p:pic>
        <p:nvPicPr>
          <p:cNvPr id="3" name="Google Shape;122;p18">
            <a:extLst>
              <a:ext uri="{FF2B5EF4-FFF2-40B4-BE49-F238E27FC236}">
                <a16:creationId xmlns:a16="http://schemas.microsoft.com/office/drawing/2014/main" id="{4AD95B46-B9C8-6230-F002-AFDAA0D183D9}"/>
              </a:ext>
            </a:extLst>
          </p:cNvPr>
          <p:cNvPicPr preferRelativeResize="0"/>
          <p:nvPr userDrawn="1"/>
        </p:nvPicPr>
        <p:blipFill rotWithShape="1">
          <a:blip r:embed="rId2">
            <a:alphaModFix/>
          </a:blip>
          <a:srcRect/>
          <a:stretch/>
        </p:blipFill>
        <p:spPr>
          <a:xfrm>
            <a:off x="6975011" y="4568875"/>
            <a:ext cx="2046147" cy="485817"/>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a:t>
            </a:fld>
            <a:endParaRPr/>
          </a:p>
        </p:txBody>
      </p:sp>
      <p:pic>
        <p:nvPicPr>
          <p:cNvPr id="3" name="Google Shape;122;p18">
            <a:extLst>
              <a:ext uri="{FF2B5EF4-FFF2-40B4-BE49-F238E27FC236}">
                <a16:creationId xmlns:a16="http://schemas.microsoft.com/office/drawing/2014/main" id="{445B907A-9146-72D2-487C-45DA76FB897C}"/>
              </a:ext>
            </a:extLst>
          </p:cNvPr>
          <p:cNvPicPr preferRelativeResize="0"/>
          <p:nvPr userDrawn="1"/>
        </p:nvPicPr>
        <p:blipFill rotWithShape="1">
          <a:blip r:embed="rId2">
            <a:alphaModFix/>
          </a:blip>
          <a:srcRect/>
          <a:stretch/>
        </p:blipFill>
        <p:spPr>
          <a:xfrm>
            <a:off x="6975011" y="4568875"/>
            <a:ext cx="2046147" cy="485817"/>
          </a:xfrm>
          <a:prstGeom prst="rect">
            <a:avLst/>
          </a:prstGeom>
          <a:noFill/>
          <a:ln>
            <a:noFill/>
          </a:ln>
        </p:spPr>
      </p:pic>
      <p:sp>
        <p:nvSpPr>
          <p:cNvPr id="4" name="TextBox 3">
            <a:extLst>
              <a:ext uri="{FF2B5EF4-FFF2-40B4-BE49-F238E27FC236}">
                <a16:creationId xmlns:a16="http://schemas.microsoft.com/office/drawing/2014/main" id="{E3B8A102-73D6-097A-B5C7-CC2979B6C5BA}"/>
              </a:ext>
            </a:extLst>
          </p:cNvPr>
          <p:cNvSpPr txBox="1"/>
          <p:nvPr userDrawn="1"/>
        </p:nvSpPr>
        <p:spPr>
          <a:xfrm>
            <a:off x="2286000" y="4823601"/>
            <a:ext cx="4572000" cy="24622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1000" dirty="0">
                <a:solidFill>
                  <a:schemeClr val="bg2">
                    <a:lumMod val="60000"/>
                    <a:lumOff val="40000"/>
                  </a:schemeClr>
                </a:solidFill>
                <a:effectLst/>
                <a:latin typeface="RecklessNeue"/>
              </a:rPr>
              <a:t>Copyright © 2022, F. </a:t>
            </a:r>
            <a:r>
              <a:rPr lang="en-GB" sz="1000" b="0" i="0" u="none" strike="noStrike" cap="none" dirty="0" err="1">
                <a:solidFill>
                  <a:schemeClr val="bg2">
                    <a:lumMod val="60000"/>
                    <a:lumOff val="40000"/>
                  </a:schemeClr>
                </a:solidFill>
                <a:effectLst/>
                <a:latin typeface="RecklessNeue"/>
                <a:cs typeface="Arial"/>
                <a:sym typeface="Arial"/>
              </a:rPr>
              <a:t>Lüdeke-Freund</a:t>
            </a:r>
            <a:r>
              <a:rPr lang="en-GB" sz="1000" b="0" i="0" u="none" strike="noStrike" cap="none" dirty="0">
                <a:solidFill>
                  <a:schemeClr val="bg2">
                    <a:lumMod val="60000"/>
                    <a:lumOff val="40000"/>
                  </a:schemeClr>
                </a:solidFill>
                <a:effectLst/>
                <a:latin typeface="RecklessNeue"/>
                <a:cs typeface="Arial"/>
                <a:sym typeface="Arial"/>
              </a:rPr>
              <a:t>, H. Breuer &amp; L. Massa</a:t>
            </a:r>
            <a:endParaRPr lang="en-GB" sz="1000" dirty="0">
              <a:solidFill>
                <a:schemeClr val="bg2">
                  <a:lumMod val="60000"/>
                  <a:lumOff val="40000"/>
                </a:scheme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a:t>
            </a:fld>
            <a:endParaRPr/>
          </a:p>
        </p:txBody>
      </p:sp>
      <p:pic>
        <p:nvPicPr>
          <p:cNvPr id="3" name="Google Shape;122;p18">
            <a:extLst>
              <a:ext uri="{FF2B5EF4-FFF2-40B4-BE49-F238E27FC236}">
                <a16:creationId xmlns:a16="http://schemas.microsoft.com/office/drawing/2014/main" id="{58B4228A-A4C1-972F-2686-7B78605BF094}"/>
              </a:ext>
            </a:extLst>
          </p:cNvPr>
          <p:cNvPicPr preferRelativeResize="0"/>
          <p:nvPr userDrawn="1"/>
        </p:nvPicPr>
        <p:blipFill rotWithShape="1">
          <a:blip r:embed="rId2">
            <a:alphaModFix/>
          </a:blip>
          <a:srcRect/>
          <a:stretch/>
        </p:blipFill>
        <p:spPr>
          <a:xfrm>
            <a:off x="6975011" y="4568875"/>
            <a:ext cx="2046147" cy="485817"/>
          </a:xfrm>
          <a:prstGeom prst="rect">
            <a:avLst/>
          </a:prstGeom>
          <a:noFill/>
          <a:ln>
            <a:noFill/>
          </a:ln>
        </p:spPr>
      </p:pic>
      <p:sp>
        <p:nvSpPr>
          <p:cNvPr id="4" name="TextBox 3">
            <a:extLst>
              <a:ext uri="{FF2B5EF4-FFF2-40B4-BE49-F238E27FC236}">
                <a16:creationId xmlns:a16="http://schemas.microsoft.com/office/drawing/2014/main" id="{6907374B-ACEA-6B9E-F6A7-93E3CF13201F}"/>
              </a:ext>
            </a:extLst>
          </p:cNvPr>
          <p:cNvSpPr txBox="1"/>
          <p:nvPr userDrawn="1"/>
        </p:nvSpPr>
        <p:spPr>
          <a:xfrm>
            <a:off x="2286000" y="4823601"/>
            <a:ext cx="4572000" cy="24622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1000" dirty="0">
                <a:solidFill>
                  <a:schemeClr val="bg2">
                    <a:lumMod val="60000"/>
                    <a:lumOff val="40000"/>
                  </a:schemeClr>
                </a:solidFill>
                <a:effectLst/>
                <a:latin typeface="RecklessNeue"/>
              </a:rPr>
              <a:t>Copyright © 2022, F. </a:t>
            </a:r>
            <a:r>
              <a:rPr lang="en-GB" sz="1000" b="0" i="0" u="none" strike="noStrike" cap="none" dirty="0" err="1">
                <a:solidFill>
                  <a:schemeClr val="bg2">
                    <a:lumMod val="60000"/>
                    <a:lumOff val="40000"/>
                  </a:schemeClr>
                </a:solidFill>
                <a:effectLst/>
                <a:latin typeface="RecklessNeue"/>
                <a:cs typeface="Arial"/>
                <a:sym typeface="Arial"/>
              </a:rPr>
              <a:t>Lüdeke-Freund</a:t>
            </a:r>
            <a:r>
              <a:rPr lang="en-GB" sz="1000" b="0" i="0" u="none" strike="noStrike" cap="none" dirty="0">
                <a:solidFill>
                  <a:schemeClr val="bg2">
                    <a:lumMod val="60000"/>
                    <a:lumOff val="40000"/>
                  </a:schemeClr>
                </a:solidFill>
                <a:effectLst/>
                <a:latin typeface="RecklessNeue"/>
                <a:cs typeface="Arial"/>
                <a:sym typeface="Arial"/>
              </a:rPr>
              <a:t>, H. Breuer &amp; L. Massa</a:t>
            </a:r>
            <a:endParaRPr lang="en-GB" sz="1000" dirty="0">
              <a:solidFill>
                <a:schemeClr val="bg2">
                  <a:lumMod val="60000"/>
                  <a:lumOff val="40000"/>
                </a:scheme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a:t>
            </a:fld>
            <a:endParaRPr/>
          </a:p>
        </p:txBody>
      </p:sp>
      <p:pic>
        <p:nvPicPr>
          <p:cNvPr id="3" name="Google Shape;122;p18">
            <a:extLst>
              <a:ext uri="{FF2B5EF4-FFF2-40B4-BE49-F238E27FC236}">
                <a16:creationId xmlns:a16="http://schemas.microsoft.com/office/drawing/2014/main" id="{535F499B-2314-92AF-E58E-326294D445EA}"/>
              </a:ext>
            </a:extLst>
          </p:cNvPr>
          <p:cNvPicPr preferRelativeResize="0"/>
          <p:nvPr userDrawn="1"/>
        </p:nvPicPr>
        <p:blipFill rotWithShape="1">
          <a:blip r:embed="rId2">
            <a:alphaModFix/>
          </a:blip>
          <a:srcRect/>
          <a:stretch/>
        </p:blipFill>
        <p:spPr>
          <a:xfrm>
            <a:off x="6975011" y="4568875"/>
            <a:ext cx="2046147" cy="485817"/>
          </a:xfrm>
          <a:prstGeom prst="rect">
            <a:avLst/>
          </a:prstGeom>
          <a:noFill/>
          <a:ln>
            <a:noFill/>
          </a:ln>
        </p:spPr>
      </p:pic>
      <p:sp>
        <p:nvSpPr>
          <p:cNvPr id="4" name="TextBox 3">
            <a:extLst>
              <a:ext uri="{FF2B5EF4-FFF2-40B4-BE49-F238E27FC236}">
                <a16:creationId xmlns:a16="http://schemas.microsoft.com/office/drawing/2014/main" id="{72D9F1BC-55BD-7C0E-CCD8-7F628D8C7147}"/>
              </a:ext>
            </a:extLst>
          </p:cNvPr>
          <p:cNvSpPr txBox="1"/>
          <p:nvPr userDrawn="1"/>
        </p:nvSpPr>
        <p:spPr>
          <a:xfrm>
            <a:off x="2286000" y="4823601"/>
            <a:ext cx="4572000" cy="24622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1000" dirty="0">
                <a:solidFill>
                  <a:schemeClr val="bg2">
                    <a:lumMod val="60000"/>
                    <a:lumOff val="40000"/>
                  </a:schemeClr>
                </a:solidFill>
                <a:effectLst/>
                <a:latin typeface="RecklessNeue"/>
              </a:rPr>
              <a:t>Copyright © 2022, F. </a:t>
            </a:r>
            <a:r>
              <a:rPr lang="en-GB" sz="1000" b="0" i="0" u="none" strike="noStrike" cap="none" dirty="0" err="1">
                <a:solidFill>
                  <a:schemeClr val="bg2">
                    <a:lumMod val="60000"/>
                    <a:lumOff val="40000"/>
                  </a:schemeClr>
                </a:solidFill>
                <a:effectLst/>
                <a:latin typeface="RecklessNeue"/>
                <a:cs typeface="Arial"/>
                <a:sym typeface="Arial"/>
              </a:rPr>
              <a:t>Lüdeke-Freund</a:t>
            </a:r>
            <a:r>
              <a:rPr lang="en-GB" sz="1000" b="0" i="0" u="none" strike="noStrike" cap="none" dirty="0">
                <a:solidFill>
                  <a:schemeClr val="bg2">
                    <a:lumMod val="60000"/>
                    <a:lumOff val="40000"/>
                  </a:schemeClr>
                </a:solidFill>
                <a:effectLst/>
                <a:latin typeface="RecklessNeue"/>
                <a:cs typeface="Arial"/>
                <a:sym typeface="Arial"/>
              </a:rPr>
              <a:t>, H. Breuer &amp; L. Massa</a:t>
            </a:r>
            <a:endParaRPr lang="en-GB" sz="1000" dirty="0">
              <a:solidFill>
                <a:schemeClr val="bg2">
                  <a:lumMod val="60000"/>
                  <a:lumOff val="40000"/>
                </a:scheme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a:t>
            </a:fld>
            <a:endParaRPr/>
          </a:p>
        </p:txBody>
      </p:sp>
      <p:pic>
        <p:nvPicPr>
          <p:cNvPr id="3" name="Google Shape;122;p18">
            <a:extLst>
              <a:ext uri="{FF2B5EF4-FFF2-40B4-BE49-F238E27FC236}">
                <a16:creationId xmlns:a16="http://schemas.microsoft.com/office/drawing/2014/main" id="{498B9EF9-21B7-1C77-5370-7DAF92E43AD5}"/>
              </a:ext>
            </a:extLst>
          </p:cNvPr>
          <p:cNvPicPr preferRelativeResize="0"/>
          <p:nvPr userDrawn="1"/>
        </p:nvPicPr>
        <p:blipFill rotWithShape="1">
          <a:blip r:embed="rId2">
            <a:alphaModFix/>
          </a:blip>
          <a:srcRect/>
          <a:stretch/>
        </p:blipFill>
        <p:spPr>
          <a:xfrm>
            <a:off x="6975011" y="4568875"/>
            <a:ext cx="2046147" cy="485817"/>
          </a:xfrm>
          <a:prstGeom prst="rect">
            <a:avLst/>
          </a:prstGeom>
          <a:noFill/>
          <a:ln>
            <a:noFill/>
          </a:ln>
        </p:spPr>
      </p:pic>
      <p:sp>
        <p:nvSpPr>
          <p:cNvPr id="4" name="TextBox 3">
            <a:extLst>
              <a:ext uri="{FF2B5EF4-FFF2-40B4-BE49-F238E27FC236}">
                <a16:creationId xmlns:a16="http://schemas.microsoft.com/office/drawing/2014/main" id="{2EDDA0C1-9830-EDFC-F269-CA5067630BB3}"/>
              </a:ext>
            </a:extLst>
          </p:cNvPr>
          <p:cNvSpPr txBox="1"/>
          <p:nvPr userDrawn="1"/>
        </p:nvSpPr>
        <p:spPr>
          <a:xfrm>
            <a:off x="2286000" y="4823601"/>
            <a:ext cx="4572000" cy="24622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1000" dirty="0">
                <a:solidFill>
                  <a:schemeClr val="bg2">
                    <a:lumMod val="60000"/>
                    <a:lumOff val="40000"/>
                  </a:schemeClr>
                </a:solidFill>
                <a:effectLst/>
                <a:latin typeface="RecklessNeue"/>
              </a:rPr>
              <a:t>Copyright © 2022, F. </a:t>
            </a:r>
            <a:r>
              <a:rPr lang="en-GB" sz="1000" b="0" i="0" u="none" strike="noStrike" cap="none" dirty="0" err="1">
                <a:solidFill>
                  <a:schemeClr val="bg2">
                    <a:lumMod val="60000"/>
                    <a:lumOff val="40000"/>
                  </a:schemeClr>
                </a:solidFill>
                <a:effectLst/>
                <a:latin typeface="RecklessNeue"/>
                <a:cs typeface="Arial"/>
                <a:sym typeface="Arial"/>
              </a:rPr>
              <a:t>Lüdeke-Freund</a:t>
            </a:r>
            <a:r>
              <a:rPr lang="en-GB" sz="1000" b="0" i="0" u="none" strike="noStrike" cap="none" dirty="0">
                <a:solidFill>
                  <a:schemeClr val="bg2">
                    <a:lumMod val="60000"/>
                    <a:lumOff val="40000"/>
                  </a:schemeClr>
                </a:solidFill>
                <a:effectLst/>
                <a:latin typeface="RecklessNeue"/>
                <a:cs typeface="Arial"/>
                <a:sym typeface="Arial"/>
              </a:rPr>
              <a:t>, H. Breuer &amp; L. Massa</a:t>
            </a:r>
            <a:endParaRPr lang="en-GB" sz="1000" dirty="0">
              <a:solidFill>
                <a:schemeClr val="bg2">
                  <a:lumMod val="60000"/>
                  <a:lumOff val="40000"/>
                </a:scheme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a:t>
            </a:fld>
            <a:endParaRPr/>
          </a:p>
        </p:txBody>
      </p:sp>
      <p:pic>
        <p:nvPicPr>
          <p:cNvPr id="3" name="Google Shape;122;p18">
            <a:extLst>
              <a:ext uri="{FF2B5EF4-FFF2-40B4-BE49-F238E27FC236}">
                <a16:creationId xmlns:a16="http://schemas.microsoft.com/office/drawing/2014/main" id="{F1210A81-E192-735E-0066-42FFB7CB7F43}"/>
              </a:ext>
            </a:extLst>
          </p:cNvPr>
          <p:cNvPicPr preferRelativeResize="0"/>
          <p:nvPr userDrawn="1"/>
        </p:nvPicPr>
        <p:blipFill rotWithShape="1">
          <a:blip r:embed="rId2">
            <a:alphaModFix/>
          </a:blip>
          <a:srcRect/>
          <a:stretch/>
        </p:blipFill>
        <p:spPr>
          <a:xfrm>
            <a:off x="6975011" y="4568875"/>
            <a:ext cx="2046147" cy="485817"/>
          </a:xfrm>
          <a:prstGeom prst="rect">
            <a:avLst/>
          </a:prstGeom>
          <a:noFill/>
          <a:ln>
            <a:noFill/>
          </a:ln>
        </p:spPr>
      </p:pic>
      <p:sp>
        <p:nvSpPr>
          <p:cNvPr id="4" name="TextBox 3">
            <a:extLst>
              <a:ext uri="{FF2B5EF4-FFF2-40B4-BE49-F238E27FC236}">
                <a16:creationId xmlns:a16="http://schemas.microsoft.com/office/drawing/2014/main" id="{B733BC4E-5631-9E28-261A-A707982024DF}"/>
              </a:ext>
            </a:extLst>
          </p:cNvPr>
          <p:cNvSpPr txBox="1"/>
          <p:nvPr userDrawn="1"/>
        </p:nvSpPr>
        <p:spPr>
          <a:xfrm>
            <a:off x="2286000" y="4823601"/>
            <a:ext cx="4572000" cy="24622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1000" dirty="0">
                <a:solidFill>
                  <a:schemeClr val="bg2">
                    <a:lumMod val="60000"/>
                    <a:lumOff val="40000"/>
                  </a:schemeClr>
                </a:solidFill>
                <a:effectLst/>
                <a:latin typeface="RecklessNeue"/>
              </a:rPr>
              <a:t>Copyright © 2022, F. </a:t>
            </a:r>
            <a:r>
              <a:rPr lang="en-GB" sz="1000" b="0" i="0" u="none" strike="noStrike" cap="none" dirty="0" err="1">
                <a:solidFill>
                  <a:schemeClr val="bg2">
                    <a:lumMod val="60000"/>
                    <a:lumOff val="40000"/>
                  </a:schemeClr>
                </a:solidFill>
                <a:effectLst/>
                <a:latin typeface="RecklessNeue"/>
                <a:cs typeface="Arial"/>
                <a:sym typeface="Arial"/>
              </a:rPr>
              <a:t>Lüdeke-Freund</a:t>
            </a:r>
            <a:r>
              <a:rPr lang="en-GB" sz="1000" b="0" i="0" u="none" strike="noStrike" cap="none" dirty="0">
                <a:solidFill>
                  <a:schemeClr val="bg2">
                    <a:lumMod val="60000"/>
                    <a:lumOff val="40000"/>
                  </a:schemeClr>
                </a:solidFill>
                <a:effectLst/>
                <a:latin typeface="RecklessNeue"/>
                <a:cs typeface="Arial"/>
                <a:sym typeface="Arial"/>
              </a:rPr>
              <a:t>, H. Breuer &amp; L. Massa</a:t>
            </a:r>
            <a:endParaRPr lang="en-GB" sz="1000" dirty="0">
              <a:solidFill>
                <a:schemeClr val="bg2">
                  <a:lumMod val="60000"/>
                  <a:lumOff val="40000"/>
                </a:scheme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a:t>
            </a:fld>
            <a:endParaRPr/>
          </a:p>
        </p:txBody>
      </p:sp>
      <p:pic>
        <p:nvPicPr>
          <p:cNvPr id="3" name="Google Shape;122;p18">
            <a:extLst>
              <a:ext uri="{FF2B5EF4-FFF2-40B4-BE49-F238E27FC236}">
                <a16:creationId xmlns:a16="http://schemas.microsoft.com/office/drawing/2014/main" id="{5AA2984B-8D62-E364-E7ED-44DCBCF397D4}"/>
              </a:ext>
            </a:extLst>
          </p:cNvPr>
          <p:cNvPicPr preferRelativeResize="0"/>
          <p:nvPr userDrawn="1"/>
        </p:nvPicPr>
        <p:blipFill rotWithShape="1">
          <a:blip r:embed="rId2">
            <a:alphaModFix/>
          </a:blip>
          <a:srcRect/>
          <a:stretch/>
        </p:blipFill>
        <p:spPr>
          <a:xfrm>
            <a:off x="6975011" y="4568875"/>
            <a:ext cx="2046147" cy="485817"/>
          </a:xfrm>
          <a:prstGeom prst="rect">
            <a:avLst/>
          </a:prstGeom>
          <a:noFill/>
          <a:ln>
            <a:noFill/>
          </a:ln>
        </p:spPr>
      </p:pic>
      <p:sp>
        <p:nvSpPr>
          <p:cNvPr id="4" name="TextBox 3">
            <a:extLst>
              <a:ext uri="{FF2B5EF4-FFF2-40B4-BE49-F238E27FC236}">
                <a16:creationId xmlns:a16="http://schemas.microsoft.com/office/drawing/2014/main" id="{B51ECC83-ED0D-EC5A-7A5C-BB3A0377D3C8}"/>
              </a:ext>
            </a:extLst>
          </p:cNvPr>
          <p:cNvSpPr txBox="1"/>
          <p:nvPr userDrawn="1"/>
        </p:nvSpPr>
        <p:spPr>
          <a:xfrm>
            <a:off x="2286000" y="4823601"/>
            <a:ext cx="4572000" cy="24622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1000" dirty="0">
                <a:solidFill>
                  <a:schemeClr val="bg2">
                    <a:lumMod val="60000"/>
                    <a:lumOff val="40000"/>
                  </a:schemeClr>
                </a:solidFill>
                <a:effectLst/>
                <a:latin typeface="RecklessNeue"/>
              </a:rPr>
              <a:t>Copyright © 2022, F. </a:t>
            </a:r>
            <a:r>
              <a:rPr lang="en-GB" sz="1000" b="0" i="0" u="none" strike="noStrike" cap="none" dirty="0" err="1">
                <a:solidFill>
                  <a:schemeClr val="bg2">
                    <a:lumMod val="60000"/>
                    <a:lumOff val="40000"/>
                  </a:schemeClr>
                </a:solidFill>
                <a:effectLst/>
                <a:latin typeface="RecklessNeue"/>
                <a:cs typeface="Arial"/>
                <a:sym typeface="Arial"/>
              </a:rPr>
              <a:t>Lüdeke-Freund</a:t>
            </a:r>
            <a:r>
              <a:rPr lang="en-GB" sz="1000" b="0" i="0" u="none" strike="noStrike" cap="none" dirty="0">
                <a:solidFill>
                  <a:schemeClr val="bg2">
                    <a:lumMod val="60000"/>
                    <a:lumOff val="40000"/>
                  </a:schemeClr>
                </a:solidFill>
                <a:effectLst/>
                <a:latin typeface="RecklessNeue"/>
                <a:cs typeface="Arial"/>
                <a:sym typeface="Arial"/>
              </a:rPr>
              <a:t>, H. Breuer &amp; L. Massa</a:t>
            </a:r>
            <a:endParaRPr lang="en-GB" sz="1000" dirty="0">
              <a:solidFill>
                <a:schemeClr val="bg2">
                  <a:lumMod val="60000"/>
                  <a:lumOff val="40000"/>
                </a:scheme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it"/>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2.xml"/><Relationship Id="rId1" Type="http://schemas.openxmlformats.org/officeDocument/2006/relationships/themeOverride" Target="../theme/themeOverride1.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media/image13.jpg"/></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12.xml"/><Relationship Id="rId5" Type="http://schemas.openxmlformats.org/officeDocument/2006/relationships/image" Target="../media/image15.pn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hyperlink" Target="http://www.sustainablebusiness.design/" TargetMode="External"/><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62"/>
        <p:cNvGrpSpPr/>
        <p:nvPr/>
      </p:nvGrpSpPr>
      <p:grpSpPr>
        <a:xfrm>
          <a:off x="0" y="0"/>
          <a:ext cx="0" cy="0"/>
          <a:chOff x="0" y="0"/>
          <a:chExt cx="0" cy="0"/>
        </a:xfrm>
      </p:grpSpPr>
      <p:pic>
        <p:nvPicPr>
          <p:cNvPr id="63" name="Google Shape;63;p14"/>
          <p:cNvPicPr preferRelativeResize="0"/>
          <p:nvPr/>
        </p:nvPicPr>
        <p:blipFill>
          <a:blip r:embed="rId3">
            <a:alphaModFix/>
          </a:blip>
          <a:stretch>
            <a:fillRect/>
          </a:stretch>
        </p:blipFill>
        <p:spPr>
          <a:xfrm>
            <a:off x="663770" y="3756618"/>
            <a:ext cx="2785013" cy="921862"/>
          </a:xfrm>
          <a:prstGeom prst="rect">
            <a:avLst/>
          </a:prstGeom>
          <a:noFill/>
          <a:ln>
            <a:noFill/>
          </a:ln>
        </p:spPr>
      </p:pic>
      <p:pic>
        <p:nvPicPr>
          <p:cNvPr id="64" name="Google Shape;64;p14"/>
          <p:cNvPicPr preferRelativeResize="0"/>
          <p:nvPr/>
        </p:nvPicPr>
        <p:blipFill>
          <a:blip r:embed="rId4">
            <a:alphaModFix/>
          </a:blip>
          <a:stretch>
            <a:fillRect/>
          </a:stretch>
        </p:blipFill>
        <p:spPr>
          <a:xfrm>
            <a:off x="663770" y="2739659"/>
            <a:ext cx="3483430" cy="601556"/>
          </a:xfrm>
          <a:prstGeom prst="rect">
            <a:avLst/>
          </a:prstGeom>
          <a:noFill/>
          <a:ln>
            <a:noFill/>
          </a:ln>
        </p:spPr>
      </p:pic>
      <p:sp>
        <p:nvSpPr>
          <p:cNvPr id="65" name="Google Shape;65;p14"/>
          <p:cNvSpPr txBox="1"/>
          <p:nvPr/>
        </p:nvSpPr>
        <p:spPr>
          <a:xfrm>
            <a:off x="5446157" y="4607958"/>
            <a:ext cx="3607200" cy="415488"/>
          </a:xfrm>
          <a:prstGeom prst="rect">
            <a:avLst/>
          </a:prstGeom>
          <a:noFill/>
          <a:ln>
            <a:noFill/>
          </a:ln>
        </p:spPr>
        <p:txBody>
          <a:bodyPr spcFirstLastPara="1" wrap="square" lIns="68575" tIns="68575" rIns="68575" bIns="68575" anchor="t" anchorCtr="0">
            <a:spAutoFit/>
          </a:bodyPr>
          <a:lstStyle/>
          <a:p>
            <a:pPr marL="0" lvl="0" indent="0" algn="l" rtl="0">
              <a:spcBef>
                <a:spcPts val="0"/>
              </a:spcBef>
              <a:spcAft>
                <a:spcPts val="0"/>
              </a:spcAft>
              <a:buNone/>
            </a:pPr>
            <a:r>
              <a:rPr lang="it" sz="1800" dirty="0">
                <a:solidFill>
                  <a:srgbClr val="469BDD"/>
                </a:solidFill>
                <a:latin typeface="Helvetica Neue"/>
                <a:ea typeface="Helvetica Neue"/>
                <a:cs typeface="Helvetica Neue"/>
                <a:sym typeface="Helvetica Neue"/>
              </a:rPr>
              <a:t>www.sustainablebusiness.design</a:t>
            </a:r>
            <a:endParaRPr sz="1300" dirty="0">
              <a:solidFill>
                <a:srgbClr val="469BDD"/>
              </a:solidFill>
            </a:endParaRPr>
          </a:p>
        </p:txBody>
      </p:sp>
      <p:pic>
        <p:nvPicPr>
          <p:cNvPr id="66" name="Google Shape;66;p14"/>
          <p:cNvPicPr preferRelativeResize="0"/>
          <p:nvPr/>
        </p:nvPicPr>
        <p:blipFill>
          <a:blip r:embed="rId5">
            <a:alphaModFix/>
          </a:blip>
          <a:stretch>
            <a:fillRect/>
          </a:stretch>
        </p:blipFill>
        <p:spPr>
          <a:xfrm>
            <a:off x="694913" y="482944"/>
            <a:ext cx="4297411" cy="782404"/>
          </a:xfrm>
          <a:prstGeom prst="rect">
            <a:avLst/>
          </a:prstGeom>
          <a:noFill/>
          <a:ln>
            <a:noFill/>
          </a:ln>
        </p:spPr>
      </p:pic>
      <p:pic>
        <p:nvPicPr>
          <p:cNvPr id="67" name="Google Shape;67;p14"/>
          <p:cNvPicPr preferRelativeResize="0"/>
          <p:nvPr/>
        </p:nvPicPr>
        <p:blipFill>
          <a:blip r:embed="rId6">
            <a:alphaModFix/>
          </a:blip>
          <a:stretch>
            <a:fillRect/>
          </a:stretch>
        </p:blipFill>
        <p:spPr>
          <a:xfrm>
            <a:off x="5174553" y="535542"/>
            <a:ext cx="3274534" cy="677207"/>
          </a:xfrm>
          <a:prstGeom prst="rect">
            <a:avLst/>
          </a:prstGeom>
          <a:noFill/>
          <a:ln>
            <a:noFill/>
          </a:ln>
        </p:spPr>
      </p:pic>
      <p:pic>
        <p:nvPicPr>
          <p:cNvPr id="68" name="Google Shape;68;p14"/>
          <p:cNvPicPr preferRelativeResize="0"/>
          <p:nvPr/>
        </p:nvPicPr>
        <p:blipFill>
          <a:blip r:embed="rId7">
            <a:alphaModFix/>
          </a:blip>
          <a:stretch>
            <a:fillRect/>
          </a:stretch>
        </p:blipFill>
        <p:spPr>
          <a:xfrm>
            <a:off x="717977" y="1350044"/>
            <a:ext cx="2318078" cy="710081"/>
          </a:xfrm>
          <a:prstGeom prst="rect">
            <a:avLst/>
          </a:prstGeom>
          <a:noFill/>
          <a:ln>
            <a:noFill/>
          </a:ln>
        </p:spPr>
      </p:pic>
      <p:pic>
        <p:nvPicPr>
          <p:cNvPr id="69" name="Google Shape;69;p14"/>
          <p:cNvPicPr preferRelativeResize="0"/>
          <p:nvPr/>
        </p:nvPicPr>
        <p:blipFill>
          <a:blip r:embed="rId8">
            <a:alphaModFix/>
          </a:blip>
          <a:stretch>
            <a:fillRect/>
          </a:stretch>
        </p:blipFill>
        <p:spPr>
          <a:xfrm>
            <a:off x="3341119" y="1401280"/>
            <a:ext cx="2557192" cy="881027"/>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6"/>
          <p:cNvSpPr txBox="1">
            <a:spLocks noGrp="1"/>
          </p:cNvSpPr>
          <p:nvPr>
            <p:ph type="title"/>
          </p:nvPr>
        </p:nvSpPr>
        <p:spPr>
          <a:xfrm>
            <a:off x="387625" y="333221"/>
            <a:ext cx="8441400" cy="521700"/>
          </a:xfrm>
          <a:prstGeom prst="rect">
            <a:avLst/>
          </a:prstGeom>
          <a:solidFill>
            <a:srgbClr val="D9D9D9"/>
          </a:solidFill>
          <a:ln>
            <a:noFill/>
          </a:ln>
        </p:spPr>
        <p:txBody>
          <a:bodyPr spcFirstLastPara="1" wrap="square" lIns="135000" tIns="0" rIns="0" bIns="0" anchor="ctr" anchorCtr="0">
            <a:noAutofit/>
          </a:bodyPr>
          <a:lstStyle/>
          <a:p>
            <a:pPr lvl="0">
              <a:buSzPts val="2100"/>
            </a:pPr>
            <a:r>
              <a:rPr lang="it" sz="2400" dirty="0">
                <a:solidFill>
                  <a:schemeClr val="dk1"/>
                </a:solidFill>
                <a:latin typeface="Helvetica Neue"/>
                <a:ea typeface="Helvetica Neue"/>
                <a:cs typeface="Helvetica Neue"/>
                <a:sym typeface="Helvetica Neue"/>
              </a:rPr>
              <a:t>Business model i</a:t>
            </a:r>
            <a:r>
              <a:rPr lang="da-DK" sz="2400" dirty="0">
                <a:latin typeface="Helvetica Neue"/>
                <a:ea typeface="Helvetica Neue"/>
                <a:cs typeface="Helvetica Neue"/>
                <a:sym typeface="Helvetica Neue"/>
              </a:rPr>
              <a:t>nnovation</a:t>
            </a:r>
            <a:endParaRPr lang="en-GB" sz="2400" dirty="0">
              <a:solidFill>
                <a:srgbClr val="188EC9"/>
              </a:solidFill>
              <a:latin typeface="Helvetica Neue"/>
              <a:ea typeface="Helvetica Neue"/>
              <a:cs typeface="Helvetica Neue"/>
              <a:sym typeface="Helvetica Neue"/>
            </a:endParaRPr>
          </a:p>
        </p:txBody>
      </p:sp>
      <p:sp>
        <p:nvSpPr>
          <p:cNvPr id="95" name="Google Shape;95;p16"/>
          <p:cNvSpPr/>
          <p:nvPr/>
        </p:nvSpPr>
        <p:spPr>
          <a:xfrm>
            <a:off x="292225" y="326125"/>
            <a:ext cx="95400" cy="521700"/>
          </a:xfrm>
          <a:prstGeom prst="rect">
            <a:avLst/>
          </a:prstGeom>
          <a:solidFill>
            <a:srgbClr val="188EC9"/>
          </a:solidFill>
          <a:ln w="9525" cap="flat" cmpd="sng">
            <a:solidFill>
              <a:srgbClr val="188EC9"/>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orbel"/>
              <a:ea typeface="Corbel"/>
              <a:cs typeface="Corbel"/>
              <a:sym typeface="Corbel"/>
            </a:endParaRPr>
          </a:p>
        </p:txBody>
      </p:sp>
      <p:pic>
        <p:nvPicPr>
          <p:cNvPr id="98" name="Google Shape;98;p16"/>
          <p:cNvPicPr preferRelativeResize="0"/>
          <p:nvPr/>
        </p:nvPicPr>
        <p:blipFill>
          <a:blip r:embed="rId3">
            <a:alphaModFix/>
          </a:blip>
          <a:stretch>
            <a:fillRect/>
          </a:stretch>
        </p:blipFill>
        <p:spPr>
          <a:xfrm rot="-5400000">
            <a:off x="8577501" y="4577011"/>
            <a:ext cx="907650" cy="225337"/>
          </a:xfrm>
          <a:prstGeom prst="rect">
            <a:avLst/>
          </a:prstGeom>
          <a:noFill/>
          <a:ln>
            <a:noFill/>
          </a:ln>
        </p:spPr>
      </p:pic>
      <p:sp>
        <p:nvSpPr>
          <p:cNvPr id="6" name="Tekstfelt 5"/>
          <p:cNvSpPr txBox="1"/>
          <p:nvPr/>
        </p:nvSpPr>
        <p:spPr>
          <a:xfrm>
            <a:off x="292225" y="1554608"/>
            <a:ext cx="7543836" cy="2492990"/>
          </a:xfrm>
          <a:prstGeom prst="rect">
            <a:avLst/>
          </a:prstGeom>
          <a:noFill/>
          <a:ln>
            <a:noFill/>
          </a:ln>
        </p:spPr>
        <p:txBody>
          <a:bodyPr spcFirstLastPara="1" wrap="square" lIns="0" tIns="0" rIns="0" bIns="0" rtlCol="0" anchor="t" anchorCtr="0">
            <a:spAutoFit/>
          </a:bodyPr>
          <a:lstStyle>
            <a:defPPr marR="0" lvl="0" algn="l" rtl="0">
              <a:lnSpc>
                <a:spcPct val="100000"/>
              </a:lnSpc>
              <a:spcBef>
                <a:spcPts val="0"/>
              </a:spcBef>
              <a:spcAft>
                <a:spcPts val="0"/>
              </a:spcAft>
            </a:defPPr>
            <a:lvl1pPr marL="285750" indent="-285750">
              <a:buSzPts val="1400"/>
              <a:buFont typeface="Arial" charset="0"/>
              <a:buChar char="•"/>
              <a:defRPr sz="1800">
                <a:solidFill>
                  <a:schemeClr val="tx1"/>
                </a:solidFill>
                <a:latin typeface="Helvetica Neue" charset="0"/>
              </a:defRPr>
            </a:lvl1pPr>
            <a:lvl2pPr marL="914400" indent="-304800">
              <a:lnSpc>
                <a:spcPct val="90000"/>
              </a:lnSpc>
              <a:spcBef>
                <a:spcPts val="1200"/>
              </a:spcBef>
              <a:buClr>
                <a:srgbClr val="3F3F3F"/>
              </a:buClr>
              <a:buSzPts val="1200"/>
              <a:buChar char="○"/>
              <a:defRPr>
                <a:solidFill>
                  <a:srgbClr val="3F3F3F"/>
                </a:solidFill>
              </a:defRPr>
            </a:lvl2pPr>
            <a:lvl3pPr marL="1371600" indent="-298450">
              <a:lnSpc>
                <a:spcPct val="90000"/>
              </a:lnSpc>
              <a:spcBef>
                <a:spcPts val="1200"/>
              </a:spcBef>
              <a:buClr>
                <a:srgbClr val="3F3F3F"/>
              </a:buClr>
              <a:buSzPts val="1100"/>
              <a:buChar char="■"/>
              <a:defRPr>
                <a:solidFill>
                  <a:srgbClr val="3F3F3F"/>
                </a:solidFill>
              </a:defRPr>
            </a:lvl3pPr>
            <a:lvl4pPr marL="1828800" indent="-298450">
              <a:lnSpc>
                <a:spcPct val="90000"/>
              </a:lnSpc>
              <a:spcBef>
                <a:spcPts val="1200"/>
              </a:spcBef>
              <a:buClr>
                <a:srgbClr val="3F3F3F"/>
              </a:buClr>
              <a:buSzPts val="1100"/>
              <a:buChar char="●"/>
              <a:defRPr>
                <a:solidFill>
                  <a:srgbClr val="3F3F3F"/>
                </a:solidFill>
              </a:defRPr>
            </a:lvl4pPr>
            <a:lvl5pPr marL="2286000" indent="-298450">
              <a:lnSpc>
                <a:spcPct val="90000"/>
              </a:lnSpc>
              <a:spcBef>
                <a:spcPts val="1200"/>
              </a:spcBef>
              <a:buClr>
                <a:srgbClr val="3F3F3F"/>
              </a:buClr>
              <a:buSzPts val="1100"/>
              <a:buChar char="○"/>
              <a:defRPr>
                <a:solidFill>
                  <a:srgbClr val="3F3F3F"/>
                </a:solidFill>
              </a:defRPr>
            </a:lvl5pPr>
            <a:lvl6pPr marL="2743200" indent="-317500">
              <a:lnSpc>
                <a:spcPct val="90000"/>
              </a:lnSpc>
              <a:spcBef>
                <a:spcPts val="1200"/>
              </a:spcBef>
              <a:buClr>
                <a:schemeClr val="dk1"/>
              </a:buClr>
              <a:buSzPts val="1400"/>
              <a:buChar char="■"/>
              <a:defRPr>
                <a:solidFill>
                  <a:schemeClr val="dk2"/>
                </a:solidFill>
              </a:defRPr>
            </a:lvl6pPr>
            <a:lvl7pPr marL="3200400" indent="-317500">
              <a:lnSpc>
                <a:spcPct val="90000"/>
              </a:lnSpc>
              <a:spcBef>
                <a:spcPts val="1200"/>
              </a:spcBef>
              <a:buClr>
                <a:schemeClr val="dk1"/>
              </a:buClr>
              <a:buSzPts val="1400"/>
              <a:buChar char="●"/>
              <a:defRPr>
                <a:solidFill>
                  <a:schemeClr val="dk2"/>
                </a:solidFill>
              </a:defRPr>
            </a:lvl7pPr>
            <a:lvl8pPr marL="3657600" indent="-317500">
              <a:lnSpc>
                <a:spcPct val="90000"/>
              </a:lnSpc>
              <a:spcBef>
                <a:spcPts val="1200"/>
              </a:spcBef>
              <a:buClr>
                <a:schemeClr val="dk1"/>
              </a:buClr>
              <a:buSzPts val="1400"/>
              <a:buChar char="○"/>
              <a:defRPr>
                <a:solidFill>
                  <a:schemeClr val="dk2"/>
                </a:solidFill>
              </a:defRPr>
            </a:lvl8pPr>
            <a:lvl9pPr marL="4114800" indent="-317500">
              <a:lnSpc>
                <a:spcPct val="90000"/>
              </a:lnSpc>
              <a:spcBef>
                <a:spcPts val="1200"/>
              </a:spcBef>
              <a:spcAft>
                <a:spcPts val="1200"/>
              </a:spcAft>
              <a:buClr>
                <a:schemeClr val="dk1"/>
              </a:buClr>
              <a:buSzPts val="1400"/>
              <a:buChar char="■"/>
              <a:defRPr>
                <a:solidFill>
                  <a:schemeClr val="dk2"/>
                </a:solidFill>
              </a:defRPr>
            </a:lvl9pPr>
          </a:lstStyle>
          <a:p>
            <a:r>
              <a:rPr lang="da-DK" dirty="0"/>
              <a:t>Has attracted interest because it promises to have a high impact on performance (e.g., Google and Xerox).</a:t>
            </a:r>
          </a:p>
          <a:p>
            <a:endParaRPr lang="da-DK" dirty="0"/>
          </a:p>
          <a:p>
            <a:r>
              <a:rPr lang="da-DK" dirty="0"/>
              <a:t>It can be a source of disruption. By introducing disruptive business models, companies can redefine markets, challenge incumbents, and gain market leadership (e.g., Airbnb &amp; Uber).</a:t>
            </a:r>
          </a:p>
          <a:p>
            <a:endParaRPr lang="da-DK" dirty="0"/>
          </a:p>
          <a:p>
            <a:r>
              <a:rPr lang="da-DK" dirty="0"/>
              <a:t>It offers the opportunity to radically reinvent customer value (e.g., Ryanair’s cheap flights or IKEA’s flat pack and self-assembly furniture).</a:t>
            </a:r>
          </a:p>
        </p:txBody>
      </p:sp>
      <p:sp>
        <p:nvSpPr>
          <p:cNvPr id="3" name="Pladsholder til tekst 1">
            <a:extLst>
              <a:ext uri="{FF2B5EF4-FFF2-40B4-BE49-F238E27FC236}">
                <a16:creationId xmlns:a16="http://schemas.microsoft.com/office/drawing/2014/main" id="{8D8E8ED2-2DC6-77A4-F336-72684290B9BB}"/>
              </a:ext>
            </a:extLst>
          </p:cNvPr>
          <p:cNvSpPr>
            <a:spLocks noGrp="1"/>
          </p:cNvSpPr>
          <p:nvPr>
            <p:ph type="body" idx="1"/>
          </p:nvPr>
        </p:nvSpPr>
        <p:spPr>
          <a:xfrm>
            <a:off x="292225" y="975747"/>
            <a:ext cx="4104000" cy="270000"/>
          </a:xfrm>
        </p:spPr>
        <p:txBody>
          <a:bodyPr/>
          <a:lstStyle/>
          <a:p>
            <a:pPr marL="87313" lvl="0" indent="0"/>
            <a:r>
              <a:rPr lang="da-DK" dirty="0">
                <a:solidFill>
                  <a:srgbClr val="188EC9"/>
                </a:solidFill>
                <a:latin typeface="Helvetica Neue"/>
                <a:ea typeface="Helvetica Neue"/>
                <a:cs typeface="Helvetica Neue"/>
                <a:sym typeface="Helvetica Neue"/>
              </a:rPr>
              <a:t>Business model innovation</a:t>
            </a:r>
            <a:endParaRPr lang="it" dirty="0">
              <a:solidFill>
                <a:srgbClr val="188EC9"/>
              </a:solidFill>
              <a:latin typeface="Helvetica Neue"/>
              <a:ea typeface="Helvetica Neue"/>
              <a:cs typeface="Helvetica Neue"/>
              <a:sym typeface="Helvetica Neue"/>
            </a:endParaRPr>
          </a:p>
          <a:p>
            <a:endParaRPr lang="da-DK"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5"/>
          <p:cNvSpPr txBox="1">
            <a:spLocks noGrp="1"/>
          </p:cNvSpPr>
          <p:nvPr>
            <p:ph type="title"/>
          </p:nvPr>
        </p:nvSpPr>
        <p:spPr>
          <a:xfrm>
            <a:off x="387625" y="333221"/>
            <a:ext cx="8441400" cy="521700"/>
          </a:xfrm>
          <a:prstGeom prst="rect">
            <a:avLst/>
          </a:prstGeom>
          <a:solidFill>
            <a:srgbClr val="D9D9D9"/>
          </a:solidFill>
          <a:ln>
            <a:noFill/>
          </a:ln>
        </p:spPr>
        <p:txBody>
          <a:bodyPr spcFirstLastPara="1" wrap="square" lIns="135000" tIns="0" rIns="0" bIns="0" anchor="ctr" anchorCtr="0">
            <a:noAutofit/>
          </a:bodyPr>
          <a:lstStyle/>
          <a:p>
            <a:pPr marL="0" lvl="0" indent="0" algn="l" rtl="0">
              <a:lnSpc>
                <a:spcPct val="90000"/>
              </a:lnSpc>
              <a:spcBef>
                <a:spcPts val="0"/>
              </a:spcBef>
              <a:spcAft>
                <a:spcPts val="0"/>
              </a:spcAft>
              <a:buClr>
                <a:srgbClr val="3F3F3F"/>
              </a:buClr>
              <a:buSzPts val="2100"/>
              <a:buFont typeface="Arial"/>
              <a:buNone/>
            </a:pPr>
            <a:r>
              <a:rPr lang="it" sz="2400" dirty="0">
                <a:solidFill>
                  <a:schemeClr val="dk1"/>
                </a:solidFill>
                <a:latin typeface="Helvetica Neue"/>
                <a:ea typeface="Helvetica Neue"/>
                <a:cs typeface="Helvetica Neue"/>
                <a:sym typeface="Helvetica Neue"/>
              </a:rPr>
              <a:t>Business model i</a:t>
            </a:r>
            <a:r>
              <a:rPr lang="da-DK" sz="2400" dirty="0">
                <a:solidFill>
                  <a:schemeClr val="dk1"/>
                </a:solidFill>
                <a:latin typeface="Helvetica Neue"/>
                <a:ea typeface="Helvetica Neue"/>
                <a:cs typeface="Helvetica Neue"/>
                <a:sym typeface="Helvetica Neue"/>
              </a:rPr>
              <a:t>nnovation</a:t>
            </a:r>
            <a:endParaRPr sz="2400" dirty="0">
              <a:solidFill>
                <a:srgbClr val="188EC9"/>
              </a:solidFill>
              <a:latin typeface="Helvetica Neue"/>
              <a:ea typeface="Helvetica Neue"/>
              <a:cs typeface="Helvetica Neue"/>
              <a:sym typeface="Helvetica Neue"/>
            </a:endParaRPr>
          </a:p>
        </p:txBody>
      </p:sp>
      <p:sp>
        <p:nvSpPr>
          <p:cNvPr id="80" name="Google Shape;80;p15"/>
          <p:cNvSpPr/>
          <p:nvPr/>
        </p:nvSpPr>
        <p:spPr>
          <a:xfrm>
            <a:off x="292225" y="326125"/>
            <a:ext cx="95400" cy="521700"/>
          </a:xfrm>
          <a:prstGeom prst="rect">
            <a:avLst/>
          </a:prstGeom>
          <a:solidFill>
            <a:srgbClr val="188EC9"/>
          </a:solidFill>
          <a:ln w="9525" cap="flat" cmpd="sng">
            <a:solidFill>
              <a:srgbClr val="188EC9"/>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orbel"/>
              <a:ea typeface="Corbel"/>
              <a:cs typeface="Corbel"/>
              <a:sym typeface="Corbel"/>
            </a:endParaRPr>
          </a:p>
        </p:txBody>
      </p:sp>
      <p:pic>
        <p:nvPicPr>
          <p:cNvPr id="83" name="Google Shape;83;p15"/>
          <p:cNvPicPr preferRelativeResize="0"/>
          <p:nvPr/>
        </p:nvPicPr>
        <p:blipFill>
          <a:blip r:embed="rId3">
            <a:alphaModFix/>
          </a:blip>
          <a:stretch>
            <a:fillRect/>
          </a:stretch>
        </p:blipFill>
        <p:spPr>
          <a:xfrm rot="-5400000">
            <a:off x="8577501" y="4577011"/>
            <a:ext cx="907650" cy="225337"/>
          </a:xfrm>
          <a:prstGeom prst="rect">
            <a:avLst/>
          </a:prstGeom>
          <a:noFill/>
          <a:ln>
            <a:noFill/>
          </a:ln>
        </p:spPr>
      </p:pic>
      <p:pic>
        <p:nvPicPr>
          <p:cNvPr id="15" name="Billed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5001" y="2381500"/>
            <a:ext cx="783024" cy="728214"/>
          </a:xfrm>
          <a:prstGeom prst="rect">
            <a:avLst/>
          </a:prstGeom>
        </p:spPr>
      </p:pic>
      <p:sp>
        <p:nvSpPr>
          <p:cNvPr id="17" name="Rektangel 16"/>
          <p:cNvSpPr/>
          <p:nvPr/>
        </p:nvSpPr>
        <p:spPr>
          <a:xfrm>
            <a:off x="2111323" y="3506831"/>
            <a:ext cx="4882935" cy="923330"/>
          </a:xfrm>
          <a:prstGeom prst="rect">
            <a:avLst/>
          </a:prstGeom>
        </p:spPr>
        <p:txBody>
          <a:bodyPr wrap="square">
            <a:spAutoFit/>
          </a:bodyPr>
          <a:lstStyle/>
          <a:p>
            <a:r>
              <a:rPr lang="en-GB" sz="1800" u="sng" dirty="0"/>
              <a:t>Roll Royce performance-based pricing:</a:t>
            </a:r>
            <a:endParaRPr lang="en-GB" sz="1800" dirty="0"/>
          </a:p>
          <a:p>
            <a:r>
              <a:rPr lang="en-GB" sz="1800" dirty="0"/>
              <a:t>Power-by-the-hour prices aircraft engines based on performance in flight hours.</a:t>
            </a:r>
          </a:p>
        </p:txBody>
      </p:sp>
      <p:sp>
        <p:nvSpPr>
          <p:cNvPr id="18" name="Tekstfelt 17"/>
          <p:cNvSpPr txBox="1"/>
          <p:nvPr/>
        </p:nvSpPr>
        <p:spPr>
          <a:xfrm>
            <a:off x="2111323" y="2305264"/>
            <a:ext cx="6152912" cy="923330"/>
          </a:xfrm>
          <a:prstGeom prst="rect">
            <a:avLst/>
          </a:prstGeom>
          <a:noFill/>
        </p:spPr>
        <p:txBody>
          <a:bodyPr wrap="square" rtlCol="0">
            <a:spAutoFit/>
          </a:bodyPr>
          <a:lstStyle/>
          <a:p>
            <a:r>
              <a:rPr lang="en-GB" sz="1800" u="sng" dirty="0"/>
              <a:t>Dropbox’s Freemium offering:</a:t>
            </a:r>
          </a:p>
          <a:p>
            <a:r>
              <a:rPr lang="en-GB" sz="1800" dirty="0"/>
              <a:t>Offering a free, reduced-feature version to reach critical mass in combination with a premium version for revenue. </a:t>
            </a:r>
          </a:p>
        </p:txBody>
      </p:sp>
      <p:pic>
        <p:nvPicPr>
          <p:cNvPr id="3" name="Grafik 2">
            <a:extLst>
              <a:ext uri="{FF2B5EF4-FFF2-40B4-BE49-F238E27FC236}">
                <a16:creationId xmlns:a16="http://schemas.microsoft.com/office/drawing/2014/main" id="{E32E6B78-314E-4CED-82B3-4597CFE79776}"/>
              </a:ext>
            </a:extLst>
          </p:cNvPr>
          <p:cNvPicPr>
            <a:picLocks noChangeAspect="1"/>
          </p:cNvPicPr>
          <p:nvPr/>
        </p:nvPicPr>
        <p:blipFill>
          <a:blip r:embed="rId5"/>
          <a:stretch>
            <a:fillRect/>
          </a:stretch>
        </p:blipFill>
        <p:spPr>
          <a:xfrm>
            <a:off x="695533" y="3528154"/>
            <a:ext cx="541960" cy="880685"/>
          </a:xfrm>
          <a:prstGeom prst="rect">
            <a:avLst/>
          </a:prstGeom>
        </p:spPr>
      </p:pic>
      <p:pic>
        <p:nvPicPr>
          <p:cNvPr id="13" name="Billede 15">
            <a:extLst>
              <a:ext uri="{FF2B5EF4-FFF2-40B4-BE49-F238E27FC236}">
                <a16:creationId xmlns:a16="http://schemas.microsoft.com/office/drawing/2014/main" id="{D3F08BC1-2493-43CB-9957-D9C823DADE4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4479" y="1107156"/>
            <a:ext cx="1364069" cy="818441"/>
          </a:xfrm>
          <a:prstGeom prst="rect">
            <a:avLst/>
          </a:prstGeom>
        </p:spPr>
      </p:pic>
      <p:sp>
        <p:nvSpPr>
          <p:cNvPr id="20" name="Rektangel 18">
            <a:extLst>
              <a:ext uri="{FF2B5EF4-FFF2-40B4-BE49-F238E27FC236}">
                <a16:creationId xmlns:a16="http://schemas.microsoft.com/office/drawing/2014/main" id="{070461D5-98E2-4051-908B-7B436D307267}"/>
              </a:ext>
            </a:extLst>
          </p:cNvPr>
          <p:cNvSpPr/>
          <p:nvPr/>
        </p:nvSpPr>
        <p:spPr>
          <a:xfrm>
            <a:off x="2111323" y="1107156"/>
            <a:ext cx="6152912" cy="923330"/>
          </a:xfrm>
          <a:prstGeom prst="rect">
            <a:avLst/>
          </a:prstGeom>
        </p:spPr>
        <p:txBody>
          <a:bodyPr wrap="square">
            <a:spAutoFit/>
          </a:bodyPr>
          <a:lstStyle/>
          <a:p>
            <a:r>
              <a:rPr lang="en-GB" sz="1800" u="sng" dirty="0"/>
              <a:t>Gillette’s razor and blades modular offerings:</a:t>
            </a:r>
          </a:p>
          <a:p>
            <a:r>
              <a:rPr lang="en-GB" sz="1800" dirty="0"/>
              <a:t>Selling primary products cheaply (razor) and making money through relatively expensive consumables (blades).</a:t>
            </a:r>
            <a:endParaRPr lang="en-GB" sz="1800" u="sng" dirty="0"/>
          </a:p>
        </p:txBody>
      </p:sp>
    </p:spTree>
    <p:extLst>
      <p:ext uri="{BB962C8B-B14F-4D97-AF65-F5344CB8AC3E}">
        <p14:creationId xmlns:p14="http://schemas.microsoft.com/office/powerpoint/2010/main" val="32980108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Shape 62"/>
        <p:cNvGrpSpPr/>
        <p:nvPr/>
      </p:nvGrpSpPr>
      <p:grpSpPr>
        <a:xfrm>
          <a:off x="0" y="0"/>
          <a:ext cx="0" cy="0"/>
          <a:chOff x="0" y="0"/>
          <a:chExt cx="0" cy="0"/>
        </a:xfrm>
      </p:grpSpPr>
      <p:sp>
        <p:nvSpPr>
          <p:cNvPr id="3" name="Google Shape;75;p15">
            <a:extLst>
              <a:ext uri="{FF2B5EF4-FFF2-40B4-BE49-F238E27FC236}">
                <a16:creationId xmlns:a16="http://schemas.microsoft.com/office/drawing/2014/main" id="{07836AB2-2136-1491-3417-66C121AC39C9}"/>
              </a:ext>
            </a:extLst>
          </p:cNvPr>
          <p:cNvSpPr txBox="1">
            <a:spLocks/>
          </p:cNvSpPr>
          <p:nvPr/>
        </p:nvSpPr>
        <p:spPr>
          <a:xfrm>
            <a:off x="201805" y="1565350"/>
            <a:ext cx="8441400" cy="2012800"/>
          </a:xfrm>
          <a:prstGeom prst="rect">
            <a:avLst/>
          </a:prstGeom>
          <a:solidFill>
            <a:schemeClr val="tx1"/>
          </a:solidFill>
          <a:ln>
            <a:noFill/>
          </a:ln>
        </p:spPr>
        <p:txBody>
          <a:bodyPr spcFirstLastPara="1" wrap="square" lIns="135000" tIns="0" rIns="0" bIns="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9pPr>
          </a:lstStyle>
          <a:p>
            <a:r>
              <a:rPr lang="da-DK" sz="2800" dirty="0">
                <a:solidFill>
                  <a:schemeClr val="bg1"/>
                </a:solidFill>
              </a:rPr>
              <a:t>What is a </a:t>
            </a:r>
            <a:r>
              <a:rPr lang="da-DK" sz="2800" dirty="0">
                <a:solidFill>
                  <a:srgbClr val="188EC9"/>
                </a:solidFill>
                <a:latin typeface="Helvetica Neue"/>
                <a:ea typeface="Helvetica Neue"/>
                <a:cs typeface="Helvetica Neue"/>
              </a:rPr>
              <a:t>value creation?</a:t>
            </a:r>
            <a:r>
              <a:rPr lang="da-DK" sz="2800" dirty="0"/>
              <a:t>?</a:t>
            </a:r>
          </a:p>
        </p:txBody>
      </p:sp>
    </p:spTree>
    <p:extLst>
      <p:ext uri="{BB962C8B-B14F-4D97-AF65-F5344CB8AC3E}">
        <p14:creationId xmlns:p14="http://schemas.microsoft.com/office/powerpoint/2010/main" val="41625181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7"/>
          <p:cNvSpPr txBox="1">
            <a:spLocks noGrp="1"/>
          </p:cNvSpPr>
          <p:nvPr>
            <p:ph type="title"/>
          </p:nvPr>
        </p:nvSpPr>
        <p:spPr>
          <a:xfrm>
            <a:off x="387625" y="333221"/>
            <a:ext cx="8441400" cy="521700"/>
          </a:xfrm>
          <a:prstGeom prst="rect">
            <a:avLst/>
          </a:prstGeom>
          <a:solidFill>
            <a:srgbClr val="D9D9D9"/>
          </a:solidFill>
          <a:ln>
            <a:noFill/>
          </a:ln>
        </p:spPr>
        <p:txBody>
          <a:bodyPr spcFirstLastPara="1" wrap="square" lIns="135000" tIns="0" rIns="0" bIns="0" anchor="ctr" anchorCtr="0">
            <a:noAutofit/>
          </a:bodyPr>
          <a:lstStyle/>
          <a:p>
            <a:pPr lvl="0">
              <a:buSzPts val="2100"/>
            </a:pPr>
            <a:r>
              <a:rPr lang="da-DK" sz="2400" dirty="0">
                <a:solidFill>
                  <a:schemeClr val="tx1"/>
                </a:solidFill>
                <a:latin typeface="Helvetica Neue"/>
                <a:ea typeface="Helvetica Neue"/>
                <a:cs typeface="Helvetica Neue"/>
                <a:sym typeface="Helvetica Neue"/>
              </a:rPr>
              <a:t>Value creation</a:t>
            </a:r>
            <a:endParaRPr sz="2400" dirty="0">
              <a:solidFill>
                <a:schemeClr val="tx1"/>
              </a:solidFill>
              <a:latin typeface="Helvetica Neue"/>
              <a:ea typeface="Helvetica Neue"/>
              <a:cs typeface="Helvetica Neue"/>
              <a:sym typeface="Helvetica Neue"/>
            </a:endParaRPr>
          </a:p>
        </p:txBody>
      </p:sp>
      <p:sp>
        <p:nvSpPr>
          <p:cNvPr id="110" name="Google Shape;110;p17"/>
          <p:cNvSpPr/>
          <p:nvPr/>
        </p:nvSpPr>
        <p:spPr>
          <a:xfrm>
            <a:off x="292225" y="326125"/>
            <a:ext cx="95400" cy="521700"/>
          </a:xfrm>
          <a:prstGeom prst="rect">
            <a:avLst/>
          </a:prstGeom>
          <a:solidFill>
            <a:srgbClr val="188EC9"/>
          </a:solidFill>
          <a:ln w="9525" cap="flat" cmpd="sng">
            <a:solidFill>
              <a:srgbClr val="188EC9"/>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Helvetica Neue"/>
              <a:ea typeface="Corbel"/>
              <a:cs typeface="Corbel"/>
              <a:sym typeface="Corbel"/>
            </a:endParaRPr>
          </a:p>
        </p:txBody>
      </p:sp>
      <p:pic>
        <p:nvPicPr>
          <p:cNvPr id="112" name="Google Shape;112;p17"/>
          <p:cNvPicPr preferRelativeResize="0"/>
          <p:nvPr/>
        </p:nvPicPr>
        <p:blipFill>
          <a:blip r:embed="rId3">
            <a:alphaModFix/>
          </a:blip>
          <a:stretch>
            <a:fillRect/>
          </a:stretch>
        </p:blipFill>
        <p:spPr>
          <a:xfrm rot="-5400000">
            <a:off x="8577501" y="4577011"/>
            <a:ext cx="907650" cy="225337"/>
          </a:xfrm>
          <a:prstGeom prst="rect">
            <a:avLst/>
          </a:prstGeom>
          <a:noFill/>
          <a:ln>
            <a:noFill/>
          </a:ln>
        </p:spPr>
      </p:pic>
      <p:sp>
        <p:nvSpPr>
          <p:cNvPr id="3" name="Afrundet rektangel 2"/>
          <p:cNvSpPr/>
          <p:nvPr/>
        </p:nvSpPr>
        <p:spPr>
          <a:xfrm>
            <a:off x="416393" y="2007203"/>
            <a:ext cx="7018638" cy="667265"/>
          </a:xfrm>
          <a:prstGeom prst="roundRect">
            <a:avLst/>
          </a:prstGeom>
          <a:solidFill>
            <a:srgbClr val="469BD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latin typeface="Helvetica Neue"/>
            </a:endParaRPr>
          </a:p>
        </p:txBody>
      </p:sp>
      <p:sp>
        <p:nvSpPr>
          <p:cNvPr id="13" name="Afrundet rektangel 12"/>
          <p:cNvSpPr/>
          <p:nvPr/>
        </p:nvSpPr>
        <p:spPr>
          <a:xfrm>
            <a:off x="416393" y="2841951"/>
            <a:ext cx="7018638" cy="667265"/>
          </a:xfrm>
          <a:prstGeom prst="roundRect">
            <a:avLst/>
          </a:prstGeom>
          <a:solidFill>
            <a:srgbClr val="469BD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latin typeface="Helvetica Neue"/>
              </a:rPr>
              <a:t>       The delivery of revenue to the company – the profit creates value for the </a:t>
            </a:r>
            <a:br>
              <a:rPr lang="en-GB" dirty="0">
                <a:solidFill>
                  <a:schemeClr val="bg1"/>
                </a:solidFill>
                <a:latin typeface="Helvetica Neue"/>
              </a:rPr>
            </a:br>
            <a:r>
              <a:rPr lang="en-GB" dirty="0">
                <a:solidFill>
                  <a:schemeClr val="bg1"/>
                </a:solidFill>
                <a:latin typeface="Helvetica Neue"/>
              </a:rPr>
              <a:t>investors (shareholder value).</a:t>
            </a:r>
          </a:p>
        </p:txBody>
      </p:sp>
      <p:sp>
        <p:nvSpPr>
          <p:cNvPr id="14" name="Afrundet rektangel 13"/>
          <p:cNvSpPr/>
          <p:nvPr/>
        </p:nvSpPr>
        <p:spPr>
          <a:xfrm>
            <a:off x="416393" y="3675659"/>
            <a:ext cx="7018638" cy="667265"/>
          </a:xfrm>
          <a:prstGeom prst="roundRect">
            <a:avLst/>
          </a:prstGeom>
          <a:solidFill>
            <a:srgbClr val="469BD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solidFill>
                  <a:schemeClr val="bg1"/>
                </a:solidFill>
                <a:latin typeface="Helvetica Neue"/>
              </a:rPr>
              <a:t>The delivery of benefits to society resulting from the company’s activity – </a:t>
            </a:r>
            <a:br>
              <a:rPr lang="da-DK" dirty="0">
                <a:solidFill>
                  <a:schemeClr val="bg1"/>
                </a:solidFill>
                <a:latin typeface="Helvetica Neue"/>
              </a:rPr>
            </a:br>
            <a:r>
              <a:rPr lang="da-DK" dirty="0">
                <a:solidFill>
                  <a:schemeClr val="bg1"/>
                </a:solidFill>
                <a:latin typeface="Helvetica Neue"/>
              </a:rPr>
              <a:t>payment of taxes and more employment (economic value).</a:t>
            </a:r>
          </a:p>
        </p:txBody>
      </p:sp>
      <p:sp>
        <p:nvSpPr>
          <p:cNvPr id="4" name="Tekstfelt 3"/>
          <p:cNvSpPr txBox="1"/>
          <p:nvPr/>
        </p:nvSpPr>
        <p:spPr>
          <a:xfrm>
            <a:off x="522575" y="2094540"/>
            <a:ext cx="6378033" cy="738664"/>
          </a:xfrm>
          <a:prstGeom prst="rect">
            <a:avLst/>
          </a:prstGeom>
          <a:noFill/>
        </p:spPr>
        <p:txBody>
          <a:bodyPr wrap="square" rtlCol="0">
            <a:spAutoFit/>
          </a:bodyPr>
          <a:lstStyle/>
          <a:p>
            <a:pPr algn="ctr"/>
            <a:r>
              <a:rPr lang="en-GB" dirty="0">
                <a:solidFill>
                  <a:schemeClr val="bg1"/>
                </a:solidFill>
                <a:latin typeface="Helvetica Neue"/>
              </a:rPr>
              <a:t>     The delivery of benefits to customers - purchase of products and services to ‘get a job done’ (customer value).</a:t>
            </a:r>
          </a:p>
          <a:p>
            <a:endParaRPr lang="en-GB" dirty="0">
              <a:latin typeface="Helvetica Neue"/>
            </a:endParaRPr>
          </a:p>
        </p:txBody>
      </p:sp>
      <p:sp>
        <p:nvSpPr>
          <p:cNvPr id="5" name="Tekstfelt 4"/>
          <p:cNvSpPr txBox="1"/>
          <p:nvPr/>
        </p:nvSpPr>
        <p:spPr>
          <a:xfrm>
            <a:off x="437525" y="2116822"/>
            <a:ext cx="435377" cy="461665"/>
          </a:xfrm>
          <a:prstGeom prst="rect">
            <a:avLst/>
          </a:prstGeom>
          <a:noFill/>
        </p:spPr>
        <p:txBody>
          <a:bodyPr wrap="square" rtlCol="0">
            <a:spAutoFit/>
          </a:bodyPr>
          <a:lstStyle/>
          <a:p>
            <a:r>
              <a:rPr lang="da-DK" sz="2400" b="1" dirty="0">
                <a:solidFill>
                  <a:schemeClr val="bg1"/>
                </a:solidFill>
                <a:latin typeface="Helvetica Neue"/>
              </a:rPr>
              <a:t>1</a:t>
            </a:r>
          </a:p>
        </p:txBody>
      </p:sp>
      <p:sp>
        <p:nvSpPr>
          <p:cNvPr id="17" name="Tekstfelt 16"/>
          <p:cNvSpPr txBox="1"/>
          <p:nvPr/>
        </p:nvSpPr>
        <p:spPr>
          <a:xfrm>
            <a:off x="437525" y="2944750"/>
            <a:ext cx="435377" cy="461665"/>
          </a:xfrm>
          <a:prstGeom prst="rect">
            <a:avLst/>
          </a:prstGeom>
          <a:noFill/>
        </p:spPr>
        <p:txBody>
          <a:bodyPr wrap="square" rtlCol="0">
            <a:spAutoFit/>
          </a:bodyPr>
          <a:lstStyle/>
          <a:p>
            <a:r>
              <a:rPr lang="da-DK" sz="2400" b="1" dirty="0">
                <a:solidFill>
                  <a:schemeClr val="bg1"/>
                </a:solidFill>
                <a:latin typeface="Helvetica Neue"/>
              </a:rPr>
              <a:t>2</a:t>
            </a:r>
          </a:p>
        </p:txBody>
      </p:sp>
      <p:sp>
        <p:nvSpPr>
          <p:cNvPr id="18" name="Tekstfelt 17"/>
          <p:cNvSpPr txBox="1"/>
          <p:nvPr/>
        </p:nvSpPr>
        <p:spPr>
          <a:xfrm>
            <a:off x="437525" y="3768705"/>
            <a:ext cx="435377" cy="461665"/>
          </a:xfrm>
          <a:prstGeom prst="rect">
            <a:avLst/>
          </a:prstGeom>
          <a:noFill/>
        </p:spPr>
        <p:txBody>
          <a:bodyPr wrap="square" rtlCol="0">
            <a:spAutoFit/>
          </a:bodyPr>
          <a:lstStyle/>
          <a:p>
            <a:r>
              <a:rPr lang="da-DK" sz="2400" b="1" dirty="0">
                <a:solidFill>
                  <a:schemeClr val="bg1"/>
                </a:solidFill>
                <a:latin typeface="Helvetica Neue"/>
              </a:rPr>
              <a:t>3</a:t>
            </a:r>
          </a:p>
        </p:txBody>
      </p:sp>
      <p:sp>
        <p:nvSpPr>
          <p:cNvPr id="7" name="Google Shape;124;p18">
            <a:extLst>
              <a:ext uri="{FF2B5EF4-FFF2-40B4-BE49-F238E27FC236}">
                <a16:creationId xmlns:a16="http://schemas.microsoft.com/office/drawing/2014/main" id="{35C9567B-E43A-CCD9-9CA9-EA77A789E067}"/>
              </a:ext>
            </a:extLst>
          </p:cNvPr>
          <p:cNvSpPr txBox="1"/>
          <p:nvPr/>
        </p:nvSpPr>
        <p:spPr>
          <a:xfrm>
            <a:off x="292225" y="1026502"/>
            <a:ext cx="7973470" cy="661710"/>
          </a:xfrm>
          <a:prstGeom prst="rect">
            <a:avLst/>
          </a:prstGeom>
          <a:noFill/>
          <a:ln>
            <a:noFill/>
          </a:ln>
        </p:spPr>
        <p:txBody>
          <a:bodyPr spcFirstLastPara="1" wrap="square" lIns="68575" tIns="68575" rIns="68575" bIns="68575" anchor="t" anchorCtr="0">
            <a:spAutoFit/>
          </a:bodyPr>
          <a:lstStyle/>
          <a:p>
            <a:pPr marL="0" lvl="0" indent="0" algn="l" rtl="0">
              <a:spcBef>
                <a:spcPts val="0"/>
              </a:spcBef>
              <a:spcAft>
                <a:spcPts val="0"/>
              </a:spcAft>
              <a:buNone/>
            </a:pPr>
            <a:r>
              <a:rPr lang="en-US" sz="1700" dirty="0">
                <a:latin typeface="Helvetica Neue"/>
                <a:ea typeface="Helvetica Neue"/>
                <a:cs typeface="Helvetica Neue"/>
                <a:sym typeface="Helvetica Neue"/>
              </a:rPr>
              <a:t>In standard economic and management theory, value creation is typically understood to comprise three aspects: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23" name="Google Shape;123;p18"/>
          <p:cNvSpPr/>
          <p:nvPr/>
        </p:nvSpPr>
        <p:spPr>
          <a:xfrm>
            <a:off x="292225" y="322730"/>
            <a:ext cx="95400" cy="525000"/>
          </a:xfrm>
          <a:prstGeom prst="rect">
            <a:avLst/>
          </a:prstGeom>
          <a:solidFill>
            <a:srgbClr val="188EC9"/>
          </a:solidFill>
          <a:ln w="9525" cap="flat" cmpd="sng">
            <a:solidFill>
              <a:srgbClr val="188EC9"/>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Helvetica Neue"/>
              <a:ea typeface="Corbel"/>
              <a:cs typeface="Corbel"/>
              <a:sym typeface="Corbel"/>
            </a:endParaRPr>
          </a:p>
        </p:txBody>
      </p:sp>
      <p:sp>
        <p:nvSpPr>
          <p:cNvPr id="124" name="Google Shape;124;p18"/>
          <p:cNvSpPr txBox="1"/>
          <p:nvPr/>
        </p:nvSpPr>
        <p:spPr>
          <a:xfrm>
            <a:off x="292225" y="1026502"/>
            <a:ext cx="7973470" cy="3447087"/>
          </a:xfrm>
          <a:prstGeom prst="rect">
            <a:avLst/>
          </a:prstGeom>
          <a:noFill/>
          <a:ln>
            <a:noFill/>
          </a:ln>
        </p:spPr>
        <p:txBody>
          <a:bodyPr spcFirstLastPara="1" wrap="square" lIns="68575" tIns="68575" rIns="68575" bIns="68575" anchor="t" anchorCtr="0">
            <a:spAutoFit/>
          </a:bodyPr>
          <a:lstStyle/>
          <a:p>
            <a:r>
              <a:rPr lang="en-GB" sz="1800" dirty="0">
                <a:solidFill>
                  <a:schemeClr val="dk1"/>
                </a:solidFill>
                <a:latin typeface="Helvetica Neue"/>
                <a:ea typeface="Helvetica Neue" charset="0"/>
                <a:cs typeface="Helvetica Neue" charset="0"/>
                <a:sym typeface="Helvetica Neue"/>
              </a:rPr>
              <a:t>However, this traditional understanding of </a:t>
            </a:r>
            <a:r>
              <a:rPr lang="en-GB" sz="1800" dirty="0">
                <a:latin typeface="Helvetica Neue"/>
                <a:ea typeface="Helvetica Neue" charset="0"/>
                <a:cs typeface="Helvetica Neue" charset="0"/>
              </a:rPr>
              <a:t>value creation is not consistent with </a:t>
            </a:r>
            <a:r>
              <a:rPr lang="en-GB" sz="1800" dirty="0">
                <a:solidFill>
                  <a:schemeClr val="tx1"/>
                </a:solidFill>
                <a:latin typeface="Helvetica Neue"/>
                <a:ea typeface="Helvetica Neue" charset="0"/>
                <a:cs typeface="Helvetica Neue" charset="0"/>
              </a:rPr>
              <a:t>‘sustainable value creation’ </a:t>
            </a:r>
            <a:r>
              <a:rPr lang="en-GB" sz="1800" dirty="0">
                <a:latin typeface="Helvetica Neue"/>
                <a:ea typeface="Helvetica Neue" charset="0"/>
                <a:cs typeface="Helvetica Neue" charset="0"/>
              </a:rPr>
              <a:t>in terms of company contributions to sustainable development.</a:t>
            </a:r>
          </a:p>
          <a:p>
            <a:endParaRPr lang="en-GB" sz="1800" dirty="0">
              <a:latin typeface="Helvetica Neue"/>
            </a:endParaRPr>
          </a:p>
          <a:p>
            <a:r>
              <a:rPr lang="en-GB" sz="1800" u="sng" dirty="0">
                <a:latin typeface="Helvetica Neue"/>
                <a:ea typeface="Helvetica Neue" charset="0"/>
                <a:cs typeface="Helvetica Neue" charset="0"/>
              </a:rPr>
              <a:t>The main limitations are</a:t>
            </a:r>
          </a:p>
          <a:p>
            <a:pPr marL="285750" indent="-285750">
              <a:buFont typeface="Arial" panose="020B0604020202020204" pitchFamily="34" charset="0"/>
              <a:buChar char="•"/>
            </a:pPr>
            <a:r>
              <a:rPr lang="en-GB" sz="1800" dirty="0">
                <a:latin typeface="Helvetica Neue"/>
                <a:ea typeface="Helvetica Neue" charset="0"/>
                <a:cs typeface="Helvetica Neue" charset="0"/>
              </a:rPr>
              <a:t>Short-term focus</a:t>
            </a:r>
          </a:p>
          <a:p>
            <a:pPr marL="285750" indent="-285750">
              <a:buFont typeface="Arial" charset="0"/>
              <a:buChar char="•"/>
            </a:pPr>
            <a:r>
              <a:rPr lang="en-GB" sz="1800" dirty="0">
                <a:latin typeface="Helvetica Neue"/>
                <a:ea typeface="Helvetica Neue" charset="0"/>
                <a:cs typeface="Helvetica Neue" charset="0"/>
              </a:rPr>
              <a:t>Linear thinking</a:t>
            </a:r>
          </a:p>
          <a:p>
            <a:pPr marL="285750" indent="-285750">
              <a:buFont typeface="Arial" charset="0"/>
              <a:buChar char="•"/>
            </a:pPr>
            <a:r>
              <a:rPr lang="en-GB" sz="1800" dirty="0">
                <a:latin typeface="Helvetica Neue"/>
                <a:ea typeface="Helvetica Neue" charset="0"/>
                <a:cs typeface="Helvetica Neue" charset="0"/>
              </a:rPr>
              <a:t>Externalities ignored</a:t>
            </a:r>
          </a:p>
          <a:p>
            <a:pPr marL="285750" indent="-285750">
              <a:buFont typeface="Arial" charset="0"/>
              <a:buChar char="•"/>
            </a:pPr>
            <a:endParaRPr lang="en-GB" sz="1800" dirty="0">
              <a:latin typeface="Helvetica Neue"/>
            </a:endParaRPr>
          </a:p>
          <a:p>
            <a:pPr lvl="3"/>
            <a:r>
              <a:rPr lang="en-GB" sz="1800" dirty="0">
                <a:latin typeface="Helvetica Neue"/>
              </a:rPr>
              <a:t>To clarify sustainable business models, an extended understanding of value creation is needed.</a:t>
            </a:r>
          </a:p>
          <a:p>
            <a:pPr marL="0" lvl="0" indent="0" algn="l" rtl="0">
              <a:spcBef>
                <a:spcPts val="0"/>
              </a:spcBef>
              <a:spcAft>
                <a:spcPts val="0"/>
              </a:spcAft>
              <a:buNone/>
            </a:pPr>
            <a:endParaRPr lang="en-GB" sz="1700" dirty="0">
              <a:latin typeface="Helvetica Neue"/>
              <a:ea typeface="Helvetica Neue"/>
              <a:cs typeface="Helvetica Neue"/>
              <a:sym typeface="Helvetica Neue"/>
            </a:endParaRPr>
          </a:p>
        </p:txBody>
      </p:sp>
      <p:pic>
        <p:nvPicPr>
          <p:cNvPr id="126" name="Google Shape;126;p18"/>
          <p:cNvPicPr preferRelativeResize="0"/>
          <p:nvPr/>
        </p:nvPicPr>
        <p:blipFill>
          <a:blip r:embed="rId3">
            <a:alphaModFix/>
          </a:blip>
          <a:stretch>
            <a:fillRect/>
          </a:stretch>
        </p:blipFill>
        <p:spPr>
          <a:xfrm rot="-5400000">
            <a:off x="8577501" y="4577011"/>
            <a:ext cx="907650" cy="225337"/>
          </a:xfrm>
          <a:prstGeom prst="rect">
            <a:avLst/>
          </a:prstGeom>
          <a:noFill/>
          <a:ln>
            <a:noFill/>
          </a:ln>
        </p:spPr>
      </p:pic>
      <p:sp>
        <p:nvSpPr>
          <p:cNvPr id="4" name="Titel 3">
            <a:extLst>
              <a:ext uri="{FF2B5EF4-FFF2-40B4-BE49-F238E27FC236}">
                <a16:creationId xmlns:a16="http://schemas.microsoft.com/office/drawing/2014/main" id="{79479861-D3C6-13BF-9488-E3E5F9DECCBD}"/>
              </a:ext>
            </a:extLst>
          </p:cNvPr>
          <p:cNvSpPr>
            <a:spLocks noGrp="1"/>
          </p:cNvSpPr>
          <p:nvPr>
            <p:ph type="title"/>
          </p:nvPr>
        </p:nvSpPr>
        <p:spPr/>
        <p:txBody>
          <a:bodyPr/>
          <a:lstStyle/>
          <a:p>
            <a:endParaRPr lang="de-DE"/>
          </a:p>
        </p:txBody>
      </p:sp>
      <p:sp>
        <p:nvSpPr>
          <p:cNvPr id="5" name="Google Shape;105;p17">
            <a:extLst>
              <a:ext uri="{FF2B5EF4-FFF2-40B4-BE49-F238E27FC236}">
                <a16:creationId xmlns:a16="http://schemas.microsoft.com/office/drawing/2014/main" id="{9E840012-EC26-205A-BE7D-24D5BB1AAD9D}"/>
              </a:ext>
            </a:extLst>
          </p:cNvPr>
          <p:cNvSpPr txBox="1">
            <a:spLocks/>
          </p:cNvSpPr>
          <p:nvPr/>
        </p:nvSpPr>
        <p:spPr>
          <a:xfrm>
            <a:off x="387625" y="333221"/>
            <a:ext cx="8441400" cy="521700"/>
          </a:xfrm>
          <a:prstGeom prst="rect">
            <a:avLst/>
          </a:prstGeom>
          <a:solidFill>
            <a:srgbClr val="D9D9D9"/>
          </a:solidFill>
          <a:ln>
            <a:noFill/>
          </a:ln>
        </p:spPr>
        <p:txBody>
          <a:bodyPr spcFirstLastPara="1" wrap="square" lIns="135000" tIns="0" rIns="0" bIns="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3F3F3F"/>
              </a:buClr>
              <a:buSzPts val="14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buSzPts val="2100"/>
            </a:pPr>
            <a:r>
              <a:rPr lang="da-DK" sz="2400" dirty="0">
                <a:solidFill>
                  <a:schemeClr val="tx1"/>
                </a:solidFill>
                <a:latin typeface="Helvetica Neue"/>
                <a:ea typeface="Helvetica Neue"/>
                <a:cs typeface="Helvetica Neue"/>
                <a:sym typeface="Helvetica Neue"/>
              </a:rPr>
              <a:t>Value creation</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23" name="Google Shape;123;p18"/>
          <p:cNvSpPr/>
          <p:nvPr/>
        </p:nvSpPr>
        <p:spPr>
          <a:xfrm>
            <a:off x="292225" y="322730"/>
            <a:ext cx="95400" cy="525000"/>
          </a:xfrm>
          <a:prstGeom prst="rect">
            <a:avLst/>
          </a:prstGeom>
          <a:solidFill>
            <a:srgbClr val="188EC9"/>
          </a:solidFill>
          <a:ln w="9525" cap="flat" cmpd="sng">
            <a:solidFill>
              <a:srgbClr val="188EC9"/>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orbel"/>
              <a:ea typeface="Corbel"/>
              <a:cs typeface="Corbel"/>
              <a:sym typeface="Corbel"/>
            </a:endParaRPr>
          </a:p>
        </p:txBody>
      </p:sp>
      <p:sp>
        <p:nvSpPr>
          <p:cNvPr id="124" name="Google Shape;124;p18"/>
          <p:cNvSpPr txBox="1"/>
          <p:nvPr/>
        </p:nvSpPr>
        <p:spPr>
          <a:xfrm>
            <a:off x="292225" y="1026502"/>
            <a:ext cx="7973470" cy="3462476"/>
          </a:xfrm>
          <a:prstGeom prst="rect">
            <a:avLst/>
          </a:prstGeom>
          <a:noFill/>
          <a:ln>
            <a:noFill/>
          </a:ln>
        </p:spPr>
        <p:txBody>
          <a:bodyPr spcFirstLastPara="1" wrap="square" lIns="68575" tIns="68575" rIns="68575" bIns="68575" anchor="t" anchorCtr="0">
            <a:spAutoFit/>
          </a:bodyPr>
          <a:lstStyle/>
          <a:p>
            <a:r>
              <a:rPr lang="en-GB" sz="1800" dirty="0"/>
              <a:t>For sustainable innovations in need of new business models, the traditional view on value creation is too limiting. </a:t>
            </a:r>
          </a:p>
          <a:p>
            <a:endParaRPr lang="en-GB" sz="1800" dirty="0"/>
          </a:p>
          <a:p>
            <a:r>
              <a:rPr lang="en-GB" sz="1800" dirty="0"/>
              <a:t>A more comprehensive understanding is needed, which is consistent with the idea that a company is more than its owners and customers. Instead, it is related to the natural environment and society – employees, suppliers, the community, the government, and other stakeholders also matter.</a:t>
            </a:r>
          </a:p>
          <a:p>
            <a:endParaRPr lang="en-GB" sz="1800" dirty="0"/>
          </a:p>
          <a:p>
            <a:r>
              <a:rPr lang="en-GB" sz="1800" dirty="0"/>
              <a:t>The successful design and implementation of sustainable business models – in the sense of ‘business models for sustainability’ – requires a more comprehensive understanding of value creation: One that goes beyond the market to include various societal stakeholders and the natural environment.</a:t>
            </a:r>
          </a:p>
        </p:txBody>
      </p:sp>
      <p:pic>
        <p:nvPicPr>
          <p:cNvPr id="126" name="Google Shape;126;p18"/>
          <p:cNvPicPr preferRelativeResize="0"/>
          <p:nvPr/>
        </p:nvPicPr>
        <p:blipFill>
          <a:blip r:embed="rId3">
            <a:alphaModFix/>
          </a:blip>
          <a:stretch>
            <a:fillRect/>
          </a:stretch>
        </p:blipFill>
        <p:spPr>
          <a:xfrm rot="-5400000">
            <a:off x="8577501" y="4577011"/>
            <a:ext cx="907650" cy="225337"/>
          </a:xfrm>
          <a:prstGeom prst="rect">
            <a:avLst/>
          </a:prstGeom>
          <a:noFill/>
          <a:ln>
            <a:noFill/>
          </a:ln>
        </p:spPr>
      </p:pic>
      <p:sp>
        <p:nvSpPr>
          <p:cNvPr id="4" name="Titel 3">
            <a:extLst>
              <a:ext uri="{FF2B5EF4-FFF2-40B4-BE49-F238E27FC236}">
                <a16:creationId xmlns:a16="http://schemas.microsoft.com/office/drawing/2014/main" id="{EF9F2B5C-9ACB-633C-90D4-D1C8CFC80602}"/>
              </a:ext>
            </a:extLst>
          </p:cNvPr>
          <p:cNvSpPr>
            <a:spLocks noGrp="1"/>
          </p:cNvSpPr>
          <p:nvPr>
            <p:ph type="title"/>
          </p:nvPr>
        </p:nvSpPr>
        <p:spPr/>
        <p:txBody>
          <a:bodyPr/>
          <a:lstStyle/>
          <a:p>
            <a:endParaRPr lang="de-DE"/>
          </a:p>
        </p:txBody>
      </p:sp>
      <p:sp>
        <p:nvSpPr>
          <p:cNvPr id="5" name="Google Shape;105;p17">
            <a:extLst>
              <a:ext uri="{FF2B5EF4-FFF2-40B4-BE49-F238E27FC236}">
                <a16:creationId xmlns:a16="http://schemas.microsoft.com/office/drawing/2014/main" id="{871AF52A-CA6E-4D47-5B6E-59FC75757168}"/>
              </a:ext>
            </a:extLst>
          </p:cNvPr>
          <p:cNvSpPr txBox="1">
            <a:spLocks/>
          </p:cNvSpPr>
          <p:nvPr/>
        </p:nvSpPr>
        <p:spPr>
          <a:xfrm>
            <a:off x="387625" y="333221"/>
            <a:ext cx="8441400" cy="521700"/>
          </a:xfrm>
          <a:prstGeom prst="rect">
            <a:avLst/>
          </a:prstGeom>
          <a:solidFill>
            <a:srgbClr val="D9D9D9"/>
          </a:solidFill>
          <a:ln>
            <a:noFill/>
          </a:ln>
        </p:spPr>
        <p:txBody>
          <a:bodyPr spcFirstLastPara="1" wrap="square" lIns="135000" tIns="0" rIns="0" bIns="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3F3F3F"/>
              </a:buClr>
              <a:buSzPts val="14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buSzPts val="2100"/>
            </a:pPr>
            <a:r>
              <a:rPr lang="da-DK" sz="2400" dirty="0">
                <a:solidFill>
                  <a:schemeClr val="tx1"/>
                </a:solidFill>
                <a:latin typeface="Helvetica Neue"/>
                <a:ea typeface="Helvetica Neue"/>
                <a:cs typeface="Helvetica Neue"/>
                <a:sym typeface="Helvetica Neue"/>
              </a:rPr>
              <a:t>Value creation</a:t>
            </a:r>
          </a:p>
        </p:txBody>
      </p:sp>
    </p:spTree>
    <p:extLst>
      <p:ext uri="{BB962C8B-B14F-4D97-AF65-F5344CB8AC3E}">
        <p14:creationId xmlns:p14="http://schemas.microsoft.com/office/powerpoint/2010/main" val="36625323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Shape 62"/>
        <p:cNvGrpSpPr/>
        <p:nvPr/>
      </p:nvGrpSpPr>
      <p:grpSpPr>
        <a:xfrm>
          <a:off x="0" y="0"/>
          <a:ext cx="0" cy="0"/>
          <a:chOff x="0" y="0"/>
          <a:chExt cx="0" cy="0"/>
        </a:xfrm>
      </p:grpSpPr>
      <p:sp>
        <p:nvSpPr>
          <p:cNvPr id="3" name="Google Shape;75;p15">
            <a:extLst>
              <a:ext uri="{FF2B5EF4-FFF2-40B4-BE49-F238E27FC236}">
                <a16:creationId xmlns:a16="http://schemas.microsoft.com/office/drawing/2014/main" id="{07836AB2-2136-1491-3417-66C121AC39C9}"/>
              </a:ext>
            </a:extLst>
          </p:cNvPr>
          <p:cNvSpPr txBox="1">
            <a:spLocks/>
          </p:cNvSpPr>
          <p:nvPr/>
        </p:nvSpPr>
        <p:spPr>
          <a:xfrm>
            <a:off x="201805" y="1565350"/>
            <a:ext cx="8441400" cy="2012800"/>
          </a:xfrm>
          <a:prstGeom prst="rect">
            <a:avLst/>
          </a:prstGeom>
          <a:solidFill>
            <a:schemeClr val="tx1"/>
          </a:solidFill>
          <a:ln>
            <a:noFill/>
          </a:ln>
        </p:spPr>
        <p:txBody>
          <a:bodyPr spcFirstLastPara="1" wrap="square" lIns="135000" tIns="0" rIns="0" bIns="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9pPr>
          </a:lstStyle>
          <a:p>
            <a:r>
              <a:rPr lang="da-DK" sz="2800" dirty="0">
                <a:solidFill>
                  <a:schemeClr val="bg1"/>
                </a:solidFill>
              </a:rPr>
              <a:t>What is a </a:t>
            </a:r>
            <a:r>
              <a:rPr lang="da-DK" sz="2800" dirty="0">
                <a:solidFill>
                  <a:srgbClr val="188EC9"/>
                </a:solidFill>
                <a:latin typeface="Helvetica Neue"/>
                <a:ea typeface="Helvetica Neue"/>
                <a:cs typeface="Helvetica Neue"/>
              </a:rPr>
              <a:t>sustainable business model?</a:t>
            </a:r>
            <a:r>
              <a:rPr lang="da-DK" sz="2800" dirty="0"/>
              <a:t>?</a:t>
            </a:r>
          </a:p>
        </p:txBody>
      </p:sp>
    </p:spTree>
    <p:extLst>
      <p:ext uri="{BB962C8B-B14F-4D97-AF65-F5344CB8AC3E}">
        <p14:creationId xmlns:p14="http://schemas.microsoft.com/office/powerpoint/2010/main" val="42821095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8"/>
        <p:cNvGrpSpPr/>
        <p:nvPr/>
      </p:nvGrpSpPr>
      <p:grpSpPr>
        <a:xfrm>
          <a:off x="0" y="0"/>
          <a:ext cx="0" cy="0"/>
          <a:chOff x="0" y="0"/>
          <a:chExt cx="0" cy="0"/>
        </a:xfrm>
      </p:grpSpPr>
      <p:sp>
        <p:nvSpPr>
          <p:cNvPr id="119" name="Google Shape;119;p18"/>
          <p:cNvSpPr txBox="1">
            <a:spLocks noGrp="1"/>
          </p:cNvSpPr>
          <p:nvPr>
            <p:ph type="title"/>
          </p:nvPr>
        </p:nvSpPr>
        <p:spPr>
          <a:xfrm>
            <a:off x="339925" y="326030"/>
            <a:ext cx="8441400" cy="521700"/>
          </a:xfrm>
          <a:prstGeom prst="rect">
            <a:avLst/>
          </a:prstGeom>
          <a:solidFill>
            <a:srgbClr val="D9D9D9"/>
          </a:solidFill>
          <a:ln>
            <a:noFill/>
          </a:ln>
        </p:spPr>
        <p:txBody>
          <a:bodyPr spcFirstLastPara="1" wrap="square" lIns="135000" tIns="0" rIns="0" bIns="0" anchor="ctr" anchorCtr="0">
            <a:noAutofit/>
          </a:bodyPr>
          <a:lstStyle/>
          <a:p>
            <a:pPr lvl="0">
              <a:buSzPts val="2100"/>
            </a:pPr>
            <a:r>
              <a:rPr lang="en-GB" sz="2400" dirty="0">
                <a:solidFill>
                  <a:schemeClr val="tx1"/>
                </a:solidFill>
                <a:latin typeface="Helvetica Neue"/>
              </a:rPr>
              <a:t>What is a sustainable business model?</a:t>
            </a:r>
            <a:endParaRPr lang="en-GB" sz="2400" dirty="0">
              <a:solidFill>
                <a:schemeClr val="tx1"/>
              </a:solidFill>
              <a:latin typeface="Helvetica Neue"/>
              <a:ea typeface="Helvetica Neue"/>
              <a:cs typeface="Helvetica Neue"/>
              <a:sym typeface="Helvetica Neue"/>
            </a:endParaRPr>
          </a:p>
        </p:txBody>
      </p:sp>
      <p:sp>
        <p:nvSpPr>
          <p:cNvPr id="123" name="Google Shape;123;p18"/>
          <p:cNvSpPr/>
          <p:nvPr/>
        </p:nvSpPr>
        <p:spPr>
          <a:xfrm>
            <a:off x="292225" y="322730"/>
            <a:ext cx="95400" cy="525000"/>
          </a:xfrm>
          <a:prstGeom prst="rect">
            <a:avLst/>
          </a:prstGeom>
          <a:solidFill>
            <a:srgbClr val="188EC9"/>
          </a:solidFill>
          <a:ln w="9525" cap="flat" cmpd="sng">
            <a:solidFill>
              <a:srgbClr val="188EC9"/>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orbel"/>
              <a:ea typeface="Corbel"/>
              <a:cs typeface="Corbel"/>
              <a:sym typeface="Corbel"/>
            </a:endParaRPr>
          </a:p>
        </p:txBody>
      </p:sp>
      <p:sp>
        <p:nvSpPr>
          <p:cNvPr id="124" name="Google Shape;124;p18"/>
          <p:cNvSpPr txBox="1"/>
          <p:nvPr/>
        </p:nvSpPr>
        <p:spPr>
          <a:xfrm>
            <a:off x="292225" y="1050565"/>
            <a:ext cx="7973470" cy="3662541"/>
          </a:xfrm>
          <a:prstGeom prst="rect">
            <a:avLst/>
          </a:prstGeom>
          <a:noFill/>
          <a:ln>
            <a:noFill/>
          </a:ln>
        </p:spPr>
        <p:txBody>
          <a:bodyPr spcFirstLastPara="1" wrap="square" lIns="0" tIns="0" rIns="0" bIns="0" rtlCol="0" anchor="t" anchorCtr="0">
            <a:spAutoFit/>
          </a:bodyPr>
          <a:lstStyle>
            <a:defPPr marR="0" lvl="0" algn="l" rtl="0">
              <a:lnSpc>
                <a:spcPct val="100000"/>
              </a:lnSpc>
              <a:spcBef>
                <a:spcPts val="0"/>
              </a:spcBef>
              <a:spcAft>
                <a:spcPts val="0"/>
              </a:spcAft>
            </a:defPPr>
            <a:lvl1pPr marL="285750" indent="-285750">
              <a:buSzPts val="1400"/>
              <a:buFont typeface="Arial" charset="0"/>
              <a:buChar char="•"/>
              <a:defRPr sz="1800">
                <a:solidFill>
                  <a:schemeClr val="tx1"/>
                </a:solidFill>
                <a:latin typeface="Helvetica Neue" charset="0"/>
              </a:defRPr>
            </a:lvl1pPr>
            <a:lvl2pPr marL="914400" indent="-304800">
              <a:lnSpc>
                <a:spcPct val="90000"/>
              </a:lnSpc>
              <a:spcBef>
                <a:spcPts val="1200"/>
              </a:spcBef>
              <a:buClr>
                <a:srgbClr val="3F3F3F"/>
              </a:buClr>
              <a:buSzPts val="1200"/>
              <a:buChar char="○"/>
              <a:defRPr>
                <a:solidFill>
                  <a:srgbClr val="3F3F3F"/>
                </a:solidFill>
              </a:defRPr>
            </a:lvl2pPr>
            <a:lvl3pPr marL="1371600" indent="-298450">
              <a:lnSpc>
                <a:spcPct val="90000"/>
              </a:lnSpc>
              <a:spcBef>
                <a:spcPts val="1200"/>
              </a:spcBef>
              <a:buClr>
                <a:srgbClr val="3F3F3F"/>
              </a:buClr>
              <a:buSzPts val="1100"/>
              <a:buChar char="■"/>
              <a:defRPr>
                <a:solidFill>
                  <a:srgbClr val="3F3F3F"/>
                </a:solidFill>
              </a:defRPr>
            </a:lvl3pPr>
            <a:lvl4pPr marL="1828800" indent="-298450">
              <a:lnSpc>
                <a:spcPct val="90000"/>
              </a:lnSpc>
              <a:spcBef>
                <a:spcPts val="1200"/>
              </a:spcBef>
              <a:buClr>
                <a:srgbClr val="3F3F3F"/>
              </a:buClr>
              <a:buSzPts val="1100"/>
              <a:buChar char="●"/>
              <a:defRPr>
                <a:solidFill>
                  <a:srgbClr val="3F3F3F"/>
                </a:solidFill>
              </a:defRPr>
            </a:lvl4pPr>
            <a:lvl5pPr marL="2286000" indent="-298450">
              <a:lnSpc>
                <a:spcPct val="90000"/>
              </a:lnSpc>
              <a:spcBef>
                <a:spcPts val="1200"/>
              </a:spcBef>
              <a:buClr>
                <a:srgbClr val="3F3F3F"/>
              </a:buClr>
              <a:buSzPts val="1100"/>
              <a:buChar char="○"/>
              <a:defRPr>
                <a:solidFill>
                  <a:srgbClr val="3F3F3F"/>
                </a:solidFill>
              </a:defRPr>
            </a:lvl5pPr>
            <a:lvl6pPr marL="2743200" indent="-317500">
              <a:lnSpc>
                <a:spcPct val="90000"/>
              </a:lnSpc>
              <a:spcBef>
                <a:spcPts val="1200"/>
              </a:spcBef>
              <a:buClr>
                <a:schemeClr val="dk1"/>
              </a:buClr>
              <a:buSzPts val="1400"/>
              <a:buChar char="■"/>
              <a:defRPr>
                <a:solidFill>
                  <a:schemeClr val="dk2"/>
                </a:solidFill>
              </a:defRPr>
            </a:lvl6pPr>
            <a:lvl7pPr marL="3200400" indent="-317500">
              <a:lnSpc>
                <a:spcPct val="90000"/>
              </a:lnSpc>
              <a:spcBef>
                <a:spcPts val="1200"/>
              </a:spcBef>
              <a:buClr>
                <a:schemeClr val="dk1"/>
              </a:buClr>
              <a:buSzPts val="1400"/>
              <a:buChar char="●"/>
              <a:defRPr>
                <a:solidFill>
                  <a:schemeClr val="dk2"/>
                </a:solidFill>
              </a:defRPr>
            </a:lvl7pPr>
            <a:lvl8pPr marL="3657600" indent="-317500">
              <a:lnSpc>
                <a:spcPct val="90000"/>
              </a:lnSpc>
              <a:spcBef>
                <a:spcPts val="1200"/>
              </a:spcBef>
              <a:buClr>
                <a:schemeClr val="dk1"/>
              </a:buClr>
              <a:buSzPts val="1400"/>
              <a:buChar char="○"/>
              <a:defRPr>
                <a:solidFill>
                  <a:schemeClr val="dk2"/>
                </a:solidFill>
              </a:defRPr>
            </a:lvl8pPr>
            <a:lvl9pPr marL="4114800" indent="-317500">
              <a:lnSpc>
                <a:spcPct val="90000"/>
              </a:lnSpc>
              <a:spcBef>
                <a:spcPts val="1200"/>
              </a:spcBef>
              <a:spcAft>
                <a:spcPts val="1200"/>
              </a:spcAft>
              <a:buClr>
                <a:schemeClr val="dk1"/>
              </a:buClr>
              <a:buSzPts val="1400"/>
              <a:buChar char="■"/>
              <a:defRPr>
                <a:solidFill>
                  <a:schemeClr val="dk2"/>
                </a:solidFill>
              </a:defRPr>
            </a:lvl9pPr>
          </a:lstStyle>
          <a:p>
            <a:r>
              <a:rPr lang="en-GB" sz="1700" dirty="0"/>
              <a:t>Business models with the potential to help solve sustainability challenges and contribute to sustainable development are called ‘business models for sustainability’ – or simply ‘sustainable business models’. </a:t>
            </a:r>
          </a:p>
          <a:p>
            <a:endParaRPr lang="da-DK" sz="1700" dirty="0"/>
          </a:p>
          <a:p>
            <a:r>
              <a:rPr lang="da-DK" sz="1700" dirty="0"/>
              <a:t>A sustainable business model helps companies to create, deliver, and capture value, while solving sustainability challenges and promoting sustainable development.</a:t>
            </a:r>
          </a:p>
          <a:p>
            <a:endParaRPr lang="da-DK" sz="1700" dirty="0"/>
          </a:p>
          <a:p>
            <a:r>
              <a:rPr lang="da-DK" sz="1700" dirty="0"/>
              <a:t>In the case of sustainable business models, value creation includes ecological, social, economic, and other forms of value for various stakeholders.</a:t>
            </a:r>
          </a:p>
          <a:p>
            <a:endParaRPr lang="da-DK" sz="1700" dirty="0"/>
          </a:p>
          <a:p>
            <a:r>
              <a:rPr lang="en-GB" sz="1700" dirty="0"/>
              <a:t>Or, in the language of global sustainability governance frameworks, sustainable business models contribute to reaching the United Nations Sustainable Development Goals (SDGs). </a:t>
            </a:r>
            <a:endParaRPr lang="da-DK" sz="1700" dirty="0"/>
          </a:p>
        </p:txBody>
      </p:sp>
      <p:pic>
        <p:nvPicPr>
          <p:cNvPr id="126" name="Google Shape;126;p18"/>
          <p:cNvPicPr preferRelativeResize="0"/>
          <p:nvPr/>
        </p:nvPicPr>
        <p:blipFill>
          <a:blip r:embed="rId4">
            <a:alphaModFix/>
          </a:blip>
          <a:stretch>
            <a:fillRect/>
          </a:stretch>
        </p:blipFill>
        <p:spPr>
          <a:xfrm rot="-5400000">
            <a:off x="8577501" y="4577011"/>
            <a:ext cx="907650" cy="225337"/>
          </a:xfrm>
          <a:prstGeom prst="rect">
            <a:avLst/>
          </a:prstGeom>
          <a:noFill/>
          <a:ln>
            <a:noFill/>
          </a:ln>
        </p:spPr>
      </p:pic>
    </p:spTree>
    <p:extLst>
      <p:ext uri="{BB962C8B-B14F-4D97-AF65-F5344CB8AC3E}">
        <p14:creationId xmlns:p14="http://schemas.microsoft.com/office/powerpoint/2010/main" val="2065113324"/>
      </p:ext>
    </p:extLst>
  </p:cSld>
  <p:clrMapOvr>
    <a:overrideClrMapping bg1="lt1" tx1="dk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18"/>
          <p:cNvSpPr txBox="1">
            <a:spLocks noGrp="1"/>
          </p:cNvSpPr>
          <p:nvPr>
            <p:ph type="title"/>
          </p:nvPr>
        </p:nvSpPr>
        <p:spPr>
          <a:xfrm>
            <a:off x="339925" y="326030"/>
            <a:ext cx="8441400" cy="521700"/>
          </a:xfrm>
          <a:prstGeom prst="rect">
            <a:avLst/>
          </a:prstGeom>
          <a:solidFill>
            <a:srgbClr val="D9D9D9"/>
          </a:solidFill>
          <a:ln>
            <a:noFill/>
          </a:ln>
        </p:spPr>
        <p:txBody>
          <a:bodyPr spcFirstLastPara="1" wrap="square" lIns="135000" tIns="0" rIns="0" bIns="0" anchor="ctr" anchorCtr="0">
            <a:noAutofit/>
          </a:bodyPr>
          <a:lstStyle/>
          <a:p>
            <a:pPr lvl="0">
              <a:buSzPts val="2100"/>
            </a:pPr>
            <a:r>
              <a:rPr lang="da-DK" sz="2400" dirty="0">
                <a:solidFill>
                  <a:schemeClr val="tx1"/>
                </a:solidFill>
                <a:latin typeface="Helvetica Neue"/>
              </a:rPr>
              <a:t>The Sustainable Development Goals (SDGs)</a:t>
            </a:r>
            <a:endParaRPr sz="2400" dirty="0">
              <a:solidFill>
                <a:srgbClr val="188EC9"/>
              </a:solidFill>
              <a:latin typeface="Helvetica Neue"/>
              <a:ea typeface="Helvetica Neue"/>
              <a:cs typeface="Helvetica Neue"/>
              <a:sym typeface="Helvetica Neue"/>
            </a:endParaRPr>
          </a:p>
        </p:txBody>
      </p:sp>
      <p:sp>
        <p:nvSpPr>
          <p:cNvPr id="123" name="Google Shape;123;p18"/>
          <p:cNvSpPr/>
          <p:nvPr/>
        </p:nvSpPr>
        <p:spPr>
          <a:xfrm>
            <a:off x="292225" y="322730"/>
            <a:ext cx="95400" cy="525000"/>
          </a:xfrm>
          <a:prstGeom prst="rect">
            <a:avLst/>
          </a:prstGeom>
          <a:solidFill>
            <a:srgbClr val="188EC9"/>
          </a:solidFill>
          <a:ln w="9525" cap="flat" cmpd="sng">
            <a:solidFill>
              <a:srgbClr val="188EC9"/>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orbel"/>
              <a:ea typeface="Corbel"/>
              <a:cs typeface="Corbel"/>
              <a:sym typeface="Corbel"/>
            </a:endParaRPr>
          </a:p>
        </p:txBody>
      </p:sp>
      <p:pic>
        <p:nvPicPr>
          <p:cNvPr id="126" name="Google Shape;126;p18"/>
          <p:cNvPicPr preferRelativeResize="0"/>
          <p:nvPr/>
        </p:nvPicPr>
        <p:blipFill>
          <a:blip r:embed="rId3">
            <a:alphaModFix/>
          </a:blip>
          <a:stretch>
            <a:fillRect/>
          </a:stretch>
        </p:blipFill>
        <p:spPr>
          <a:xfrm rot="-5400000">
            <a:off x="8577501" y="4577011"/>
            <a:ext cx="907650" cy="225337"/>
          </a:xfrm>
          <a:prstGeom prst="rect">
            <a:avLst/>
          </a:prstGeom>
          <a:noFill/>
          <a:ln>
            <a:noFill/>
          </a:ln>
        </p:spPr>
      </p:pic>
      <p:pic>
        <p:nvPicPr>
          <p:cNvPr id="2" name="Google Shape;359;p5">
            <a:extLst>
              <a:ext uri="{FF2B5EF4-FFF2-40B4-BE49-F238E27FC236}">
                <a16:creationId xmlns:a16="http://schemas.microsoft.com/office/drawing/2014/main" id="{91F68165-93EC-577D-49FA-C3C9CE6191E3}"/>
              </a:ext>
            </a:extLst>
          </p:cNvPr>
          <p:cNvPicPr preferRelativeResize="0"/>
          <p:nvPr/>
        </p:nvPicPr>
        <p:blipFill rotWithShape="1">
          <a:blip r:embed="rId4">
            <a:alphaModFix/>
          </a:blip>
          <a:srcRect/>
          <a:stretch/>
        </p:blipFill>
        <p:spPr>
          <a:xfrm>
            <a:off x="2289273" y="1083457"/>
            <a:ext cx="4565454" cy="3498713"/>
          </a:xfrm>
          <a:prstGeom prst="rect">
            <a:avLst/>
          </a:prstGeom>
          <a:noFill/>
          <a:ln>
            <a:noFill/>
          </a:ln>
        </p:spPr>
      </p:pic>
    </p:spTree>
    <p:extLst>
      <p:ext uri="{BB962C8B-B14F-4D97-AF65-F5344CB8AC3E}">
        <p14:creationId xmlns:p14="http://schemas.microsoft.com/office/powerpoint/2010/main" val="14292883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18"/>
          <p:cNvSpPr txBox="1">
            <a:spLocks noGrp="1"/>
          </p:cNvSpPr>
          <p:nvPr>
            <p:ph type="title"/>
          </p:nvPr>
        </p:nvSpPr>
        <p:spPr>
          <a:xfrm>
            <a:off x="339925" y="326030"/>
            <a:ext cx="8441400" cy="521700"/>
          </a:xfrm>
          <a:prstGeom prst="rect">
            <a:avLst/>
          </a:prstGeom>
          <a:solidFill>
            <a:srgbClr val="D9D9D9"/>
          </a:solidFill>
          <a:ln>
            <a:noFill/>
          </a:ln>
        </p:spPr>
        <p:txBody>
          <a:bodyPr spcFirstLastPara="1" wrap="square" lIns="135000" tIns="0" rIns="0" bIns="0" anchor="ctr" anchorCtr="0">
            <a:noAutofit/>
          </a:bodyPr>
          <a:lstStyle/>
          <a:p>
            <a:pPr lvl="0">
              <a:buSzPts val="2100"/>
            </a:pPr>
            <a:r>
              <a:rPr lang="da-DK" sz="2400" dirty="0">
                <a:solidFill>
                  <a:schemeClr val="tx1"/>
                </a:solidFill>
                <a:latin typeface="Helvetica Neue"/>
              </a:rPr>
              <a:t>Two examples: Phillips ‘Pay-per-lux’ / Aravind Eye Care</a:t>
            </a:r>
            <a:endParaRPr sz="2400" dirty="0">
              <a:solidFill>
                <a:srgbClr val="188EC9"/>
              </a:solidFill>
              <a:latin typeface="Helvetica Neue"/>
              <a:ea typeface="Helvetica Neue"/>
              <a:cs typeface="Helvetica Neue"/>
              <a:sym typeface="Helvetica Neue"/>
            </a:endParaRPr>
          </a:p>
        </p:txBody>
      </p:sp>
      <p:sp>
        <p:nvSpPr>
          <p:cNvPr id="123" name="Google Shape;123;p18"/>
          <p:cNvSpPr/>
          <p:nvPr/>
        </p:nvSpPr>
        <p:spPr>
          <a:xfrm>
            <a:off x="292225" y="322730"/>
            <a:ext cx="95400" cy="525000"/>
          </a:xfrm>
          <a:prstGeom prst="rect">
            <a:avLst/>
          </a:prstGeom>
          <a:solidFill>
            <a:srgbClr val="188EC9"/>
          </a:solidFill>
          <a:ln w="9525" cap="flat" cmpd="sng">
            <a:solidFill>
              <a:srgbClr val="188EC9"/>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orbel"/>
              <a:ea typeface="Corbel"/>
              <a:cs typeface="Corbel"/>
              <a:sym typeface="Corbel"/>
            </a:endParaRPr>
          </a:p>
        </p:txBody>
      </p:sp>
      <p:sp>
        <p:nvSpPr>
          <p:cNvPr id="124" name="Google Shape;124;p18"/>
          <p:cNvSpPr txBox="1"/>
          <p:nvPr/>
        </p:nvSpPr>
        <p:spPr>
          <a:xfrm>
            <a:off x="292225" y="1050565"/>
            <a:ext cx="3875041" cy="692487"/>
          </a:xfrm>
          <a:prstGeom prst="rect">
            <a:avLst/>
          </a:prstGeom>
          <a:noFill/>
          <a:ln>
            <a:noFill/>
          </a:ln>
        </p:spPr>
        <p:txBody>
          <a:bodyPr spcFirstLastPara="1" wrap="square" lIns="68575" tIns="68575" rIns="68575" bIns="68575" anchor="t" anchorCtr="0">
            <a:spAutoFit/>
          </a:bodyPr>
          <a:lstStyle/>
          <a:p>
            <a:pPr marL="285750" indent="-285750">
              <a:buFont typeface="Arial" charset="0"/>
              <a:buChar char="•"/>
            </a:pPr>
            <a:endParaRPr lang="da-DK" sz="1800" kern="1200" dirty="0">
              <a:solidFill>
                <a:schemeClr val="tx1"/>
              </a:solidFill>
            </a:endParaRPr>
          </a:p>
          <a:p>
            <a:pPr marL="285750" indent="-285750">
              <a:buFont typeface="Arial" charset="0"/>
              <a:buChar char="•"/>
            </a:pPr>
            <a:endParaRPr lang="da-DK" sz="1800" dirty="0"/>
          </a:p>
        </p:txBody>
      </p:sp>
      <p:pic>
        <p:nvPicPr>
          <p:cNvPr id="126" name="Google Shape;126;p18"/>
          <p:cNvPicPr preferRelativeResize="0"/>
          <p:nvPr/>
        </p:nvPicPr>
        <p:blipFill>
          <a:blip r:embed="rId3">
            <a:alphaModFix/>
          </a:blip>
          <a:stretch>
            <a:fillRect/>
          </a:stretch>
        </p:blipFill>
        <p:spPr>
          <a:xfrm rot="-5400000">
            <a:off x="8577501" y="4577011"/>
            <a:ext cx="907650" cy="225337"/>
          </a:xfrm>
          <a:prstGeom prst="rect">
            <a:avLst/>
          </a:prstGeom>
          <a:noFill/>
          <a:ln>
            <a:noFill/>
          </a:ln>
        </p:spPr>
      </p:pic>
      <p:pic>
        <p:nvPicPr>
          <p:cNvPr id="7" name="Picture 6">
            <a:extLst>
              <a:ext uri="{FF2B5EF4-FFF2-40B4-BE49-F238E27FC236}">
                <a16:creationId xmlns:a16="http://schemas.microsoft.com/office/drawing/2014/main" id="{1BB9654B-B2B1-EEF1-E1B4-EF215E488E3C}"/>
              </a:ext>
            </a:extLst>
          </p:cNvPr>
          <p:cNvPicPr>
            <a:picLocks noChangeAspect="1"/>
          </p:cNvPicPr>
          <p:nvPr/>
        </p:nvPicPr>
        <p:blipFill>
          <a:blip r:embed="rId4"/>
          <a:stretch>
            <a:fillRect/>
          </a:stretch>
        </p:blipFill>
        <p:spPr>
          <a:xfrm>
            <a:off x="843469" y="1172737"/>
            <a:ext cx="2931656" cy="2387881"/>
          </a:xfrm>
          <a:prstGeom prst="rect">
            <a:avLst/>
          </a:prstGeom>
        </p:spPr>
      </p:pic>
      <p:pic>
        <p:nvPicPr>
          <p:cNvPr id="2" name="Grafik 1">
            <a:extLst>
              <a:ext uri="{FF2B5EF4-FFF2-40B4-BE49-F238E27FC236}">
                <a16:creationId xmlns:a16="http://schemas.microsoft.com/office/drawing/2014/main" id="{1B9CC186-551A-6FA7-8705-997E20BF4915}"/>
              </a:ext>
            </a:extLst>
          </p:cNvPr>
          <p:cNvPicPr>
            <a:picLocks noChangeAspect="1"/>
          </p:cNvPicPr>
          <p:nvPr/>
        </p:nvPicPr>
        <p:blipFill>
          <a:blip r:embed="rId5"/>
          <a:stretch>
            <a:fillRect/>
          </a:stretch>
        </p:blipFill>
        <p:spPr>
          <a:xfrm>
            <a:off x="5072909" y="1743052"/>
            <a:ext cx="3227622" cy="1906612"/>
          </a:xfrm>
          <a:prstGeom prst="rect">
            <a:avLst/>
          </a:prstGeom>
        </p:spPr>
      </p:pic>
    </p:spTree>
    <p:extLst>
      <p:ext uri="{BB962C8B-B14F-4D97-AF65-F5344CB8AC3E}">
        <p14:creationId xmlns:p14="http://schemas.microsoft.com/office/powerpoint/2010/main" val="41544277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Shape 62"/>
        <p:cNvGrpSpPr/>
        <p:nvPr/>
      </p:nvGrpSpPr>
      <p:grpSpPr>
        <a:xfrm>
          <a:off x="0" y="0"/>
          <a:ext cx="0" cy="0"/>
          <a:chOff x="0" y="0"/>
          <a:chExt cx="0" cy="0"/>
        </a:xfrm>
      </p:grpSpPr>
      <p:sp>
        <p:nvSpPr>
          <p:cNvPr id="65" name="Google Shape;65;p14"/>
          <p:cNvSpPr txBox="1"/>
          <p:nvPr/>
        </p:nvSpPr>
        <p:spPr>
          <a:xfrm>
            <a:off x="5536800" y="2073348"/>
            <a:ext cx="2606032" cy="2839229"/>
          </a:xfrm>
          <a:prstGeom prst="rect">
            <a:avLst/>
          </a:prstGeom>
          <a:noFill/>
          <a:ln>
            <a:noFill/>
          </a:ln>
        </p:spPr>
        <p:txBody>
          <a:bodyPr spcFirstLastPara="1" wrap="square" lIns="68575" tIns="68575" rIns="68575" bIns="68575" anchor="t" anchorCtr="0">
            <a:spAutoFit/>
          </a:bodyPr>
          <a:lstStyle/>
          <a:p>
            <a:endParaRPr lang="en-US" sz="1200" b="0" i="0" u="none" strike="noStrike" baseline="0" dirty="0">
              <a:solidFill>
                <a:srgbClr val="FFFFFF"/>
              </a:solidFill>
              <a:latin typeface="Helvetica Neue"/>
            </a:endParaRPr>
          </a:p>
          <a:p>
            <a:r>
              <a:rPr lang="en-US" sz="1200" i="1" dirty="0">
                <a:solidFill>
                  <a:srgbClr val="FFFFFF"/>
                </a:solidFill>
                <a:latin typeface="Helvetica Neue"/>
              </a:rPr>
              <a:t>“The people can shape buildings</a:t>
            </a:r>
          </a:p>
          <a:p>
            <a:r>
              <a:rPr lang="en-US" sz="1200" i="1" dirty="0">
                <a:solidFill>
                  <a:srgbClr val="FFFFFF"/>
                </a:solidFill>
                <a:latin typeface="Helvetica Neue"/>
              </a:rPr>
              <a:t>for themselves, and have done it</a:t>
            </a:r>
          </a:p>
          <a:p>
            <a:r>
              <a:rPr lang="en-US" sz="1200" i="1" dirty="0">
                <a:solidFill>
                  <a:srgbClr val="FFFFFF"/>
                </a:solidFill>
                <a:latin typeface="Helvetica Neue"/>
              </a:rPr>
              <a:t>for centuries by using languages</a:t>
            </a:r>
          </a:p>
          <a:p>
            <a:r>
              <a:rPr lang="en-US" sz="1200" i="1" dirty="0">
                <a:solidFill>
                  <a:srgbClr val="FFFFFF"/>
                </a:solidFill>
                <a:latin typeface="Helvetica Neue"/>
              </a:rPr>
              <a:t>which I call pattern languages.</a:t>
            </a:r>
          </a:p>
          <a:p>
            <a:r>
              <a:rPr lang="en-US" sz="1200" i="1" dirty="0">
                <a:solidFill>
                  <a:srgbClr val="FFFFFF"/>
                </a:solidFill>
                <a:latin typeface="Helvetica Neue"/>
              </a:rPr>
              <a:t>A pattern language gives each</a:t>
            </a:r>
          </a:p>
          <a:p>
            <a:r>
              <a:rPr lang="en-US" sz="1200" i="1" dirty="0">
                <a:solidFill>
                  <a:srgbClr val="FFFFFF"/>
                </a:solidFill>
                <a:latin typeface="Helvetica Neue"/>
              </a:rPr>
              <a:t>person who uses it, the power to</a:t>
            </a:r>
          </a:p>
          <a:p>
            <a:r>
              <a:rPr lang="en-US" sz="1200" i="1" dirty="0">
                <a:solidFill>
                  <a:srgbClr val="FFFFFF"/>
                </a:solidFill>
                <a:latin typeface="Helvetica Neue"/>
              </a:rPr>
              <a:t>create an infinite variety of new</a:t>
            </a:r>
          </a:p>
          <a:p>
            <a:r>
              <a:rPr lang="en-US" sz="1200" i="1" dirty="0">
                <a:solidFill>
                  <a:srgbClr val="FFFFFF"/>
                </a:solidFill>
                <a:latin typeface="Helvetica Neue"/>
              </a:rPr>
              <a:t>and unique buildings, just as his</a:t>
            </a:r>
          </a:p>
          <a:p>
            <a:r>
              <a:rPr lang="en-US" sz="1200" i="1" dirty="0">
                <a:solidFill>
                  <a:srgbClr val="FFFFFF"/>
                </a:solidFill>
                <a:latin typeface="Helvetica Neue"/>
              </a:rPr>
              <a:t>ordinary language gives him the</a:t>
            </a:r>
          </a:p>
          <a:p>
            <a:r>
              <a:rPr lang="en-US" sz="1200" i="1" dirty="0">
                <a:solidFill>
                  <a:srgbClr val="FFFFFF"/>
                </a:solidFill>
                <a:latin typeface="Helvetica Neue"/>
              </a:rPr>
              <a:t>power to create an infinite variety</a:t>
            </a:r>
          </a:p>
          <a:p>
            <a:r>
              <a:rPr lang="en-US" sz="1200" i="1" dirty="0">
                <a:solidFill>
                  <a:srgbClr val="FFFFFF"/>
                </a:solidFill>
                <a:latin typeface="Helvetica Neue"/>
              </a:rPr>
              <a:t>of sentences.”</a:t>
            </a:r>
            <a:endParaRPr lang="en-US" sz="1200" b="0" i="1" u="none" strike="noStrike" baseline="0" dirty="0">
              <a:solidFill>
                <a:srgbClr val="FFFFFF"/>
              </a:solidFill>
              <a:latin typeface="Helvetica Neue"/>
            </a:endParaRPr>
          </a:p>
          <a:p>
            <a:endParaRPr lang="en-US" sz="1050" b="0" i="0" u="none" strike="noStrike" baseline="0" dirty="0">
              <a:solidFill>
                <a:srgbClr val="FFFFFF"/>
              </a:solidFill>
              <a:latin typeface="Helvetica Neue"/>
            </a:endParaRPr>
          </a:p>
          <a:p>
            <a:r>
              <a:rPr lang="de-DE" sz="1050" dirty="0">
                <a:solidFill>
                  <a:srgbClr val="FFFFFF"/>
                </a:solidFill>
                <a:latin typeface="Helvetica Neue"/>
              </a:rPr>
              <a:t>Christopher Alexander</a:t>
            </a:r>
            <a:endParaRPr lang="de-DE" sz="1050" b="0" i="0" u="none" strike="noStrike" baseline="0" dirty="0">
              <a:solidFill>
                <a:srgbClr val="FFFFFF"/>
              </a:solidFill>
              <a:latin typeface="Helvetica Neue"/>
            </a:endParaRPr>
          </a:p>
          <a:p>
            <a:endParaRPr sz="1050" dirty="0">
              <a:solidFill>
                <a:schemeClr val="lt1"/>
              </a:solidFill>
              <a:latin typeface="Helvetica Neue"/>
            </a:endParaRPr>
          </a:p>
        </p:txBody>
      </p:sp>
      <p:sp>
        <p:nvSpPr>
          <p:cNvPr id="3" name="Google Shape;75;p15">
            <a:extLst>
              <a:ext uri="{FF2B5EF4-FFF2-40B4-BE49-F238E27FC236}">
                <a16:creationId xmlns:a16="http://schemas.microsoft.com/office/drawing/2014/main" id="{07836AB2-2136-1491-3417-66C121AC39C9}"/>
              </a:ext>
            </a:extLst>
          </p:cNvPr>
          <p:cNvSpPr txBox="1">
            <a:spLocks/>
          </p:cNvSpPr>
          <p:nvPr/>
        </p:nvSpPr>
        <p:spPr>
          <a:xfrm>
            <a:off x="201805" y="116350"/>
            <a:ext cx="8441400" cy="2012800"/>
          </a:xfrm>
          <a:prstGeom prst="rect">
            <a:avLst/>
          </a:prstGeom>
          <a:solidFill>
            <a:schemeClr val="tx1"/>
          </a:solidFill>
          <a:ln>
            <a:noFill/>
          </a:ln>
        </p:spPr>
        <p:txBody>
          <a:bodyPr spcFirstLastPara="1" wrap="square" lIns="135000" tIns="0" rIns="0" bIns="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9pPr>
          </a:lstStyle>
          <a:p>
            <a:pPr algn="l">
              <a:buSzPts val="2100"/>
            </a:pPr>
            <a:r>
              <a:rPr lang="da-DK" sz="2800" dirty="0">
                <a:solidFill>
                  <a:schemeClr val="bg1"/>
                </a:solidFill>
                <a:latin typeface="Helvetica Neue"/>
                <a:ea typeface="Helvetica Neue"/>
                <a:cs typeface="Helvetica Neue"/>
                <a:sym typeface="Helvetica Neue"/>
              </a:rPr>
              <a:t>CHAPTER I </a:t>
            </a:r>
          </a:p>
          <a:p>
            <a:pPr algn="l">
              <a:buSzPts val="2100"/>
            </a:pPr>
            <a:r>
              <a:rPr lang="en-GB" sz="2800" dirty="0">
                <a:solidFill>
                  <a:srgbClr val="188EC9"/>
                </a:solidFill>
                <a:latin typeface="Helvetica Neue"/>
                <a:ea typeface="Helvetica Neue"/>
                <a:cs typeface="Helvetica Neue"/>
                <a:sym typeface="Helvetica Neue"/>
              </a:rPr>
              <a:t>Sustainable</a:t>
            </a:r>
            <a:r>
              <a:rPr lang="da-DK" sz="2800" dirty="0">
                <a:latin typeface="Helvetica Neue"/>
                <a:ea typeface="Helvetica Neue"/>
                <a:cs typeface="Helvetica Neue"/>
                <a:sym typeface="Helvetica Neue"/>
              </a:rPr>
              <a:t> </a:t>
            </a:r>
            <a:r>
              <a:rPr lang="da-DK" sz="2800" dirty="0">
                <a:solidFill>
                  <a:schemeClr val="bg1"/>
                </a:solidFill>
                <a:latin typeface="Helvetica Neue"/>
                <a:ea typeface="Helvetica Neue"/>
                <a:cs typeface="Helvetica Neue"/>
                <a:sym typeface="Helvetica Neue"/>
              </a:rPr>
              <a:t>Business Model Design – </a:t>
            </a:r>
            <a:r>
              <a:rPr lang="da-DK" sz="2800" dirty="0">
                <a:solidFill>
                  <a:srgbClr val="188EC9"/>
                </a:solidFill>
                <a:latin typeface="Helvetica Neue"/>
                <a:ea typeface="Helvetica Neue"/>
                <a:cs typeface="Helvetica Neue"/>
                <a:sym typeface="Helvetica Neue"/>
              </a:rPr>
              <a:t>Introduction </a:t>
            </a:r>
          </a:p>
        </p:txBody>
      </p:sp>
    </p:spTree>
    <p:extLst>
      <p:ext uri="{BB962C8B-B14F-4D97-AF65-F5344CB8AC3E}">
        <p14:creationId xmlns:p14="http://schemas.microsoft.com/office/powerpoint/2010/main" val="42145875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Shape 62"/>
        <p:cNvGrpSpPr/>
        <p:nvPr/>
      </p:nvGrpSpPr>
      <p:grpSpPr>
        <a:xfrm>
          <a:off x="0" y="0"/>
          <a:ext cx="0" cy="0"/>
          <a:chOff x="0" y="0"/>
          <a:chExt cx="0" cy="0"/>
        </a:xfrm>
      </p:grpSpPr>
      <p:sp>
        <p:nvSpPr>
          <p:cNvPr id="3" name="Google Shape;75;p15">
            <a:extLst>
              <a:ext uri="{FF2B5EF4-FFF2-40B4-BE49-F238E27FC236}">
                <a16:creationId xmlns:a16="http://schemas.microsoft.com/office/drawing/2014/main" id="{07836AB2-2136-1491-3417-66C121AC39C9}"/>
              </a:ext>
            </a:extLst>
          </p:cNvPr>
          <p:cNvSpPr txBox="1">
            <a:spLocks/>
          </p:cNvSpPr>
          <p:nvPr/>
        </p:nvSpPr>
        <p:spPr>
          <a:xfrm>
            <a:off x="201805" y="1565350"/>
            <a:ext cx="8441400" cy="2012800"/>
          </a:xfrm>
          <a:prstGeom prst="rect">
            <a:avLst/>
          </a:prstGeom>
          <a:solidFill>
            <a:schemeClr val="tx1"/>
          </a:solidFill>
          <a:ln>
            <a:noFill/>
          </a:ln>
        </p:spPr>
        <p:txBody>
          <a:bodyPr spcFirstLastPara="1" wrap="square" lIns="135000" tIns="0" rIns="0" bIns="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9pPr>
          </a:lstStyle>
          <a:p>
            <a:r>
              <a:rPr lang="da-DK" sz="2800" dirty="0">
                <a:solidFill>
                  <a:schemeClr val="bg1"/>
                </a:solidFill>
              </a:rPr>
              <a:t>What is a </a:t>
            </a:r>
            <a:r>
              <a:rPr lang="da-DK" sz="2800" dirty="0">
                <a:solidFill>
                  <a:srgbClr val="188EC9"/>
                </a:solidFill>
                <a:latin typeface="Helvetica Neue"/>
                <a:ea typeface="Helvetica Neue"/>
                <a:cs typeface="Helvetica Neue"/>
              </a:rPr>
              <a:t>business design?</a:t>
            </a:r>
            <a:r>
              <a:rPr lang="da-DK" sz="2800" dirty="0"/>
              <a:t>?</a:t>
            </a:r>
          </a:p>
        </p:txBody>
      </p:sp>
    </p:spTree>
    <p:extLst>
      <p:ext uri="{BB962C8B-B14F-4D97-AF65-F5344CB8AC3E}">
        <p14:creationId xmlns:p14="http://schemas.microsoft.com/office/powerpoint/2010/main" val="38553541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18"/>
          <p:cNvSpPr txBox="1">
            <a:spLocks noGrp="1"/>
          </p:cNvSpPr>
          <p:nvPr>
            <p:ph type="title"/>
          </p:nvPr>
        </p:nvSpPr>
        <p:spPr>
          <a:xfrm>
            <a:off x="339925" y="326030"/>
            <a:ext cx="8441400" cy="521700"/>
          </a:xfrm>
          <a:prstGeom prst="rect">
            <a:avLst/>
          </a:prstGeom>
          <a:solidFill>
            <a:srgbClr val="D9D9D9"/>
          </a:solidFill>
          <a:ln>
            <a:noFill/>
          </a:ln>
        </p:spPr>
        <p:txBody>
          <a:bodyPr spcFirstLastPara="1" wrap="square" lIns="135000" tIns="0" rIns="0" bIns="0" anchor="ctr" anchorCtr="0">
            <a:noAutofit/>
          </a:bodyPr>
          <a:lstStyle/>
          <a:p>
            <a:pPr lvl="0">
              <a:buSzPts val="2100"/>
            </a:pPr>
            <a:r>
              <a:rPr lang="da-DK" sz="2400" dirty="0">
                <a:solidFill>
                  <a:schemeClr val="tx1"/>
                </a:solidFill>
                <a:latin typeface="Helvetica Neue"/>
              </a:rPr>
              <a:t>Business design</a:t>
            </a:r>
            <a:endParaRPr sz="2400" dirty="0">
              <a:solidFill>
                <a:schemeClr val="tx1"/>
              </a:solidFill>
              <a:latin typeface="Helvetica Neue"/>
              <a:ea typeface="Helvetica Neue"/>
              <a:cs typeface="Helvetica Neue"/>
              <a:sym typeface="Helvetica Neue"/>
            </a:endParaRPr>
          </a:p>
        </p:txBody>
      </p:sp>
      <p:sp>
        <p:nvSpPr>
          <p:cNvPr id="123" name="Google Shape;123;p18"/>
          <p:cNvSpPr/>
          <p:nvPr/>
        </p:nvSpPr>
        <p:spPr>
          <a:xfrm>
            <a:off x="292225" y="322730"/>
            <a:ext cx="95400" cy="525000"/>
          </a:xfrm>
          <a:prstGeom prst="rect">
            <a:avLst/>
          </a:prstGeom>
          <a:solidFill>
            <a:srgbClr val="188EC9"/>
          </a:solidFill>
          <a:ln w="9525" cap="flat" cmpd="sng">
            <a:solidFill>
              <a:srgbClr val="188EC9"/>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orbel"/>
              <a:ea typeface="Corbel"/>
              <a:cs typeface="Corbel"/>
              <a:sym typeface="Corbel"/>
            </a:endParaRPr>
          </a:p>
        </p:txBody>
      </p:sp>
      <p:pic>
        <p:nvPicPr>
          <p:cNvPr id="125" name="Google Shape;125;p18"/>
          <p:cNvPicPr preferRelativeResize="0"/>
          <p:nvPr/>
        </p:nvPicPr>
        <p:blipFill>
          <a:blip r:embed="rId3">
            <a:alphaModFix/>
          </a:blip>
          <a:stretch>
            <a:fillRect/>
          </a:stretch>
        </p:blipFill>
        <p:spPr>
          <a:xfrm>
            <a:off x="3550444" y="4636293"/>
            <a:ext cx="2043113" cy="507206"/>
          </a:xfrm>
          <a:prstGeom prst="rect">
            <a:avLst/>
          </a:prstGeom>
          <a:noFill/>
          <a:ln>
            <a:noFill/>
          </a:ln>
        </p:spPr>
      </p:pic>
      <p:pic>
        <p:nvPicPr>
          <p:cNvPr id="126" name="Google Shape;126;p18"/>
          <p:cNvPicPr preferRelativeResize="0"/>
          <p:nvPr/>
        </p:nvPicPr>
        <p:blipFill>
          <a:blip r:embed="rId3">
            <a:alphaModFix/>
          </a:blip>
          <a:stretch>
            <a:fillRect/>
          </a:stretch>
        </p:blipFill>
        <p:spPr>
          <a:xfrm rot="-5400000">
            <a:off x="8577501" y="4577011"/>
            <a:ext cx="907650" cy="225337"/>
          </a:xfrm>
          <a:prstGeom prst="rect">
            <a:avLst/>
          </a:prstGeom>
          <a:noFill/>
          <a:ln>
            <a:noFill/>
          </a:ln>
        </p:spPr>
      </p:pic>
      <p:sp>
        <p:nvSpPr>
          <p:cNvPr id="2" name="Tekstfelt 1"/>
          <p:cNvSpPr txBox="1"/>
          <p:nvPr/>
        </p:nvSpPr>
        <p:spPr>
          <a:xfrm flipH="1">
            <a:off x="292221" y="1031420"/>
            <a:ext cx="8489103" cy="2031325"/>
          </a:xfrm>
          <a:prstGeom prst="rect">
            <a:avLst/>
          </a:prstGeom>
          <a:noFill/>
        </p:spPr>
        <p:txBody>
          <a:bodyPr wrap="square" rtlCol="0">
            <a:spAutoFit/>
          </a:bodyPr>
          <a:lstStyle/>
          <a:p>
            <a:r>
              <a:rPr lang="en-GB" sz="1800" dirty="0">
                <a:solidFill>
                  <a:srgbClr val="469BDD"/>
                </a:solidFill>
                <a:latin typeface="Helvetica Neue" charset="0"/>
                <a:ea typeface="Helvetica Neue" charset="0"/>
                <a:cs typeface="Helvetica Neue" charset="0"/>
              </a:rPr>
              <a:t>Business design </a:t>
            </a:r>
            <a:r>
              <a:rPr lang="en-GB" sz="1800" dirty="0">
                <a:latin typeface="Helvetica Neue" charset="0"/>
                <a:ea typeface="Helvetica Neue" charset="0"/>
                <a:cs typeface="Helvetica Neue" charset="0"/>
              </a:rPr>
              <a:t>is the idea that similar to products, technologies, and other constructed artefacts, businesses and organisations can be designed or</a:t>
            </a:r>
            <a:br>
              <a:rPr lang="en-GB" sz="1800" dirty="0">
                <a:latin typeface="Helvetica Neue" charset="0"/>
                <a:ea typeface="Helvetica Neue" charset="0"/>
                <a:cs typeface="Helvetica Neue" charset="0"/>
              </a:rPr>
            </a:br>
            <a:r>
              <a:rPr lang="en-GB" sz="1800" dirty="0">
                <a:latin typeface="Helvetica Neue" charset="0"/>
                <a:ea typeface="Helvetica Neue" charset="0"/>
                <a:cs typeface="Helvetica Neue" charset="0"/>
              </a:rPr>
              <a:t>redesigned to achieve predefined purposes. </a:t>
            </a:r>
          </a:p>
          <a:p>
            <a:endParaRPr lang="en-GB" sz="1800" dirty="0">
              <a:latin typeface="Helvetica Neue" charset="0"/>
              <a:ea typeface="Helvetica Neue" charset="0"/>
              <a:cs typeface="Helvetica Neue" charset="0"/>
            </a:endParaRPr>
          </a:p>
          <a:p>
            <a:r>
              <a:rPr lang="en-GB" sz="1800" dirty="0">
                <a:latin typeface="Helvetica Neue" charset="0"/>
                <a:ea typeface="Helvetica Neue" charset="0"/>
                <a:cs typeface="Helvetica Neue" charset="0"/>
              </a:rPr>
              <a:t>Business design means applying a design mindset with its methods, tools, and knowledge to businesses and organisations, in order to boost innovation, solve challenges, and attain predefined goals. </a:t>
            </a:r>
          </a:p>
        </p:txBody>
      </p:sp>
    </p:spTree>
    <p:extLst>
      <p:ext uri="{BB962C8B-B14F-4D97-AF65-F5344CB8AC3E}">
        <p14:creationId xmlns:p14="http://schemas.microsoft.com/office/powerpoint/2010/main" val="18173435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18"/>
          <p:cNvSpPr txBox="1">
            <a:spLocks noGrp="1"/>
          </p:cNvSpPr>
          <p:nvPr>
            <p:ph type="title"/>
          </p:nvPr>
        </p:nvSpPr>
        <p:spPr>
          <a:xfrm>
            <a:off x="339925" y="326030"/>
            <a:ext cx="8441400" cy="521700"/>
          </a:xfrm>
          <a:prstGeom prst="rect">
            <a:avLst/>
          </a:prstGeom>
          <a:solidFill>
            <a:srgbClr val="D9D9D9"/>
          </a:solidFill>
          <a:ln>
            <a:noFill/>
          </a:ln>
        </p:spPr>
        <p:txBody>
          <a:bodyPr spcFirstLastPara="1" wrap="square" lIns="135000" tIns="0" rIns="0" bIns="0" anchor="ctr" anchorCtr="0">
            <a:noAutofit/>
          </a:bodyPr>
          <a:lstStyle/>
          <a:p>
            <a:pPr lvl="0">
              <a:buSzPts val="2100"/>
            </a:pPr>
            <a:r>
              <a:rPr lang="en-GB" sz="2400" dirty="0">
                <a:solidFill>
                  <a:schemeClr val="tx1"/>
                </a:solidFill>
                <a:latin typeface="Helvetica Neue"/>
              </a:rPr>
              <a:t>Sustainable business model design</a:t>
            </a:r>
            <a:endParaRPr lang="en-GB" sz="2400" dirty="0">
              <a:solidFill>
                <a:schemeClr val="tx1"/>
              </a:solidFill>
              <a:latin typeface="Helvetica Neue"/>
              <a:ea typeface="Helvetica Neue"/>
              <a:cs typeface="Helvetica Neue"/>
              <a:sym typeface="Helvetica Neue"/>
            </a:endParaRPr>
          </a:p>
        </p:txBody>
      </p:sp>
      <p:sp>
        <p:nvSpPr>
          <p:cNvPr id="123" name="Google Shape;123;p18"/>
          <p:cNvSpPr/>
          <p:nvPr/>
        </p:nvSpPr>
        <p:spPr>
          <a:xfrm>
            <a:off x="292225" y="322730"/>
            <a:ext cx="95400" cy="525000"/>
          </a:xfrm>
          <a:prstGeom prst="rect">
            <a:avLst/>
          </a:prstGeom>
          <a:solidFill>
            <a:srgbClr val="188EC9"/>
          </a:solidFill>
          <a:ln w="9525" cap="flat" cmpd="sng">
            <a:solidFill>
              <a:srgbClr val="188EC9"/>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orbel"/>
              <a:ea typeface="Corbel"/>
              <a:cs typeface="Corbel"/>
              <a:sym typeface="Corbel"/>
            </a:endParaRPr>
          </a:p>
        </p:txBody>
      </p:sp>
      <p:pic>
        <p:nvPicPr>
          <p:cNvPr id="125" name="Google Shape;125;p18"/>
          <p:cNvPicPr preferRelativeResize="0"/>
          <p:nvPr/>
        </p:nvPicPr>
        <p:blipFill>
          <a:blip r:embed="rId3">
            <a:alphaModFix/>
          </a:blip>
          <a:stretch>
            <a:fillRect/>
          </a:stretch>
        </p:blipFill>
        <p:spPr>
          <a:xfrm>
            <a:off x="3550444" y="4636293"/>
            <a:ext cx="2043113" cy="507206"/>
          </a:xfrm>
          <a:prstGeom prst="rect">
            <a:avLst/>
          </a:prstGeom>
          <a:noFill/>
          <a:ln>
            <a:noFill/>
          </a:ln>
        </p:spPr>
      </p:pic>
      <p:pic>
        <p:nvPicPr>
          <p:cNvPr id="126" name="Google Shape;126;p18"/>
          <p:cNvPicPr preferRelativeResize="0"/>
          <p:nvPr/>
        </p:nvPicPr>
        <p:blipFill>
          <a:blip r:embed="rId3">
            <a:alphaModFix/>
          </a:blip>
          <a:stretch>
            <a:fillRect/>
          </a:stretch>
        </p:blipFill>
        <p:spPr>
          <a:xfrm rot="-5400000">
            <a:off x="8577501" y="4577011"/>
            <a:ext cx="907650" cy="225337"/>
          </a:xfrm>
          <a:prstGeom prst="rect">
            <a:avLst/>
          </a:prstGeom>
          <a:noFill/>
          <a:ln>
            <a:noFill/>
          </a:ln>
        </p:spPr>
      </p:pic>
      <p:sp>
        <p:nvSpPr>
          <p:cNvPr id="2" name="Tekstfelt 1"/>
          <p:cNvSpPr txBox="1"/>
          <p:nvPr/>
        </p:nvSpPr>
        <p:spPr>
          <a:xfrm flipH="1">
            <a:off x="292221" y="1031420"/>
            <a:ext cx="8489103" cy="2308324"/>
          </a:xfrm>
          <a:prstGeom prst="rect">
            <a:avLst/>
          </a:prstGeom>
          <a:noFill/>
        </p:spPr>
        <p:txBody>
          <a:bodyPr wrap="square" rtlCol="0">
            <a:spAutoFit/>
          </a:bodyPr>
          <a:lstStyle/>
          <a:p>
            <a:r>
              <a:rPr lang="en-GB" sz="1800" dirty="0">
                <a:solidFill>
                  <a:schemeClr val="tx1"/>
                </a:solidFill>
                <a:latin typeface="Helvetica Neue" charset="0"/>
              </a:rPr>
              <a:t>When designing business involves rethinking the logic of business to make a greater contribution to sustainable development, we talk about </a:t>
            </a:r>
            <a:r>
              <a:rPr lang="en-GB" sz="1800" dirty="0">
                <a:solidFill>
                  <a:schemeClr val="tx1"/>
                </a:solidFill>
              </a:rPr>
              <a:t>sustainable business model design. </a:t>
            </a:r>
          </a:p>
          <a:p>
            <a:endParaRPr lang="en-GB" sz="1800" dirty="0">
              <a:solidFill>
                <a:schemeClr val="tx1"/>
              </a:solidFill>
              <a:latin typeface="RecklessNeue"/>
            </a:endParaRPr>
          </a:p>
          <a:p>
            <a:r>
              <a:rPr lang="en-GB" sz="1800" dirty="0">
                <a:latin typeface="Helvetica Neue" charset="0"/>
                <a:ea typeface="Helvetica Neue" charset="0"/>
                <a:cs typeface="Helvetica Neue" charset="0"/>
              </a:rPr>
              <a:t>Sustainable business model design requires that creatively rethinking the rationale behind how companies create, deliver, and capture value. We have to ask new questions, develop new solutions, and find new ways to do business – in line with the notion of sustainable value creation for various stakeholders. </a:t>
            </a:r>
          </a:p>
        </p:txBody>
      </p:sp>
    </p:spTree>
    <p:extLst>
      <p:ext uri="{BB962C8B-B14F-4D97-AF65-F5344CB8AC3E}">
        <p14:creationId xmlns:p14="http://schemas.microsoft.com/office/powerpoint/2010/main" val="11860346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23" name="Google Shape;123;p18"/>
          <p:cNvSpPr/>
          <p:nvPr/>
        </p:nvSpPr>
        <p:spPr>
          <a:xfrm>
            <a:off x="292225" y="322730"/>
            <a:ext cx="95400" cy="525000"/>
          </a:xfrm>
          <a:prstGeom prst="rect">
            <a:avLst/>
          </a:prstGeom>
          <a:solidFill>
            <a:srgbClr val="188EC9"/>
          </a:solidFill>
          <a:ln w="9525" cap="flat" cmpd="sng">
            <a:solidFill>
              <a:srgbClr val="188EC9"/>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orbel"/>
              <a:ea typeface="Corbel"/>
              <a:cs typeface="Corbel"/>
              <a:sym typeface="Corbel"/>
            </a:endParaRPr>
          </a:p>
        </p:txBody>
      </p:sp>
      <p:pic>
        <p:nvPicPr>
          <p:cNvPr id="126" name="Google Shape;126;p18"/>
          <p:cNvPicPr preferRelativeResize="0"/>
          <p:nvPr/>
        </p:nvPicPr>
        <p:blipFill>
          <a:blip r:embed="rId3">
            <a:alphaModFix/>
          </a:blip>
          <a:stretch>
            <a:fillRect/>
          </a:stretch>
        </p:blipFill>
        <p:spPr>
          <a:xfrm rot="-5400000">
            <a:off x="8577501" y="4577011"/>
            <a:ext cx="907650" cy="225337"/>
          </a:xfrm>
          <a:prstGeom prst="rect">
            <a:avLst/>
          </a:prstGeom>
          <a:noFill/>
          <a:ln>
            <a:noFill/>
          </a:ln>
        </p:spPr>
      </p:pic>
      <p:sp>
        <p:nvSpPr>
          <p:cNvPr id="2" name="Tekstfelt 1"/>
          <p:cNvSpPr txBox="1"/>
          <p:nvPr/>
        </p:nvSpPr>
        <p:spPr>
          <a:xfrm flipH="1">
            <a:off x="292221" y="1031420"/>
            <a:ext cx="8489103" cy="2308324"/>
          </a:xfrm>
          <a:prstGeom prst="rect">
            <a:avLst/>
          </a:prstGeom>
          <a:noFill/>
        </p:spPr>
        <p:txBody>
          <a:bodyPr wrap="square" rtlCol="0">
            <a:spAutoFit/>
          </a:bodyPr>
          <a:lstStyle/>
          <a:p>
            <a:r>
              <a:rPr lang="en-GB" sz="1800" dirty="0">
                <a:latin typeface="Helvetica Neue" charset="0"/>
                <a:ea typeface="Helvetica Neue" charset="0"/>
                <a:cs typeface="Helvetica Neue" charset="0"/>
              </a:rPr>
              <a:t>Designing sustainable business models needs needs experience with design methods and needs knowledge for business design.</a:t>
            </a:r>
          </a:p>
          <a:p>
            <a:endParaRPr lang="en-GB" sz="1800" dirty="0">
              <a:latin typeface="Helvetica Neue" charset="0"/>
              <a:ea typeface="Helvetica Neue" charset="0"/>
              <a:cs typeface="Helvetica Neue" charset="0"/>
            </a:endParaRPr>
          </a:p>
          <a:p>
            <a:r>
              <a:rPr lang="en-GB" sz="1800" dirty="0">
                <a:latin typeface="Helvetica Neue" charset="0"/>
                <a:ea typeface="Helvetica Neue" charset="0"/>
                <a:cs typeface="Helvetica Neue" charset="0"/>
              </a:rPr>
              <a:t>Design methods include approaches such as design thinking, strategy sprints, and other iterative methods.</a:t>
            </a:r>
          </a:p>
          <a:p>
            <a:endParaRPr lang="en-GB" sz="1800" dirty="0">
              <a:latin typeface="RecklessNeue"/>
              <a:ea typeface="Helvetica Neue" charset="0"/>
              <a:cs typeface="Helvetica Neue" charset="0"/>
            </a:endParaRPr>
          </a:p>
          <a:p>
            <a:r>
              <a:rPr lang="en-GB" sz="1800" dirty="0">
                <a:solidFill>
                  <a:schemeClr val="tx1"/>
                </a:solidFill>
                <a:latin typeface="Helvetica Neue" charset="0"/>
                <a:ea typeface="Helvetica Neue" charset="0"/>
                <a:cs typeface="Helvetica Neue" charset="0"/>
              </a:rPr>
              <a:t>The patterns for sustainable business model design are one manifestation of knowledge for sustainable business design. </a:t>
            </a:r>
          </a:p>
        </p:txBody>
      </p:sp>
      <p:sp>
        <p:nvSpPr>
          <p:cNvPr id="4" name="Titel 3">
            <a:extLst>
              <a:ext uri="{FF2B5EF4-FFF2-40B4-BE49-F238E27FC236}">
                <a16:creationId xmlns:a16="http://schemas.microsoft.com/office/drawing/2014/main" id="{C7258C5C-5BA6-E306-EC80-A8B3986D665E}"/>
              </a:ext>
            </a:extLst>
          </p:cNvPr>
          <p:cNvSpPr>
            <a:spLocks noGrp="1"/>
          </p:cNvSpPr>
          <p:nvPr>
            <p:ph type="title"/>
          </p:nvPr>
        </p:nvSpPr>
        <p:spPr/>
        <p:txBody>
          <a:bodyPr/>
          <a:lstStyle/>
          <a:p>
            <a:endParaRPr lang="de-DE"/>
          </a:p>
        </p:txBody>
      </p:sp>
      <p:sp>
        <p:nvSpPr>
          <p:cNvPr id="5" name="Google Shape;119;p18">
            <a:extLst>
              <a:ext uri="{FF2B5EF4-FFF2-40B4-BE49-F238E27FC236}">
                <a16:creationId xmlns:a16="http://schemas.microsoft.com/office/drawing/2014/main" id="{689EA852-28EA-EF2A-1853-FA272FAFB012}"/>
              </a:ext>
            </a:extLst>
          </p:cNvPr>
          <p:cNvSpPr txBox="1">
            <a:spLocks/>
          </p:cNvSpPr>
          <p:nvPr/>
        </p:nvSpPr>
        <p:spPr>
          <a:xfrm>
            <a:off x="339925" y="326030"/>
            <a:ext cx="8441400" cy="521700"/>
          </a:xfrm>
          <a:prstGeom prst="rect">
            <a:avLst/>
          </a:prstGeom>
          <a:solidFill>
            <a:srgbClr val="D9D9D9"/>
          </a:solidFill>
          <a:ln>
            <a:noFill/>
          </a:ln>
        </p:spPr>
        <p:txBody>
          <a:bodyPr spcFirstLastPara="1" wrap="square" lIns="135000" tIns="0" rIns="0" bIns="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3F3F3F"/>
              </a:buClr>
              <a:buSzPts val="14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buSzPts val="2100"/>
            </a:pPr>
            <a:r>
              <a:rPr lang="en-GB" sz="2400" dirty="0">
                <a:solidFill>
                  <a:schemeClr val="tx1"/>
                </a:solidFill>
                <a:latin typeface="Helvetica Neue"/>
              </a:rPr>
              <a:t>Sustainable business model design</a:t>
            </a:r>
            <a:endParaRPr lang="en-GB" sz="2400" dirty="0">
              <a:solidFill>
                <a:schemeClr val="tx1"/>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35566422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solidFill>
            <a:schemeClr val="bg2">
              <a:lumMod val="20000"/>
              <a:lumOff val="80000"/>
            </a:schemeClr>
          </a:solidFill>
        </p:spPr>
        <p:txBody>
          <a:bodyPr/>
          <a:lstStyle/>
          <a:p>
            <a:r>
              <a:rPr lang="da-DK" sz="2400" dirty="0">
                <a:latin typeface="Helvetica Neue"/>
                <a:ea typeface="Helvetica Neue"/>
                <a:cs typeface="Helvetica Neue"/>
                <a:sym typeface="Helvetica Neue"/>
              </a:rPr>
              <a:t>Summary</a:t>
            </a:r>
            <a:endParaRPr lang="da-DK" sz="2400" dirty="0"/>
          </a:p>
        </p:txBody>
      </p:sp>
      <p:sp>
        <p:nvSpPr>
          <p:cNvPr id="8" name="Google Shape;123;p18"/>
          <p:cNvSpPr/>
          <p:nvPr/>
        </p:nvSpPr>
        <p:spPr>
          <a:xfrm>
            <a:off x="292225" y="322730"/>
            <a:ext cx="95400" cy="525000"/>
          </a:xfrm>
          <a:prstGeom prst="rect">
            <a:avLst/>
          </a:prstGeom>
          <a:solidFill>
            <a:srgbClr val="188EC9"/>
          </a:solidFill>
          <a:ln w="9525" cap="flat" cmpd="sng">
            <a:solidFill>
              <a:srgbClr val="188EC9"/>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orbel"/>
              <a:ea typeface="Corbel"/>
              <a:cs typeface="Corbel"/>
              <a:sym typeface="Corbel"/>
            </a:endParaRPr>
          </a:p>
        </p:txBody>
      </p:sp>
      <p:sp>
        <p:nvSpPr>
          <p:cNvPr id="6" name="Tekstfelt 1">
            <a:extLst>
              <a:ext uri="{FF2B5EF4-FFF2-40B4-BE49-F238E27FC236}">
                <a16:creationId xmlns:a16="http://schemas.microsoft.com/office/drawing/2014/main" id="{1FD5CF3B-5BB9-8710-9E81-750F7A714F1E}"/>
              </a:ext>
            </a:extLst>
          </p:cNvPr>
          <p:cNvSpPr txBox="1"/>
          <p:nvPr/>
        </p:nvSpPr>
        <p:spPr>
          <a:xfrm flipH="1">
            <a:off x="292221" y="1031420"/>
            <a:ext cx="8489103" cy="3139321"/>
          </a:xfrm>
          <a:prstGeom prst="rect">
            <a:avLst/>
          </a:prstGeom>
          <a:noFill/>
        </p:spPr>
        <p:txBody>
          <a:bodyPr wrap="square" rtlCol="0">
            <a:spAutoFit/>
          </a:bodyPr>
          <a:lstStyle/>
          <a:p>
            <a:r>
              <a:rPr lang="en-US" sz="1800" dirty="0">
                <a:latin typeface="Helvetica Neue" charset="0"/>
                <a:ea typeface="Helvetica Neue" charset="0"/>
                <a:cs typeface="Helvetica Neue" charset="0"/>
              </a:rPr>
              <a:t>1. To design and implement business models for sustainability, a.k.a. sustainable business models, it is essential to go beyond the traditional economic and firm-centric view on value creation. </a:t>
            </a:r>
          </a:p>
          <a:p>
            <a:endParaRPr lang="en-US" sz="1800" dirty="0">
              <a:latin typeface="Helvetica Neue" charset="0"/>
              <a:ea typeface="Helvetica Neue" charset="0"/>
              <a:cs typeface="Helvetica Neue" charset="0"/>
            </a:endParaRPr>
          </a:p>
          <a:p>
            <a:r>
              <a:rPr lang="en-US" sz="1800" dirty="0">
                <a:latin typeface="Helvetica Neue" charset="0"/>
                <a:ea typeface="Helvetica Neue" charset="0"/>
                <a:cs typeface="Helvetica Neue" charset="0"/>
              </a:rPr>
              <a:t>2. By embracing sustainable business model design and engaging in business model innovation, companies can leverage their innovation capabilities to transform sustainability challenges into business opportunities that help create sustainable value for various stakeholders.</a:t>
            </a:r>
          </a:p>
          <a:p>
            <a:endParaRPr lang="en-US" sz="1800" dirty="0">
              <a:latin typeface="Helvetica Neue" charset="0"/>
              <a:ea typeface="Helvetica Neue" charset="0"/>
              <a:cs typeface="Helvetica Neue" charset="0"/>
            </a:endParaRPr>
          </a:p>
          <a:p>
            <a:r>
              <a:rPr lang="en-US" sz="1800" dirty="0">
                <a:latin typeface="Helvetica Neue" charset="0"/>
                <a:ea typeface="Helvetica Neue" charset="0"/>
                <a:cs typeface="Helvetica Neue" charset="0"/>
              </a:rPr>
              <a:t>3. The patterns for sustainable business model design offer knowledge for action in support of the design of more sustainable business models. </a:t>
            </a:r>
          </a:p>
        </p:txBody>
      </p:sp>
    </p:spTree>
    <p:extLst>
      <p:ext uri="{BB962C8B-B14F-4D97-AF65-F5344CB8AC3E}">
        <p14:creationId xmlns:p14="http://schemas.microsoft.com/office/powerpoint/2010/main" val="11855471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75;p15"/>
          <p:cNvSpPr txBox="1">
            <a:spLocks noGrp="1"/>
          </p:cNvSpPr>
          <p:nvPr>
            <p:ph type="title"/>
          </p:nvPr>
        </p:nvSpPr>
        <p:spPr>
          <a:xfrm>
            <a:off x="387625" y="324000"/>
            <a:ext cx="8441400" cy="521700"/>
          </a:xfrm>
          <a:prstGeom prst="rect">
            <a:avLst/>
          </a:prstGeom>
          <a:solidFill>
            <a:srgbClr val="D9D9D9"/>
          </a:solidFill>
          <a:ln>
            <a:noFill/>
          </a:ln>
        </p:spPr>
        <p:txBody>
          <a:bodyPr spcFirstLastPara="1" wrap="square" lIns="135000" tIns="0" rIns="0" bIns="0" anchor="ctr" anchorCtr="0">
            <a:noAutofit/>
          </a:bodyPr>
          <a:lstStyle/>
          <a:p>
            <a:pPr lvl="0">
              <a:buSzPts val="2100"/>
            </a:pPr>
            <a:r>
              <a:rPr lang="da-DK" sz="2400" dirty="0">
                <a:solidFill>
                  <a:srgbClr val="188EC9"/>
                </a:solidFill>
                <a:latin typeface="Helvetica Neue"/>
                <a:ea typeface="Helvetica Neue"/>
                <a:cs typeface="Helvetica Neue"/>
                <a:sym typeface="Helvetica Neue"/>
              </a:rPr>
              <a:t>Sustainable</a:t>
            </a:r>
            <a:r>
              <a:rPr lang="da-DK" sz="2400" dirty="0">
                <a:latin typeface="Helvetica Neue"/>
                <a:ea typeface="Helvetica Neue"/>
                <a:cs typeface="Helvetica Neue"/>
                <a:sym typeface="Helvetica Neue"/>
              </a:rPr>
              <a:t> Business Model Design – </a:t>
            </a:r>
            <a:r>
              <a:rPr lang="da-DK" sz="2400" dirty="0">
                <a:solidFill>
                  <a:srgbClr val="188EC9"/>
                </a:solidFill>
                <a:latin typeface="Helvetica Neue"/>
                <a:ea typeface="Helvetica Neue"/>
                <a:cs typeface="Helvetica Neue"/>
                <a:sym typeface="Helvetica Neue"/>
              </a:rPr>
              <a:t>Introduction</a:t>
            </a:r>
            <a:endParaRPr sz="2400" dirty="0">
              <a:solidFill>
                <a:srgbClr val="188EC9"/>
              </a:solidFill>
              <a:latin typeface="Helvetica Neue"/>
              <a:ea typeface="Helvetica Neue"/>
              <a:cs typeface="Helvetica Neue"/>
              <a:sym typeface="Helvetica Neue"/>
            </a:endParaRPr>
          </a:p>
        </p:txBody>
      </p:sp>
      <p:sp>
        <p:nvSpPr>
          <p:cNvPr id="13" name="Google Shape;95;p16"/>
          <p:cNvSpPr/>
          <p:nvPr/>
        </p:nvSpPr>
        <p:spPr>
          <a:xfrm>
            <a:off x="292225" y="326125"/>
            <a:ext cx="95400" cy="521700"/>
          </a:xfrm>
          <a:prstGeom prst="rect">
            <a:avLst/>
          </a:prstGeom>
          <a:solidFill>
            <a:srgbClr val="188EC9"/>
          </a:solidFill>
          <a:ln w="9525" cap="flat" cmpd="sng">
            <a:solidFill>
              <a:srgbClr val="188EC9"/>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orbel"/>
              <a:ea typeface="Corbel"/>
              <a:cs typeface="Corbel"/>
              <a:sym typeface="Corbel"/>
            </a:endParaRPr>
          </a:p>
        </p:txBody>
      </p:sp>
      <p:sp>
        <p:nvSpPr>
          <p:cNvPr id="8" name="Tekstfelt 11">
            <a:extLst>
              <a:ext uri="{FF2B5EF4-FFF2-40B4-BE49-F238E27FC236}">
                <a16:creationId xmlns:a16="http://schemas.microsoft.com/office/drawing/2014/main" id="{0E7CAF21-85B9-4E30-A4FA-16C1036D10A4}"/>
              </a:ext>
            </a:extLst>
          </p:cNvPr>
          <p:cNvSpPr txBox="1"/>
          <p:nvPr/>
        </p:nvSpPr>
        <p:spPr>
          <a:xfrm>
            <a:off x="292226" y="1415801"/>
            <a:ext cx="4799319" cy="3416320"/>
          </a:xfrm>
          <a:prstGeom prst="rect">
            <a:avLst/>
          </a:prstGeom>
          <a:noFill/>
        </p:spPr>
        <p:txBody>
          <a:bodyPr wrap="square" rtlCol="0">
            <a:spAutoFit/>
          </a:bodyPr>
          <a:lstStyle/>
          <a:p>
            <a:pPr marL="285750" indent="-285750">
              <a:buFont typeface="Arial" charset="0"/>
              <a:buChar char="•"/>
            </a:pPr>
            <a:r>
              <a:rPr lang="en-US" sz="1800" dirty="0">
                <a:solidFill>
                  <a:schemeClr val="tx1"/>
                </a:solidFill>
                <a:latin typeface="Helvetica Neue" charset="0"/>
                <a:ea typeface="Helvetica Neue" charset="0"/>
                <a:cs typeface="Helvetica Neue" charset="0"/>
              </a:rPr>
              <a:t>Business has a vital contribution to make to sustainable development. This requires radically different business model designs.</a:t>
            </a:r>
          </a:p>
          <a:p>
            <a:pPr marL="285750" indent="-285750">
              <a:buFont typeface="Arial" charset="0"/>
              <a:buChar char="•"/>
            </a:pPr>
            <a:endParaRPr lang="en-US" sz="1800" dirty="0">
              <a:solidFill>
                <a:schemeClr val="tx1"/>
              </a:solidFill>
              <a:latin typeface="Helvetica Neue" charset="0"/>
              <a:ea typeface="Helvetica Neue" charset="0"/>
              <a:cs typeface="Helvetica Neue" charset="0"/>
            </a:endParaRPr>
          </a:p>
          <a:p>
            <a:pPr marL="285750" indent="-285750">
              <a:buFont typeface="Arial" charset="0"/>
              <a:buChar char="•"/>
            </a:pPr>
            <a:r>
              <a:rPr lang="en-US" sz="1800" dirty="0">
                <a:solidFill>
                  <a:schemeClr val="tx1"/>
                </a:solidFill>
                <a:latin typeface="Helvetica Neue" charset="0"/>
                <a:ea typeface="Helvetica Neue" charset="0"/>
                <a:cs typeface="Helvetica Neue" charset="0"/>
              </a:rPr>
              <a:t>Patterns for sustainable business model design are blueprints for creating sustainable value.</a:t>
            </a:r>
          </a:p>
          <a:p>
            <a:pPr marL="285750" indent="-285750">
              <a:buFont typeface="Arial" charset="0"/>
              <a:buChar char="•"/>
            </a:pPr>
            <a:endParaRPr lang="en-US" sz="1800" dirty="0">
              <a:solidFill>
                <a:schemeClr val="tx1"/>
              </a:solidFill>
              <a:latin typeface="Helvetica Neue" charset="0"/>
              <a:ea typeface="Helvetica Neue" charset="0"/>
              <a:cs typeface="Helvetica Neue" charset="0"/>
            </a:endParaRPr>
          </a:p>
          <a:p>
            <a:pPr marL="285750" indent="-285750">
              <a:buFont typeface="Arial" charset="0"/>
              <a:buChar char="•"/>
            </a:pPr>
            <a:r>
              <a:rPr lang="en-US" sz="1800" dirty="0">
                <a:solidFill>
                  <a:schemeClr val="tx1"/>
                </a:solidFill>
                <a:latin typeface="Helvetica Neue" charset="0"/>
                <a:ea typeface="Helvetica Neue" charset="0"/>
                <a:cs typeface="Helvetica Neue" charset="0"/>
              </a:rPr>
              <a:t>You can use </a:t>
            </a:r>
            <a:r>
              <a:rPr lang="en-US" sz="1800">
                <a:solidFill>
                  <a:schemeClr val="tx1"/>
                </a:solidFill>
                <a:latin typeface="Helvetica Neue" charset="0"/>
                <a:ea typeface="Helvetica Neue" charset="0"/>
                <a:cs typeface="Helvetica Neue" charset="0"/>
              </a:rPr>
              <a:t>the book (and the cards) </a:t>
            </a:r>
            <a:r>
              <a:rPr lang="en-US" sz="1800" dirty="0">
                <a:solidFill>
                  <a:schemeClr val="tx1"/>
                </a:solidFill>
                <a:latin typeface="Helvetica Neue" charset="0"/>
                <a:ea typeface="Helvetica Neue" charset="0"/>
                <a:cs typeface="Helvetica Neue" charset="0"/>
              </a:rPr>
              <a:t>as both a bird’s-eye overview of the subject and as a down-to-earth guide to action.</a:t>
            </a:r>
            <a:endParaRPr lang="da-DK" sz="1800" dirty="0">
              <a:solidFill>
                <a:schemeClr val="tx1"/>
              </a:solidFill>
              <a:latin typeface="Helvetica Neue" charset="0"/>
              <a:ea typeface="Helvetica Neue" charset="0"/>
              <a:cs typeface="Helvetica Neue" charset="0"/>
            </a:endParaRPr>
          </a:p>
        </p:txBody>
      </p:sp>
      <p:pic>
        <p:nvPicPr>
          <p:cNvPr id="9" name="Grafik 8">
            <a:hlinkClick r:id="rId3"/>
            <a:extLst>
              <a:ext uri="{FF2B5EF4-FFF2-40B4-BE49-F238E27FC236}">
                <a16:creationId xmlns:a16="http://schemas.microsoft.com/office/drawing/2014/main" id="{F4F3B17E-F95B-488E-84E3-A319D6F55F44}"/>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l="6217" r="12381"/>
          <a:stretch/>
        </p:blipFill>
        <p:spPr>
          <a:xfrm>
            <a:off x="4959927" y="1381439"/>
            <a:ext cx="3900055" cy="2694203"/>
          </a:xfrm>
          <a:prstGeom prst="rect">
            <a:avLst/>
          </a:prstGeom>
        </p:spPr>
      </p:pic>
    </p:spTree>
    <p:extLst>
      <p:ext uri="{BB962C8B-B14F-4D97-AF65-F5344CB8AC3E}">
        <p14:creationId xmlns:p14="http://schemas.microsoft.com/office/powerpoint/2010/main" val="7022648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Shape 62"/>
        <p:cNvGrpSpPr/>
        <p:nvPr/>
      </p:nvGrpSpPr>
      <p:grpSpPr>
        <a:xfrm>
          <a:off x="0" y="0"/>
          <a:ext cx="0" cy="0"/>
          <a:chOff x="0" y="0"/>
          <a:chExt cx="0" cy="0"/>
        </a:xfrm>
      </p:grpSpPr>
      <p:sp>
        <p:nvSpPr>
          <p:cNvPr id="65" name="Google Shape;65;p14"/>
          <p:cNvSpPr txBox="1"/>
          <p:nvPr/>
        </p:nvSpPr>
        <p:spPr>
          <a:xfrm>
            <a:off x="5536800" y="3161582"/>
            <a:ext cx="3106405" cy="1731233"/>
          </a:xfrm>
          <a:prstGeom prst="rect">
            <a:avLst/>
          </a:prstGeom>
          <a:noFill/>
          <a:ln>
            <a:noFill/>
          </a:ln>
        </p:spPr>
        <p:txBody>
          <a:bodyPr spcFirstLastPara="1" wrap="square" lIns="68575" tIns="68575" rIns="68575" bIns="68575" anchor="t" anchorCtr="0">
            <a:spAutoFit/>
          </a:bodyPr>
          <a:lstStyle/>
          <a:p>
            <a:endParaRPr lang="en-US" sz="1200" b="0" i="0" u="none" strike="noStrike" baseline="0" dirty="0">
              <a:solidFill>
                <a:srgbClr val="FFFFFF"/>
              </a:solidFill>
              <a:latin typeface="Helvetica Neue"/>
            </a:endParaRPr>
          </a:p>
          <a:p>
            <a:r>
              <a:rPr lang="en-US" sz="1200" b="0" i="1" u="none" strike="noStrike" baseline="0" dirty="0">
                <a:solidFill>
                  <a:srgbClr val="FFFFFF"/>
                </a:solidFill>
                <a:latin typeface="Helvetica Neue"/>
              </a:rPr>
              <a:t>“… these new business models — where stakeholders replace shareholders as the focus of value maximization — could empower capitalism to address overwhelming global concerns.”</a:t>
            </a:r>
          </a:p>
          <a:p>
            <a:endParaRPr lang="en-US" sz="1050" b="0" i="0" u="none" strike="noStrike" baseline="0" dirty="0">
              <a:solidFill>
                <a:srgbClr val="FFFFFF"/>
              </a:solidFill>
              <a:latin typeface="Helvetica Neue"/>
            </a:endParaRPr>
          </a:p>
          <a:p>
            <a:r>
              <a:rPr lang="de-DE" sz="1050" b="0" i="0" u="none" strike="noStrike" baseline="0" dirty="0">
                <a:solidFill>
                  <a:srgbClr val="FFFFFF"/>
                </a:solidFill>
                <a:latin typeface="Helvetica Neue"/>
              </a:rPr>
              <a:t>Yunus, Moingeon &amp; Lehmann-Ortega</a:t>
            </a:r>
          </a:p>
          <a:p>
            <a:endParaRPr sz="1050" dirty="0">
              <a:solidFill>
                <a:schemeClr val="lt1"/>
              </a:solidFill>
              <a:latin typeface="Helvetica Neue"/>
            </a:endParaRPr>
          </a:p>
        </p:txBody>
      </p:sp>
      <p:sp>
        <p:nvSpPr>
          <p:cNvPr id="3" name="Google Shape;75;p15">
            <a:extLst>
              <a:ext uri="{FF2B5EF4-FFF2-40B4-BE49-F238E27FC236}">
                <a16:creationId xmlns:a16="http://schemas.microsoft.com/office/drawing/2014/main" id="{07836AB2-2136-1491-3417-66C121AC39C9}"/>
              </a:ext>
            </a:extLst>
          </p:cNvPr>
          <p:cNvSpPr txBox="1">
            <a:spLocks/>
          </p:cNvSpPr>
          <p:nvPr/>
        </p:nvSpPr>
        <p:spPr>
          <a:xfrm>
            <a:off x="201805" y="116350"/>
            <a:ext cx="8441400" cy="2012800"/>
          </a:xfrm>
          <a:prstGeom prst="rect">
            <a:avLst/>
          </a:prstGeom>
          <a:solidFill>
            <a:schemeClr val="tx1"/>
          </a:solidFill>
          <a:ln>
            <a:noFill/>
          </a:ln>
        </p:spPr>
        <p:txBody>
          <a:bodyPr spcFirstLastPara="1" wrap="square" lIns="135000" tIns="0" rIns="0" bIns="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9pPr>
          </a:lstStyle>
          <a:p>
            <a:pPr algn="l">
              <a:buSzPts val="2100"/>
            </a:pPr>
            <a:r>
              <a:rPr lang="da-DK" sz="2800" dirty="0">
                <a:solidFill>
                  <a:schemeClr val="bg1"/>
                </a:solidFill>
                <a:latin typeface="Helvetica Neue"/>
                <a:ea typeface="Helvetica Neue"/>
                <a:cs typeface="Helvetica Neue"/>
                <a:sym typeface="Helvetica Neue"/>
              </a:rPr>
              <a:t>CHAPTER II </a:t>
            </a:r>
          </a:p>
          <a:p>
            <a:pPr algn="l">
              <a:buSzPts val="2100"/>
            </a:pPr>
            <a:r>
              <a:rPr lang="en-GB" sz="2800" dirty="0">
                <a:solidFill>
                  <a:srgbClr val="188EC9"/>
                </a:solidFill>
                <a:latin typeface="Helvetica Neue"/>
                <a:ea typeface="Helvetica Neue"/>
                <a:cs typeface="Helvetica Neue"/>
                <a:sym typeface="Helvetica Neue"/>
              </a:rPr>
              <a:t>Sustainable</a:t>
            </a:r>
            <a:r>
              <a:rPr lang="da-DK" sz="2800" dirty="0">
                <a:latin typeface="Helvetica Neue"/>
                <a:ea typeface="Helvetica Neue"/>
                <a:cs typeface="Helvetica Neue"/>
                <a:sym typeface="Helvetica Neue"/>
              </a:rPr>
              <a:t> </a:t>
            </a:r>
            <a:r>
              <a:rPr lang="da-DK" sz="2800" dirty="0">
                <a:solidFill>
                  <a:schemeClr val="bg1"/>
                </a:solidFill>
                <a:latin typeface="Helvetica Neue"/>
                <a:ea typeface="Helvetica Neue"/>
                <a:cs typeface="Helvetica Neue"/>
                <a:sym typeface="Helvetica Neue"/>
              </a:rPr>
              <a:t>Business Model Design – </a:t>
            </a:r>
            <a:r>
              <a:rPr lang="da-DK" sz="2800" dirty="0">
                <a:solidFill>
                  <a:srgbClr val="188EC9"/>
                </a:solidFill>
                <a:latin typeface="Helvetica Neue"/>
                <a:ea typeface="Helvetica Neue"/>
                <a:cs typeface="Helvetica Neue"/>
                <a:sym typeface="Helvetica Neue"/>
              </a:rPr>
              <a:t>Background </a:t>
            </a:r>
          </a:p>
        </p:txBody>
      </p:sp>
    </p:spTree>
    <p:extLst>
      <p:ext uri="{BB962C8B-B14F-4D97-AF65-F5344CB8AC3E}">
        <p14:creationId xmlns:p14="http://schemas.microsoft.com/office/powerpoint/2010/main" val="6337291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75;p15"/>
          <p:cNvSpPr txBox="1">
            <a:spLocks noGrp="1"/>
          </p:cNvSpPr>
          <p:nvPr>
            <p:ph type="title"/>
          </p:nvPr>
        </p:nvSpPr>
        <p:spPr>
          <a:xfrm>
            <a:off x="387625" y="324000"/>
            <a:ext cx="8441400" cy="521700"/>
          </a:xfrm>
          <a:prstGeom prst="rect">
            <a:avLst/>
          </a:prstGeom>
          <a:solidFill>
            <a:srgbClr val="D9D9D9"/>
          </a:solidFill>
          <a:ln>
            <a:noFill/>
          </a:ln>
        </p:spPr>
        <p:txBody>
          <a:bodyPr spcFirstLastPara="1" wrap="square" lIns="135000" tIns="0" rIns="0" bIns="0" anchor="ctr" anchorCtr="0">
            <a:noAutofit/>
          </a:bodyPr>
          <a:lstStyle/>
          <a:p>
            <a:pPr lvl="0">
              <a:buSzPts val="2100"/>
            </a:pPr>
            <a:r>
              <a:rPr lang="da-DK" sz="2400" dirty="0">
                <a:solidFill>
                  <a:srgbClr val="188EC9"/>
                </a:solidFill>
                <a:latin typeface="Helvetica Neue"/>
                <a:ea typeface="Helvetica Neue"/>
                <a:cs typeface="Helvetica Neue"/>
                <a:sym typeface="Helvetica Neue"/>
              </a:rPr>
              <a:t>Sustainable</a:t>
            </a:r>
            <a:r>
              <a:rPr lang="da-DK" sz="2400" dirty="0">
                <a:latin typeface="Helvetica Neue"/>
                <a:ea typeface="Helvetica Neue"/>
                <a:cs typeface="Helvetica Neue"/>
                <a:sym typeface="Helvetica Neue"/>
              </a:rPr>
              <a:t> Business Model Design – </a:t>
            </a:r>
            <a:r>
              <a:rPr lang="da-DK" sz="2400" dirty="0">
                <a:solidFill>
                  <a:srgbClr val="188EC9"/>
                </a:solidFill>
                <a:latin typeface="Helvetica Neue"/>
                <a:ea typeface="Helvetica Neue"/>
                <a:cs typeface="Helvetica Neue"/>
                <a:sym typeface="Helvetica Neue"/>
              </a:rPr>
              <a:t>Background </a:t>
            </a:r>
            <a:endParaRPr sz="2400" dirty="0">
              <a:solidFill>
                <a:srgbClr val="188EC9"/>
              </a:solidFill>
              <a:latin typeface="Helvetica Neue"/>
              <a:ea typeface="Helvetica Neue"/>
              <a:cs typeface="Helvetica Neue"/>
              <a:sym typeface="Helvetica Neue"/>
            </a:endParaRPr>
          </a:p>
        </p:txBody>
      </p:sp>
      <p:sp>
        <p:nvSpPr>
          <p:cNvPr id="13" name="Google Shape;95;p16"/>
          <p:cNvSpPr/>
          <p:nvPr/>
        </p:nvSpPr>
        <p:spPr>
          <a:xfrm>
            <a:off x="292225" y="326125"/>
            <a:ext cx="95400" cy="521700"/>
          </a:xfrm>
          <a:prstGeom prst="rect">
            <a:avLst/>
          </a:prstGeom>
          <a:solidFill>
            <a:srgbClr val="188EC9"/>
          </a:solidFill>
          <a:ln w="9525" cap="flat" cmpd="sng">
            <a:solidFill>
              <a:srgbClr val="188EC9"/>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Helvetica Neue"/>
              <a:ea typeface="Corbel"/>
              <a:cs typeface="Corbel"/>
              <a:sym typeface="Corbel"/>
            </a:endParaRPr>
          </a:p>
        </p:txBody>
      </p:sp>
      <p:sp>
        <p:nvSpPr>
          <p:cNvPr id="5" name="Tekstfelt 4"/>
          <p:cNvSpPr txBox="1"/>
          <p:nvPr/>
        </p:nvSpPr>
        <p:spPr>
          <a:xfrm>
            <a:off x="625642" y="1227221"/>
            <a:ext cx="6709878" cy="400110"/>
          </a:xfrm>
          <a:prstGeom prst="rect">
            <a:avLst/>
          </a:prstGeom>
          <a:noFill/>
        </p:spPr>
        <p:txBody>
          <a:bodyPr wrap="square" rtlCol="0">
            <a:spAutoFit/>
          </a:bodyPr>
          <a:lstStyle/>
          <a:p>
            <a:r>
              <a:rPr lang="da-DK" sz="2000" dirty="0">
                <a:latin typeface="Helvetica Neue"/>
              </a:rPr>
              <a:t>Four key questions:</a:t>
            </a:r>
          </a:p>
        </p:txBody>
      </p:sp>
      <p:sp>
        <p:nvSpPr>
          <p:cNvPr id="6" name="Tekstfelt 5"/>
          <p:cNvSpPr txBox="1"/>
          <p:nvPr/>
        </p:nvSpPr>
        <p:spPr>
          <a:xfrm>
            <a:off x="625642" y="1850291"/>
            <a:ext cx="5089358" cy="2677656"/>
          </a:xfrm>
          <a:prstGeom prst="rect">
            <a:avLst/>
          </a:prstGeom>
          <a:noFill/>
        </p:spPr>
        <p:txBody>
          <a:bodyPr wrap="square" rtlCol="0">
            <a:spAutoFit/>
          </a:bodyPr>
          <a:lstStyle/>
          <a:p>
            <a:pPr marL="285750" indent="-285750">
              <a:buFont typeface="Arial" charset="0"/>
              <a:buChar char="•"/>
            </a:pPr>
            <a:r>
              <a:rPr lang="da-DK" sz="2000" dirty="0">
                <a:latin typeface="Helvetica Neue"/>
              </a:rPr>
              <a:t>What is a </a:t>
            </a:r>
            <a:r>
              <a:rPr lang="da-DK" sz="2000" dirty="0">
                <a:solidFill>
                  <a:srgbClr val="188EC9"/>
                </a:solidFill>
                <a:latin typeface="Helvetica Neue"/>
                <a:ea typeface="Helvetica Neue"/>
                <a:cs typeface="Helvetica Neue"/>
              </a:rPr>
              <a:t>business model</a:t>
            </a:r>
            <a:r>
              <a:rPr lang="da-DK" sz="2000" dirty="0">
                <a:latin typeface="Helvetica Neue"/>
              </a:rPr>
              <a:t>?</a:t>
            </a:r>
          </a:p>
          <a:p>
            <a:pPr marL="285750" indent="-285750">
              <a:buFont typeface="Arial" charset="0"/>
              <a:buChar char="•"/>
            </a:pPr>
            <a:endParaRPr lang="da-DK" sz="2000" dirty="0">
              <a:latin typeface="Helvetica Neue"/>
            </a:endParaRPr>
          </a:p>
          <a:p>
            <a:pPr marL="285750" indent="-285750">
              <a:buFont typeface="Arial" charset="0"/>
              <a:buChar char="•"/>
            </a:pPr>
            <a:r>
              <a:rPr lang="da-DK" sz="2000" dirty="0">
                <a:latin typeface="Helvetica Neue"/>
              </a:rPr>
              <a:t>What is </a:t>
            </a:r>
            <a:r>
              <a:rPr lang="da-DK" sz="2000" dirty="0">
                <a:solidFill>
                  <a:srgbClr val="188EC9"/>
                </a:solidFill>
                <a:latin typeface="Helvetica Neue"/>
                <a:ea typeface="Helvetica Neue"/>
                <a:cs typeface="Helvetica Neue"/>
              </a:rPr>
              <a:t>value creation</a:t>
            </a:r>
            <a:r>
              <a:rPr lang="da-DK" sz="2000" dirty="0">
                <a:latin typeface="Helvetica Neue"/>
              </a:rPr>
              <a:t>? </a:t>
            </a:r>
          </a:p>
          <a:p>
            <a:pPr marL="285750" indent="-285750">
              <a:buFont typeface="Arial" charset="0"/>
              <a:buChar char="•"/>
            </a:pPr>
            <a:endParaRPr lang="da-DK" sz="2000" dirty="0">
              <a:solidFill>
                <a:srgbClr val="188EC9"/>
              </a:solidFill>
              <a:latin typeface="Helvetica Neue"/>
              <a:ea typeface="Helvetica Neue"/>
              <a:cs typeface="Helvetica Neue"/>
            </a:endParaRPr>
          </a:p>
          <a:p>
            <a:pPr marL="285750" indent="-285750">
              <a:buFont typeface="Arial" charset="0"/>
              <a:buChar char="•"/>
            </a:pPr>
            <a:r>
              <a:rPr lang="da-DK" sz="2000" dirty="0">
                <a:latin typeface="Helvetica Neue"/>
              </a:rPr>
              <a:t>What is a </a:t>
            </a:r>
            <a:r>
              <a:rPr lang="da-DK" sz="2000" dirty="0">
                <a:solidFill>
                  <a:srgbClr val="188EC9"/>
                </a:solidFill>
                <a:latin typeface="Helvetica Neue"/>
                <a:ea typeface="Helvetica Neue"/>
                <a:cs typeface="Helvetica Neue"/>
              </a:rPr>
              <a:t>sustainable business model</a:t>
            </a:r>
            <a:r>
              <a:rPr lang="da-DK" sz="2000" dirty="0">
                <a:latin typeface="Helvetica Neue"/>
              </a:rPr>
              <a:t>?</a:t>
            </a:r>
          </a:p>
          <a:p>
            <a:pPr marL="285750" indent="-285750">
              <a:buFont typeface="Arial" charset="0"/>
              <a:buChar char="•"/>
            </a:pPr>
            <a:endParaRPr lang="da-DK" sz="2000" dirty="0">
              <a:latin typeface="Helvetica Neue"/>
            </a:endParaRPr>
          </a:p>
          <a:p>
            <a:pPr marL="285750" indent="-285750">
              <a:buFont typeface="Arial" charset="0"/>
              <a:buChar char="•"/>
            </a:pPr>
            <a:r>
              <a:rPr lang="da-DK" sz="2000" dirty="0">
                <a:latin typeface="Helvetica Neue"/>
              </a:rPr>
              <a:t>What is </a:t>
            </a:r>
            <a:r>
              <a:rPr lang="da-DK" sz="2000" dirty="0">
                <a:solidFill>
                  <a:srgbClr val="188EC9"/>
                </a:solidFill>
                <a:latin typeface="Helvetica Neue"/>
                <a:ea typeface="Helvetica Neue"/>
                <a:cs typeface="Helvetica Neue"/>
              </a:rPr>
              <a:t>business design</a:t>
            </a:r>
            <a:r>
              <a:rPr lang="da-DK" sz="2000" dirty="0">
                <a:latin typeface="Helvetica Neue"/>
              </a:rPr>
              <a:t>?</a:t>
            </a:r>
          </a:p>
          <a:p>
            <a:pPr marL="285750" indent="-285750">
              <a:buFont typeface="Arial" charset="0"/>
              <a:buChar char="•"/>
            </a:pPr>
            <a:endParaRPr lang="da-DK" dirty="0">
              <a:latin typeface="Helvetica Neue"/>
            </a:endParaRPr>
          </a:p>
          <a:p>
            <a:endParaRPr lang="da-DK" dirty="0">
              <a:latin typeface="Helvetica Neue"/>
            </a:endParaRPr>
          </a:p>
        </p:txBody>
      </p:sp>
    </p:spTree>
    <p:extLst>
      <p:ext uri="{BB962C8B-B14F-4D97-AF65-F5344CB8AC3E}">
        <p14:creationId xmlns:p14="http://schemas.microsoft.com/office/powerpoint/2010/main" val="4761963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Shape 62"/>
        <p:cNvGrpSpPr/>
        <p:nvPr/>
      </p:nvGrpSpPr>
      <p:grpSpPr>
        <a:xfrm>
          <a:off x="0" y="0"/>
          <a:ext cx="0" cy="0"/>
          <a:chOff x="0" y="0"/>
          <a:chExt cx="0" cy="0"/>
        </a:xfrm>
      </p:grpSpPr>
      <p:sp>
        <p:nvSpPr>
          <p:cNvPr id="3" name="Google Shape;75;p15">
            <a:extLst>
              <a:ext uri="{FF2B5EF4-FFF2-40B4-BE49-F238E27FC236}">
                <a16:creationId xmlns:a16="http://schemas.microsoft.com/office/drawing/2014/main" id="{07836AB2-2136-1491-3417-66C121AC39C9}"/>
              </a:ext>
            </a:extLst>
          </p:cNvPr>
          <p:cNvSpPr txBox="1">
            <a:spLocks/>
          </p:cNvSpPr>
          <p:nvPr/>
        </p:nvSpPr>
        <p:spPr>
          <a:xfrm>
            <a:off x="201805" y="1565350"/>
            <a:ext cx="8441400" cy="2012800"/>
          </a:xfrm>
          <a:prstGeom prst="rect">
            <a:avLst/>
          </a:prstGeom>
          <a:solidFill>
            <a:schemeClr val="tx1"/>
          </a:solidFill>
          <a:ln>
            <a:noFill/>
          </a:ln>
        </p:spPr>
        <p:txBody>
          <a:bodyPr spcFirstLastPara="1" wrap="square" lIns="135000" tIns="0" rIns="0" bIns="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9pPr>
          </a:lstStyle>
          <a:p>
            <a:r>
              <a:rPr lang="da-DK" sz="2800" dirty="0">
                <a:solidFill>
                  <a:schemeClr val="bg1"/>
                </a:solidFill>
              </a:rPr>
              <a:t>What is a </a:t>
            </a:r>
            <a:r>
              <a:rPr lang="da-DK" sz="2800" dirty="0">
                <a:solidFill>
                  <a:srgbClr val="188EC9"/>
                </a:solidFill>
                <a:latin typeface="Helvetica Neue"/>
                <a:ea typeface="Helvetica Neue"/>
                <a:cs typeface="Helvetica Neue"/>
              </a:rPr>
              <a:t>business model?</a:t>
            </a:r>
            <a:r>
              <a:rPr lang="da-DK" sz="2800" dirty="0"/>
              <a:t>?</a:t>
            </a:r>
          </a:p>
        </p:txBody>
      </p:sp>
    </p:spTree>
    <p:extLst>
      <p:ext uri="{BB962C8B-B14F-4D97-AF65-F5344CB8AC3E}">
        <p14:creationId xmlns:p14="http://schemas.microsoft.com/office/powerpoint/2010/main" val="38164303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idx="1"/>
          </p:nvPr>
        </p:nvSpPr>
        <p:spPr>
          <a:xfrm>
            <a:off x="292225" y="1796117"/>
            <a:ext cx="8536800" cy="270000"/>
          </a:xfrm>
        </p:spPr>
        <p:txBody>
          <a:bodyPr/>
          <a:lstStyle/>
          <a:p>
            <a:pPr lvl="0"/>
            <a:r>
              <a:rPr lang="it" dirty="0">
                <a:solidFill>
                  <a:schemeClr val="tx1"/>
                </a:solidFill>
                <a:latin typeface="Helvetica Neue"/>
                <a:ea typeface="Helvetica Neue"/>
                <a:cs typeface="Helvetica Neue"/>
                <a:sym typeface="Helvetica Neue"/>
              </a:rPr>
              <a:t>The concept of business model refers to how a company does business.</a:t>
            </a:r>
            <a:endParaRPr lang="it" sz="1200" dirty="0">
              <a:solidFill>
                <a:schemeClr val="tx1"/>
              </a:solidFill>
              <a:latin typeface="Helvetica Neue"/>
              <a:ea typeface="Helvetica Neue"/>
              <a:cs typeface="Helvetica Neue"/>
              <a:sym typeface="Helvetica Neue"/>
            </a:endParaRPr>
          </a:p>
          <a:p>
            <a:endParaRPr lang="da-DK" dirty="0">
              <a:solidFill>
                <a:schemeClr val="tx1"/>
              </a:solidFill>
            </a:endParaRPr>
          </a:p>
        </p:txBody>
      </p:sp>
      <p:sp>
        <p:nvSpPr>
          <p:cNvPr id="7" name="Google Shape;75;p15"/>
          <p:cNvSpPr txBox="1">
            <a:spLocks noGrp="1"/>
          </p:cNvSpPr>
          <p:nvPr>
            <p:ph type="title"/>
          </p:nvPr>
        </p:nvSpPr>
        <p:spPr>
          <a:xfrm>
            <a:off x="387625" y="324000"/>
            <a:ext cx="8441400" cy="521700"/>
          </a:xfrm>
          <a:prstGeom prst="rect">
            <a:avLst/>
          </a:prstGeom>
          <a:solidFill>
            <a:srgbClr val="D9D9D9"/>
          </a:solidFill>
          <a:ln>
            <a:noFill/>
          </a:ln>
        </p:spPr>
        <p:txBody>
          <a:bodyPr spcFirstLastPara="1" wrap="square" lIns="135000" tIns="0" rIns="0" bIns="0" anchor="ctr" anchorCtr="0">
            <a:noAutofit/>
          </a:bodyPr>
          <a:lstStyle/>
          <a:p>
            <a:pPr marL="0" lvl="0" indent="0" algn="l" rtl="0">
              <a:lnSpc>
                <a:spcPct val="90000"/>
              </a:lnSpc>
              <a:spcBef>
                <a:spcPts val="0"/>
              </a:spcBef>
              <a:spcAft>
                <a:spcPts val="0"/>
              </a:spcAft>
              <a:buClr>
                <a:srgbClr val="3F3F3F"/>
              </a:buClr>
              <a:buSzPts val="2100"/>
              <a:buFont typeface="Arial"/>
              <a:buNone/>
            </a:pPr>
            <a:r>
              <a:rPr lang="it" sz="2400" dirty="0">
                <a:solidFill>
                  <a:schemeClr val="dk1"/>
                </a:solidFill>
                <a:latin typeface="Helvetica Neue"/>
                <a:ea typeface="Helvetica Neue"/>
                <a:cs typeface="Helvetica Neue"/>
                <a:sym typeface="Helvetica Neue"/>
              </a:rPr>
              <a:t>Business </a:t>
            </a:r>
            <a:r>
              <a:rPr lang="it" sz="2400" dirty="0">
                <a:latin typeface="Helvetica Neue"/>
                <a:ea typeface="Helvetica Neue"/>
                <a:cs typeface="Helvetica Neue"/>
                <a:sym typeface="Helvetica Neue"/>
              </a:rPr>
              <a:t>m</a:t>
            </a:r>
            <a:r>
              <a:rPr lang="it" sz="2400" dirty="0">
                <a:solidFill>
                  <a:schemeClr val="dk1"/>
                </a:solidFill>
                <a:latin typeface="Helvetica Neue"/>
                <a:ea typeface="Helvetica Neue"/>
                <a:cs typeface="Helvetica Neue"/>
                <a:sym typeface="Helvetica Neue"/>
              </a:rPr>
              <a:t>odel</a:t>
            </a:r>
            <a:endParaRPr sz="2400" dirty="0">
              <a:solidFill>
                <a:srgbClr val="188EC9"/>
              </a:solidFill>
              <a:latin typeface="Helvetica Neue"/>
              <a:ea typeface="Helvetica Neue"/>
              <a:cs typeface="Helvetica Neue"/>
              <a:sym typeface="Helvetica Neue"/>
            </a:endParaRPr>
          </a:p>
        </p:txBody>
      </p:sp>
      <p:sp>
        <p:nvSpPr>
          <p:cNvPr id="8" name="Text Placeholder 43">
            <a:extLst>
              <a:ext uri="{FF2B5EF4-FFF2-40B4-BE49-F238E27FC236}">
                <a16:creationId xmlns:a16="http://schemas.microsoft.com/office/drawing/2014/main" id="{980B2038-1B53-491E-BC2F-148E99EFDBB8}"/>
              </a:ext>
            </a:extLst>
          </p:cNvPr>
          <p:cNvSpPr txBox="1">
            <a:spLocks/>
          </p:cNvSpPr>
          <p:nvPr/>
        </p:nvSpPr>
        <p:spPr>
          <a:xfrm>
            <a:off x="292225" y="2743200"/>
            <a:ext cx="8536800" cy="9144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r>
              <a:rPr lang="en-US" sz="1800" dirty="0">
                <a:solidFill>
                  <a:schemeClr val="tx1"/>
                </a:solidFill>
                <a:latin typeface="Helvetica Neue" charset="0"/>
                <a:ea typeface="Helvetica Neue" charset="0"/>
                <a:cs typeface="Helvetica Neue" charset="0"/>
              </a:rPr>
              <a:t>“</a:t>
            </a:r>
            <a:r>
              <a:rPr lang="en-US" sz="1800" i="1" dirty="0">
                <a:solidFill>
                  <a:schemeClr val="tx1"/>
                </a:solidFill>
                <a:latin typeface="Helvetica Neue" charset="0"/>
                <a:ea typeface="Helvetica Neue" charset="0"/>
                <a:cs typeface="Helvetica Neue" charset="0"/>
              </a:rPr>
              <a:t>A business model describes the design or architecture of the value creation, delivery, and capture mechanism a firm employs.”</a:t>
            </a:r>
            <a:endParaRPr lang="en-US" sz="1800" dirty="0">
              <a:latin typeface="Helvetica Neue" charset="0"/>
              <a:ea typeface="Helvetica Neue" charset="0"/>
              <a:cs typeface="Helvetica Neue" charset="0"/>
            </a:endParaRPr>
          </a:p>
        </p:txBody>
      </p:sp>
      <p:sp>
        <p:nvSpPr>
          <p:cNvPr id="13" name="Google Shape;95;p16"/>
          <p:cNvSpPr/>
          <p:nvPr/>
        </p:nvSpPr>
        <p:spPr>
          <a:xfrm>
            <a:off x="292225" y="326125"/>
            <a:ext cx="95400" cy="521700"/>
          </a:xfrm>
          <a:prstGeom prst="rect">
            <a:avLst/>
          </a:prstGeom>
          <a:solidFill>
            <a:srgbClr val="188EC9"/>
          </a:solidFill>
          <a:ln w="9525" cap="flat" cmpd="sng">
            <a:solidFill>
              <a:srgbClr val="188EC9"/>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orbel"/>
              <a:ea typeface="Corbel"/>
              <a:cs typeface="Corbel"/>
              <a:sym typeface="Corbel"/>
            </a:endParaRPr>
          </a:p>
        </p:txBody>
      </p:sp>
      <p:sp>
        <p:nvSpPr>
          <p:cNvPr id="4" name="Textfeld 3">
            <a:extLst>
              <a:ext uri="{FF2B5EF4-FFF2-40B4-BE49-F238E27FC236}">
                <a16:creationId xmlns:a16="http://schemas.microsoft.com/office/drawing/2014/main" id="{D6729ED3-16F5-FC59-3A78-F082FA63F0D2}"/>
              </a:ext>
            </a:extLst>
          </p:cNvPr>
          <p:cNvSpPr txBox="1"/>
          <p:nvPr/>
        </p:nvSpPr>
        <p:spPr>
          <a:xfrm>
            <a:off x="292225" y="4146865"/>
            <a:ext cx="6709276" cy="246221"/>
          </a:xfrm>
          <a:prstGeom prst="rect">
            <a:avLst/>
          </a:prstGeom>
          <a:noFill/>
        </p:spPr>
        <p:txBody>
          <a:bodyPr wrap="square">
            <a:spAutoFit/>
          </a:bodyPr>
          <a:lstStyle/>
          <a:p>
            <a:r>
              <a:rPr lang="en-US" sz="1000" dirty="0">
                <a:latin typeface="Helvetica Neue"/>
              </a:rPr>
              <a:t>Teece, D. J. (2010). Business Models, Business Strategy and Innovation. </a:t>
            </a:r>
            <a:r>
              <a:rPr lang="en-US" sz="1000" i="1" dirty="0">
                <a:latin typeface="Helvetica Neue"/>
              </a:rPr>
              <a:t>Long Range Planning</a:t>
            </a:r>
            <a:r>
              <a:rPr lang="en-US" sz="1000" i="0" dirty="0">
                <a:latin typeface="Helvetica Neue"/>
              </a:rPr>
              <a:t>, </a:t>
            </a:r>
            <a:r>
              <a:rPr lang="en-US" sz="1000" i="1" dirty="0">
                <a:latin typeface="Helvetica Neue"/>
              </a:rPr>
              <a:t>43</a:t>
            </a:r>
            <a:r>
              <a:rPr lang="en-US" sz="1000" i="0" dirty="0">
                <a:latin typeface="Helvetica Neue"/>
              </a:rPr>
              <a:t>(2-3), 172-194. </a:t>
            </a:r>
            <a:endParaRPr lang="de-DE" sz="1000" dirty="0">
              <a:latin typeface="Helvetica Neue"/>
            </a:endParaRPr>
          </a:p>
        </p:txBody>
      </p:sp>
    </p:spTree>
    <p:extLst>
      <p:ext uri="{BB962C8B-B14F-4D97-AF65-F5344CB8AC3E}">
        <p14:creationId xmlns:p14="http://schemas.microsoft.com/office/powerpoint/2010/main" val="7483946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75;p15"/>
          <p:cNvSpPr txBox="1">
            <a:spLocks noGrp="1"/>
          </p:cNvSpPr>
          <p:nvPr>
            <p:ph type="title"/>
          </p:nvPr>
        </p:nvSpPr>
        <p:spPr>
          <a:xfrm>
            <a:off x="387625" y="324000"/>
            <a:ext cx="8441400" cy="521700"/>
          </a:xfrm>
          <a:prstGeom prst="rect">
            <a:avLst/>
          </a:prstGeom>
          <a:solidFill>
            <a:srgbClr val="D9D9D9"/>
          </a:solidFill>
          <a:ln>
            <a:noFill/>
          </a:ln>
        </p:spPr>
        <p:txBody>
          <a:bodyPr spcFirstLastPara="1" wrap="square" lIns="135000" tIns="0" rIns="0" bIns="0" anchor="ctr" anchorCtr="0">
            <a:noAutofit/>
          </a:bodyPr>
          <a:lstStyle/>
          <a:p>
            <a:pPr marL="0" lvl="0" indent="0" algn="l" rtl="0">
              <a:lnSpc>
                <a:spcPct val="90000"/>
              </a:lnSpc>
              <a:spcBef>
                <a:spcPts val="0"/>
              </a:spcBef>
              <a:spcAft>
                <a:spcPts val="0"/>
              </a:spcAft>
              <a:buClr>
                <a:srgbClr val="3F3F3F"/>
              </a:buClr>
              <a:buSzPts val="2100"/>
              <a:buFont typeface="Arial"/>
              <a:buNone/>
            </a:pPr>
            <a:r>
              <a:rPr lang="it" sz="2400" dirty="0">
                <a:solidFill>
                  <a:schemeClr val="dk1"/>
                </a:solidFill>
                <a:latin typeface="Helvetica Neue"/>
                <a:ea typeface="Helvetica Neue"/>
                <a:cs typeface="Helvetica Neue"/>
                <a:sym typeface="Helvetica Neue"/>
              </a:rPr>
              <a:t>Business model</a:t>
            </a:r>
            <a:endParaRPr sz="2400" dirty="0">
              <a:solidFill>
                <a:srgbClr val="188EC9"/>
              </a:solidFill>
              <a:latin typeface="Helvetica Neue"/>
              <a:ea typeface="Helvetica Neue"/>
              <a:cs typeface="Helvetica Neue"/>
              <a:sym typeface="Helvetica Neue"/>
            </a:endParaRPr>
          </a:p>
        </p:txBody>
      </p:sp>
      <p:sp>
        <p:nvSpPr>
          <p:cNvPr id="11" name="Pladsholder til tekst 1"/>
          <p:cNvSpPr>
            <a:spLocks noGrp="1"/>
          </p:cNvSpPr>
          <p:nvPr>
            <p:ph type="body" idx="1"/>
          </p:nvPr>
        </p:nvSpPr>
        <p:spPr>
          <a:xfrm>
            <a:off x="292225" y="975747"/>
            <a:ext cx="4104000" cy="270000"/>
          </a:xfrm>
        </p:spPr>
        <p:txBody>
          <a:bodyPr/>
          <a:lstStyle/>
          <a:p>
            <a:pPr marL="87313" lvl="0" indent="0"/>
            <a:r>
              <a:rPr lang="da-DK" dirty="0">
                <a:solidFill>
                  <a:srgbClr val="469BDD"/>
                </a:solidFill>
                <a:latin typeface="Helvetica Neue"/>
                <a:ea typeface="Helvetica Neue"/>
                <a:cs typeface="Helvetica Neue"/>
                <a:sym typeface="Helvetica Neue"/>
              </a:rPr>
              <a:t>The rise of </a:t>
            </a:r>
            <a:r>
              <a:rPr lang="da-DK" dirty="0">
                <a:solidFill>
                  <a:srgbClr val="188EC9"/>
                </a:solidFill>
                <a:latin typeface="Helvetica Neue"/>
                <a:ea typeface="Helvetica Neue"/>
                <a:cs typeface="Helvetica Neue"/>
                <a:sym typeface="Helvetica Neue"/>
              </a:rPr>
              <a:t>business models </a:t>
            </a:r>
            <a:endParaRPr lang="it" dirty="0">
              <a:solidFill>
                <a:srgbClr val="188EC9"/>
              </a:solidFill>
              <a:latin typeface="Helvetica Neue"/>
              <a:ea typeface="Helvetica Neue"/>
              <a:cs typeface="Helvetica Neue"/>
              <a:sym typeface="Helvetica Neue"/>
            </a:endParaRPr>
          </a:p>
          <a:p>
            <a:endParaRPr lang="da-DK" dirty="0"/>
          </a:p>
        </p:txBody>
      </p:sp>
      <p:sp>
        <p:nvSpPr>
          <p:cNvPr id="12" name="Tekstfelt 11"/>
          <p:cNvSpPr txBox="1"/>
          <p:nvPr/>
        </p:nvSpPr>
        <p:spPr>
          <a:xfrm>
            <a:off x="292225" y="1415801"/>
            <a:ext cx="7728705" cy="3139321"/>
          </a:xfrm>
          <a:prstGeom prst="rect">
            <a:avLst/>
          </a:prstGeom>
          <a:noFill/>
        </p:spPr>
        <p:txBody>
          <a:bodyPr wrap="square" rtlCol="0">
            <a:spAutoFit/>
          </a:bodyPr>
          <a:lstStyle/>
          <a:p>
            <a:pPr marL="285750" indent="-285750">
              <a:buFont typeface="Arial" charset="0"/>
              <a:buChar char="•"/>
            </a:pPr>
            <a:r>
              <a:rPr lang="en-GB" sz="1800" dirty="0">
                <a:solidFill>
                  <a:schemeClr val="tx1"/>
                </a:solidFill>
                <a:latin typeface="Helvetica Neue" charset="0"/>
                <a:ea typeface="Helvetica Neue" charset="0"/>
                <a:cs typeface="Helvetica Neue" charset="0"/>
              </a:rPr>
              <a:t>The concept of business model emerged alongside the rapid expansion of Internet-based technologies and platforms during the mid 1990s.</a:t>
            </a:r>
          </a:p>
          <a:p>
            <a:pPr marL="285750" indent="-285750">
              <a:buFont typeface="Arial" charset="0"/>
              <a:buChar char="•"/>
            </a:pPr>
            <a:endParaRPr lang="da-DK" sz="1800" dirty="0">
              <a:solidFill>
                <a:schemeClr val="tx1"/>
              </a:solidFill>
              <a:latin typeface="Helvetica Neue" charset="0"/>
              <a:ea typeface="Helvetica Neue" charset="0"/>
              <a:cs typeface="Helvetica Neue" charset="0"/>
            </a:endParaRPr>
          </a:p>
          <a:p>
            <a:pPr marL="285750" indent="-285750">
              <a:buFont typeface="Arial" charset="0"/>
              <a:buChar char="•"/>
            </a:pPr>
            <a:r>
              <a:rPr lang="da-DK" sz="1800" dirty="0">
                <a:solidFill>
                  <a:schemeClr val="tx1"/>
                </a:solidFill>
                <a:latin typeface="Helvetica Neue" charset="0"/>
                <a:ea typeface="Helvetica Neue" charset="0"/>
                <a:cs typeface="Helvetica Neue" charset="0"/>
              </a:rPr>
              <a:t>The advent of the Internet and rapid advances in information and communication technologies (ICT) allowed entreprenerus and managers to progressively introduce new ways to organize business exchanges and transactions. This changed the ways in which companies (and other types of organizations) would do business. </a:t>
            </a:r>
          </a:p>
          <a:p>
            <a:pPr marL="285750" indent="-285750">
              <a:buFont typeface="Arial" charset="0"/>
              <a:buChar char="•"/>
            </a:pPr>
            <a:endParaRPr lang="da-DK" sz="1800" dirty="0">
              <a:solidFill>
                <a:srgbClr val="3F3F3F"/>
              </a:solidFill>
              <a:latin typeface="Helvetica Neue" charset="0"/>
              <a:ea typeface="Helvetica Neue" charset="0"/>
              <a:cs typeface="Helvetica Neue" charset="0"/>
            </a:endParaRPr>
          </a:p>
          <a:p>
            <a:pPr marL="285750" indent="-285750">
              <a:buFont typeface="Arial" charset="0"/>
              <a:buChar char="•"/>
            </a:pPr>
            <a:r>
              <a:rPr lang="da-DK" sz="1800" dirty="0">
                <a:solidFill>
                  <a:srgbClr val="3F3F3F"/>
                </a:solidFill>
                <a:latin typeface="Helvetica Neue" charset="0"/>
                <a:ea typeface="Helvetica Neue" charset="0"/>
                <a:cs typeface="Helvetica Neue" charset="0"/>
              </a:rPr>
              <a:t>These groundbreaking methods became known </a:t>
            </a:r>
            <a:r>
              <a:rPr lang="da-DK" sz="1800" dirty="0">
                <a:solidFill>
                  <a:schemeClr val="tx1"/>
                </a:solidFill>
                <a:latin typeface="Helvetica Neue" charset="0"/>
                <a:ea typeface="Helvetica Neue" charset="0"/>
                <a:cs typeface="Helvetica Neue" charset="0"/>
              </a:rPr>
              <a:t>as </a:t>
            </a:r>
            <a:r>
              <a:rPr lang="da-DK" sz="1800" dirty="0">
                <a:solidFill>
                  <a:schemeClr val="tx1"/>
                </a:solidFill>
                <a:latin typeface="Helvetica Neue"/>
                <a:ea typeface="Helvetica Neue"/>
                <a:cs typeface="Helvetica Neue"/>
              </a:rPr>
              <a:t>business model innovations.</a:t>
            </a:r>
            <a:endParaRPr lang="da-DK" sz="1800" dirty="0">
              <a:solidFill>
                <a:schemeClr val="tx1"/>
              </a:solidFill>
              <a:latin typeface="Helvetica Neue" charset="0"/>
              <a:ea typeface="Helvetica Neue" charset="0"/>
              <a:cs typeface="Helvetica Neue" charset="0"/>
            </a:endParaRPr>
          </a:p>
        </p:txBody>
      </p:sp>
      <p:sp>
        <p:nvSpPr>
          <p:cNvPr id="13" name="Google Shape;95;p16"/>
          <p:cNvSpPr/>
          <p:nvPr/>
        </p:nvSpPr>
        <p:spPr>
          <a:xfrm>
            <a:off x="292225" y="326125"/>
            <a:ext cx="95400" cy="521700"/>
          </a:xfrm>
          <a:prstGeom prst="rect">
            <a:avLst/>
          </a:prstGeom>
          <a:solidFill>
            <a:srgbClr val="188EC9"/>
          </a:solidFill>
          <a:ln w="9525" cap="flat" cmpd="sng">
            <a:solidFill>
              <a:srgbClr val="188EC9"/>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orbel"/>
              <a:ea typeface="Corbel"/>
              <a:cs typeface="Corbel"/>
              <a:sym typeface="Corbel"/>
            </a:endParaRPr>
          </a:p>
        </p:txBody>
      </p:sp>
    </p:spTree>
    <p:extLst>
      <p:ext uri="{BB962C8B-B14F-4D97-AF65-F5344CB8AC3E}">
        <p14:creationId xmlns:p14="http://schemas.microsoft.com/office/powerpoint/2010/main" val="20110863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6"/>
          <p:cNvSpPr txBox="1">
            <a:spLocks noGrp="1"/>
          </p:cNvSpPr>
          <p:nvPr>
            <p:ph type="title"/>
          </p:nvPr>
        </p:nvSpPr>
        <p:spPr>
          <a:xfrm>
            <a:off x="387625" y="333221"/>
            <a:ext cx="8441400" cy="521700"/>
          </a:xfrm>
          <a:prstGeom prst="rect">
            <a:avLst/>
          </a:prstGeom>
          <a:solidFill>
            <a:srgbClr val="D9D9D9"/>
          </a:solidFill>
          <a:ln>
            <a:noFill/>
          </a:ln>
        </p:spPr>
        <p:txBody>
          <a:bodyPr spcFirstLastPara="1" wrap="square" lIns="135000" tIns="0" rIns="0" bIns="0" anchor="ctr" anchorCtr="0">
            <a:noAutofit/>
          </a:bodyPr>
          <a:lstStyle/>
          <a:p>
            <a:pPr lvl="0">
              <a:buSzPts val="2100"/>
            </a:pPr>
            <a:r>
              <a:rPr lang="it" sz="2400" dirty="0">
                <a:solidFill>
                  <a:schemeClr val="dk1"/>
                </a:solidFill>
                <a:latin typeface="Helvetica Neue"/>
                <a:ea typeface="Helvetica Neue"/>
                <a:cs typeface="Helvetica Neue"/>
                <a:sym typeface="Helvetica Neue"/>
              </a:rPr>
              <a:t>Business model </a:t>
            </a:r>
            <a:r>
              <a:rPr lang="da-DK" sz="2400" dirty="0">
                <a:solidFill>
                  <a:schemeClr val="dk1"/>
                </a:solidFill>
                <a:latin typeface="Helvetica Neue"/>
                <a:ea typeface="Helvetica Neue"/>
                <a:cs typeface="Helvetica Neue"/>
                <a:sym typeface="Helvetica Neue"/>
              </a:rPr>
              <a:t>i</a:t>
            </a:r>
            <a:r>
              <a:rPr lang="da-DK" sz="2400" dirty="0">
                <a:latin typeface="Helvetica Neue"/>
                <a:ea typeface="Helvetica Neue"/>
                <a:cs typeface="Helvetica Neue"/>
                <a:sym typeface="Helvetica Neue"/>
              </a:rPr>
              <a:t>nnovation</a:t>
            </a:r>
            <a:endParaRPr sz="2400" dirty="0">
              <a:solidFill>
                <a:srgbClr val="188EC9"/>
              </a:solidFill>
              <a:latin typeface="Helvetica Neue"/>
              <a:ea typeface="Helvetica Neue"/>
              <a:cs typeface="Helvetica Neue"/>
              <a:sym typeface="Helvetica Neue"/>
            </a:endParaRPr>
          </a:p>
        </p:txBody>
      </p:sp>
      <p:sp>
        <p:nvSpPr>
          <p:cNvPr id="95" name="Google Shape;95;p16"/>
          <p:cNvSpPr/>
          <p:nvPr/>
        </p:nvSpPr>
        <p:spPr>
          <a:xfrm>
            <a:off x="292225" y="326125"/>
            <a:ext cx="95400" cy="521700"/>
          </a:xfrm>
          <a:prstGeom prst="rect">
            <a:avLst/>
          </a:prstGeom>
          <a:solidFill>
            <a:srgbClr val="188EC9"/>
          </a:solidFill>
          <a:ln w="9525" cap="flat" cmpd="sng">
            <a:solidFill>
              <a:srgbClr val="188EC9"/>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orbel"/>
              <a:ea typeface="Corbel"/>
              <a:cs typeface="Corbel"/>
              <a:sym typeface="Corbel"/>
            </a:endParaRPr>
          </a:p>
        </p:txBody>
      </p:sp>
      <p:pic>
        <p:nvPicPr>
          <p:cNvPr id="98" name="Google Shape;98;p16"/>
          <p:cNvPicPr preferRelativeResize="0"/>
          <p:nvPr/>
        </p:nvPicPr>
        <p:blipFill>
          <a:blip r:embed="rId3">
            <a:alphaModFix/>
          </a:blip>
          <a:stretch>
            <a:fillRect/>
          </a:stretch>
        </p:blipFill>
        <p:spPr>
          <a:xfrm rot="-5400000">
            <a:off x="8577501" y="4577011"/>
            <a:ext cx="907650" cy="225337"/>
          </a:xfrm>
          <a:prstGeom prst="rect">
            <a:avLst/>
          </a:prstGeom>
          <a:noFill/>
          <a:ln>
            <a:noFill/>
          </a:ln>
        </p:spPr>
      </p:pic>
      <p:sp>
        <p:nvSpPr>
          <p:cNvPr id="2" name="Pladsholder til tekst 1"/>
          <p:cNvSpPr>
            <a:spLocks noGrp="1"/>
          </p:cNvSpPr>
          <p:nvPr>
            <p:ph type="body" idx="2"/>
          </p:nvPr>
        </p:nvSpPr>
        <p:spPr>
          <a:xfrm>
            <a:off x="292225" y="1564940"/>
            <a:ext cx="7250692" cy="2492990"/>
          </a:xfrm>
          <a:noFill/>
        </p:spPr>
        <p:txBody>
          <a:bodyPr wrap="square" rtlCol="0">
            <a:spAutoFit/>
          </a:bodyPr>
          <a:lstStyle/>
          <a:p>
            <a:pPr marL="285750" indent="-285750">
              <a:lnSpc>
                <a:spcPct val="100000"/>
              </a:lnSpc>
              <a:spcBef>
                <a:spcPts val="0"/>
              </a:spcBef>
              <a:buClr>
                <a:srgbClr val="000000"/>
              </a:buClr>
              <a:buFont typeface="Arial" charset="0"/>
              <a:buChar char="•"/>
            </a:pPr>
            <a:r>
              <a:rPr lang="da-DK" dirty="0">
                <a:solidFill>
                  <a:schemeClr val="tx1"/>
                </a:solidFill>
                <a:latin typeface="Helvetica Neue" charset="0"/>
              </a:rPr>
              <a:t>Transforms the ways products and services are bundled into offerings, how customers and stakeholders engage with and utilize these offerings, and how companies generate revenue from these activities.</a:t>
            </a:r>
          </a:p>
          <a:p>
            <a:pPr marL="285750" indent="-285750">
              <a:lnSpc>
                <a:spcPct val="100000"/>
              </a:lnSpc>
              <a:spcBef>
                <a:spcPts val="0"/>
              </a:spcBef>
              <a:buClr>
                <a:srgbClr val="000000"/>
              </a:buClr>
              <a:buFont typeface="Arial" charset="0"/>
              <a:buChar char="•"/>
            </a:pPr>
            <a:endParaRPr lang="da-DK" dirty="0">
              <a:solidFill>
                <a:schemeClr val="tx1"/>
              </a:solidFill>
              <a:latin typeface="Helvetica Neue" charset="0"/>
            </a:endParaRPr>
          </a:p>
          <a:p>
            <a:pPr marL="285750" indent="-285750">
              <a:lnSpc>
                <a:spcPct val="100000"/>
              </a:lnSpc>
              <a:spcBef>
                <a:spcPts val="0"/>
              </a:spcBef>
              <a:buClr>
                <a:srgbClr val="000000"/>
              </a:buClr>
              <a:buFont typeface="Arial" charset="0"/>
              <a:buChar char="•"/>
            </a:pPr>
            <a:r>
              <a:rPr lang="da-DK" dirty="0">
                <a:solidFill>
                  <a:schemeClr val="tx1"/>
                </a:solidFill>
                <a:latin typeface="Helvetica Neue" charset="0"/>
              </a:rPr>
              <a:t>Allows organizations to adapt and thrive in rapidly evolving markets. By exploring new ways to deliver value, companies can respond effectively to shifts in customer preferences, emerging technologies, and competitive landscapes</a:t>
            </a:r>
          </a:p>
        </p:txBody>
      </p:sp>
      <p:sp>
        <p:nvSpPr>
          <p:cNvPr id="3" name="Pladsholder til tekst 1">
            <a:extLst>
              <a:ext uri="{FF2B5EF4-FFF2-40B4-BE49-F238E27FC236}">
                <a16:creationId xmlns:a16="http://schemas.microsoft.com/office/drawing/2014/main" id="{02354D91-6EC4-B847-508E-7C139802BEBA}"/>
              </a:ext>
            </a:extLst>
          </p:cNvPr>
          <p:cNvSpPr>
            <a:spLocks noGrp="1"/>
          </p:cNvSpPr>
          <p:nvPr>
            <p:ph type="body" idx="1"/>
          </p:nvPr>
        </p:nvSpPr>
        <p:spPr>
          <a:xfrm>
            <a:off x="292225" y="975747"/>
            <a:ext cx="4104000" cy="270000"/>
          </a:xfrm>
        </p:spPr>
        <p:txBody>
          <a:bodyPr/>
          <a:lstStyle/>
          <a:p>
            <a:pPr marL="87313" lvl="0" indent="0"/>
            <a:r>
              <a:rPr lang="da-DK" dirty="0">
                <a:solidFill>
                  <a:srgbClr val="188EC9"/>
                </a:solidFill>
                <a:latin typeface="Helvetica Neue"/>
                <a:ea typeface="Helvetica Neue"/>
                <a:cs typeface="Helvetica Neue"/>
                <a:sym typeface="Helvetica Neue"/>
              </a:rPr>
              <a:t>Business model innovation</a:t>
            </a:r>
            <a:endParaRPr lang="it" dirty="0">
              <a:solidFill>
                <a:srgbClr val="188EC9"/>
              </a:solidFill>
              <a:latin typeface="Helvetica Neue"/>
              <a:ea typeface="Helvetica Neue"/>
              <a:cs typeface="Helvetica Neue"/>
              <a:sym typeface="Helvetica Neue"/>
            </a:endParaRPr>
          </a:p>
          <a:p>
            <a:endParaRPr lang="da-DK" dirty="0"/>
          </a:p>
        </p:txBody>
      </p:sp>
    </p:spTree>
    <p:extLst>
      <p:ext uri="{BB962C8B-B14F-4D97-AF65-F5344CB8AC3E}">
        <p14:creationId xmlns:p14="http://schemas.microsoft.com/office/powerpoint/2010/main" val="1236025452"/>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themeOverride>
</file>

<file path=docProps/app.xml><?xml version="1.0" encoding="utf-8"?>
<Properties xmlns="http://schemas.openxmlformats.org/officeDocument/2006/extended-properties" xmlns:vt="http://schemas.openxmlformats.org/officeDocument/2006/docPropsVTypes">
  <Template/>
  <TotalTime>3</TotalTime>
  <Words>2753</Words>
  <Application>Microsoft Macintosh PowerPoint</Application>
  <PresentationFormat>On-screen Show (16:9)</PresentationFormat>
  <Paragraphs>184</Paragraphs>
  <Slides>24</Slides>
  <Notes>24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Arial</vt:lpstr>
      <vt:lpstr>Calibri</vt:lpstr>
      <vt:lpstr>Corbel</vt:lpstr>
      <vt:lpstr>FaktPro</vt:lpstr>
      <vt:lpstr>Garamond</vt:lpstr>
      <vt:lpstr>Helvetica Neue</vt:lpstr>
      <vt:lpstr>RecklessNeue</vt:lpstr>
      <vt:lpstr>Simple Light</vt:lpstr>
      <vt:lpstr>PowerPoint Presentation</vt:lpstr>
      <vt:lpstr>PowerPoint Presentation</vt:lpstr>
      <vt:lpstr>Sustainable Business Model Design – Introduction</vt:lpstr>
      <vt:lpstr>PowerPoint Presentation</vt:lpstr>
      <vt:lpstr>Sustainable Business Model Design – Background </vt:lpstr>
      <vt:lpstr>PowerPoint Presentation</vt:lpstr>
      <vt:lpstr>Business model</vt:lpstr>
      <vt:lpstr>Business model</vt:lpstr>
      <vt:lpstr>Business model innovation</vt:lpstr>
      <vt:lpstr>Business model innovation</vt:lpstr>
      <vt:lpstr>Business model innovation</vt:lpstr>
      <vt:lpstr>PowerPoint Presentation</vt:lpstr>
      <vt:lpstr>Value creation</vt:lpstr>
      <vt:lpstr>PowerPoint Presentation</vt:lpstr>
      <vt:lpstr>PowerPoint Presentation</vt:lpstr>
      <vt:lpstr>PowerPoint Presentation</vt:lpstr>
      <vt:lpstr>What is a sustainable business model?</vt:lpstr>
      <vt:lpstr>The Sustainable Development Goals (SDGs)</vt:lpstr>
      <vt:lpstr>Two examples: Phillips ‘Pay-per-lux’ / Aravind Eye Care</vt:lpstr>
      <vt:lpstr>PowerPoint Presentation</vt:lpstr>
      <vt:lpstr>Business design</vt:lpstr>
      <vt:lpstr>Sustainable business model design</vt:lpstr>
      <vt:lpstr>PowerPoint Presentation</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FLuedeke-Freund;Henning Breuer;Lorenzo Massa</dc:creator>
  <cp:lastModifiedBy>Lorenzo Massa</cp:lastModifiedBy>
  <cp:revision>44</cp:revision>
  <dcterms:modified xsi:type="dcterms:W3CDTF">2023-08-22T06:50:15Z</dcterms:modified>
</cp:coreProperties>
</file>