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69" r:id="rId3"/>
    <p:sldId id="285" r:id="rId4"/>
    <p:sldId id="274" r:id="rId5"/>
    <p:sldId id="300" r:id="rId6"/>
    <p:sldId id="275" r:id="rId7"/>
    <p:sldId id="286" r:id="rId8"/>
    <p:sldId id="287" r:id="rId9"/>
    <p:sldId id="288" r:id="rId10"/>
    <p:sldId id="289" r:id="rId11"/>
    <p:sldId id="290" r:id="rId12"/>
    <p:sldId id="276" r:id="rId13"/>
    <p:sldId id="277" r:id="rId14"/>
    <p:sldId id="261" r:id="rId15"/>
    <p:sldId id="291" r:id="rId16"/>
    <p:sldId id="292" r:id="rId17"/>
    <p:sldId id="293" r:id="rId18"/>
    <p:sldId id="294" r:id="rId19"/>
    <p:sldId id="295" r:id="rId20"/>
    <p:sldId id="296" r:id="rId21"/>
    <p:sldId id="298" r:id="rId22"/>
    <p:sldId id="299" r:id="rId23"/>
    <p:sldId id="301" r:id="rId24"/>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userDrawn="1">
          <p15:clr>
            <a:srgbClr val="A4A3A4"/>
          </p15:clr>
        </p15:guide>
        <p15:guide id="2" pos="38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8"/>
    <p:restoredTop sz="90746"/>
  </p:normalViewPr>
  <p:slideViewPr>
    <p:cSldViewPr snapToGrid="0">
      <p:cViewPr varScale="1">
        <p:scale>
          <a:sx n="110" d="100"/>
          <a:sy n="110" d="100"/>
        </p:scale>
        <p:origin x="472" y="168"/>
      </p:cViewPr>
      <p:guideLst>
        <p:guide orient="horz" pos="2155"/>
        <p:guide pos="3855"/>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7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68338" y="1143000"/>
            <a:ext cx="55213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dirty="0"/>
          </a:p>
        </p:txBody>
      </p:sp>
    </p:spTree>
    <p:extLst>
      <p:ext uri="{BB962C8B-B14F-4D97-AF65-F5344CB8AC3E}">
        <p14:creationId xmlns:p14="http://schemas.microsoft.com/office/powerpoint/2010/main" val="34214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dirty="0"/>
          </a:p>
        </p:txBody>
      </p:sp>
    </p:spTree>
    <p:extLst>
      <p:ext uri="{BB962C8B-B14F-4D97-AF65-F5344CB8AC3E}">
        <p14:creationId xmlns:p14="http://schemas.microsoft.com/office/powerpoint/2010/main" val="687164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72761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dirty="0"/>
          </a:p>
        </p:txBody>
      </p:sp>
    </p:spTree>
    <p:extLst>
      <p:ext uri="{BB962C8B-B14F-4D97-AF65-F5344CB8AC3E}">
        <p14:creationId xmlns:p14="http://schemas.microsoft.com/office/powerpoint/2010/main" val="205349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r>
              <a:rPr lang="en-US" dirty="0"/>
              <a:t>See: http://</a:t>
            </a:r>
            <a:r>
              <a:rPr lang="en-US" dirty="0" err="1"/>
              <a:t>www.innovation-portal.info</a:t>
            </a:r>
            <a:r>
              <a:rPr lang="en-US" dirty="0"/>
              <a:t>/</a:t>
            </a:r>
            <a:r>
              <a:rPr lang="en-US" dirty="0" err="1"/>
              <a:t>wp</a:t>
            </a:r>
            <a:r>
              <a:rPr lang="en-US" dirty="0"/>
              <a:t>-content/uploads/Philips-Sustainability-</a:t>
            </a:r>
            <a:r>
              <a:rPr lang="en-US" dirty="0" err="1"/>
              <a:t>Journey.pdf</a:t>
            </a:r>
            <a:r>
              <a:rPr lang="en-US" dirty="0"/>
              <a:t> &amp;  https://</a:t>
            </a:r>
            <a:r>
              <a:rPr lang="en-US" dirty="0" err="1"/>
              <a:t>www.philips.de</a:t>
            </a:r>
            <a:r>
              <a:rPr lang="en-US" dirty="0"/>
              <a:t>/c-dam/corporate/about-</a:t>
            </a:r>
            <a:r>
              <a:rPr lang="en-US" dirty="0" err="1"/>
              <a:t>philips</a:t>
            </a:r>
            <a:r>
              <a:rPr lang="en-US" dirty="0"/>
              <a:t>/sustainability/sustainable-planet/circular-economy/light-as-a-service/case-study-circular-economy-lighting-</a:t>
            </a:r>
            <a:r>
              <a:rPr lang="en-US" dirty="0" err="1"/>
              <a:t>NUS.pdf</a:t>
            </a:r>
            <a:endParaRPr lang="en-US" dirty="0"/>
          </a:p>
          <a:p>
            <a:endParaRPr lang="en-US" dirty="0"/>
          </a:p>
          <a:p>
            <a:r>
              <a:rPr lang="en-US" dirty="0"/>
              <a:t>SDG 12: Ensure sustainable consumption and production patterns SDG 13: Take urgent action to combat climate change and its impacts</a:t>
            </a:r>
          </a:p>
          <a:p>
            <a:endParaRPr lang="en-US" dirty="0"/>
          </a:p>
          <a:p>
            <a:r>
              <a:rPr lang="en-US" dirty="0"/>
              <a:t>Philips’ pay-per-lux intelligent lighting program (service model): The entire lighting system is installed by Philips who retains ownership of the hardware and contracts out usage (light) to the customer. This model prolongs the product’s lifespan and reduces waste through Philips supplied maintenance and reuse of fixtures during renovations. Going a step further, energy usage can be recorded and monitored, allowing decisions to be made about energy conservation, lighting levels, user preferences, and contract pricing. Smart technology – sensors, data tracking, cloud computing – advancements are enabling a more accessible and seamless relationship between brand owners and consumers. Does this mean that PSS will become the prominent business model in the future? Is this the road to greater producer stewardship and sustainability? (https://</a:t>
            </a:r>
            <a:r>
              <a:rPr lang="en-US" dirty="0" err="1"/>
              <a:t>recycle.com</a:t>
            </a:r>
            <a:r>
              <a:rPr lang="en-US" dirty="0"/>
              <a:t>/product-service-systems-sustainable-future/)</a:t>
            </a:r>
          </a:p>
          <a:p>
            <a:endParaRPr lang="da-DK" dirty="0"/>
          </a:p>
        </p:txBody>
      </p:sp>
    </p:spTree>
    <p:extLst>
      <p:ext uri="{BB962C8B-B14F-4D97-AF65-F5344CB8AC3E}">
        <p14:creationId xmlns:p14="http://schemas.microsoft.com/office/powerpoint/2010/main" val="553126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r>
              <a:rPr lang="en-US" altLang="en-US" b="1" i="1" dirty="0">
                <a:solidFill>
                  <a:srgbClr val="FFC000"/>
                </a:solidFill>
                <a:ea typeface="Arial" charset="0"/>
                <a:cs typeface="Arial" charset="0"/>
              </a:rPr>
              <a:t>What is a key requirement for sustainable development?</a:t>
            </a:r>
          </a:p>
          <a:p>
            <a:pPr marL="342749" indent="-342749">
              <a:buClr>
                <a:schemeClr val="tx1"/>
              </a:buClr>
              <a:buSzPct val="100000"/>
              <a:buFont typeface="Wingdings" panose="05000000000000000000" pitchFamily="2" charset="2"/>
              <a:buChar char="Ø"/>
            </a:pPr>
            <a:r>
              <a:rPr lang="en-US" altLang="en-US" dirty="0">
                <a:ea typeface="Arial" charset="0"/>
                <a:cs typeface="Arial" charset="0"/>
              </a:rPr>
              <a:t>Sustainable business must become “the new normal” </a:t>
            </a:r>
            <a:r>
              <a:rPr lang="en-US" altLang="de-DE" sz="800" dirty="0">
                <a:solidFill>
                  <a:srgbClr val="0070C0"/>
                </a:solidFill>
              </a:rPr>
              <a:t>(</a:t>
            </a:r>
            <a:r>
              <a:rPr lang="en-US" altLang="de-DE" sz="800" dirty="0" err="1">
                <a:solidFill>
                  <a:srgbClr val="0070C0"/>
                </a:solidFill>
              </a:rPr>
              <a:t>Schaltegger</a:t>
            </a:r>
            <a:r>
              <a:rPr lang="en-US" altLang="de-DE" sz="800" dirty="0">
                <a:solidFill>
                  <a:srgbClr val="0070C0"/>
                </a:solidFill>
              </a:rPr>
              <a:t> et al., 2016) </a:t>
            </a:r>
          </a:p>
          <a:p>
            <a:pPr marL="342749" indent="-342749">
              <a:buClr>
                <a:schemeClr val="tx1"/>
              </a:buClr>
              <a:buSzPct val="100000"/>
              <a:buFont typeface="Wingdings" panose="05000000000000000000" pitchFamily="2" charset="2"/>
              <a:buChar char="Ø"/>
            </a:pPr>
            <a:endParaRPr lang="en-US" altLang="en-US" sz="800" dirty="0">
              <a:solidFill>
                <a:srgbClr val="0070C0"/>
              </a:solidFill>
              <a:cs typeface="Times New Roman" pitchFamily="18" charset="0"/>
            </a:endParaRPr>
          </a:p>
          <a:p>
            <a:pPr>
              <a:spcAft>
                <a:spcPts val="600"/>
              </a:spcAft>
            </a:pPr>
            <a:r>
              <a:rPr lang="en-GB" altLang="de-DE" sz="1100" b="1" i="1" u="none" strike="noStrike" cap="none" dirty="0">
                <a:solidFill>
                  <a:srgbClr val="FFC000"/>
                </a:solidFill>
                <a:latin typeface="Arial"/>
                <a:ea typeface="Arial" charset="0"/>
                <a:cs typeface="Arial" charset="0"/>
                <a:sym typeface="Arial"/>
              </a:rPr>
              <a:t>What was missing? </a:t>
            </a:r>
          </a:p>
          <a:p>
            <a:pPr lvl="1" eaLnBrk="1" hangingPunct="1">
              <a:buFont typeface="Calibri" pitchFamily="34" charset="0"/>
              <a:buAutoNum type="romanUcPeriod"/>
            </a:pPr>
            <a:r>
              <a:rPr lang="en-US" altLang="de-DE" dirty="0">
                <a:latin typeface="Calibri" pitchFamily="34" charset="0"/>
              </a:rPr>
              <a:t>Definition of the notion of sustainable business model (SBM) pattern</a:t>
            </a:r>
          </a:p>
          <a:p>
            <a:pPr lvl="1" eaLnBrk="1" hangingPunct="1">
              <a:buFont typeface="Calibri" pitchFamily="34" charset="0"/>
              <a:buAutoNum type="romanUcPeriod"/>
            </a:pPr>
            <a:r>
              <a:rPr lang="en-US" altLang="de-DE" dirty="0">
                <a:latin typeface="Calibri" pitchFamily="34" charset="0"/>
              </a:rPr>
              <a:t>Consolidation of current knowledge on SBM patterns</a:t>
            </a:r>
          </a:p>
          <a:p>
            <a:pPr lvl="1" eaLnBrk="1" hangingPunct="1">
              <a:buFont typeface="Calibri" pitchFamily="34" charset="0"/>
              <a:buAutoNum type="romanUcPeriod"/>
            </a:pPr>
            <a:r>
              <a:rPr lang="en-US" altLang="de-DE" dirty="0">
                <a:latin typeface="Calibri" pitchFamily="34" charset="0"/>
              </a:rPr>
              <a:t>A useful overview to support business model innovation for sustainability</a:t>
            </a:r>
            <a:endParaRPr lang="en-US" altLang="en-US" dirty="0">
              <a:cs typeface="Times New Roman" pitchFamily="18" charset="0"/>
            </a:endParaRPr>
          </a:p>
          <a:p>
            <a:endParaRPr lang="en-US" dirty="0"/>
          </a:p>
          <a:p>
            <a:r>
              <a:rPr lang="en-US" dirty="0"/>
              <a:t>SDG 12: Ensure sustainable consumption and production patterns SDG 13: Take urgent action to combat climate change and its impacts</a:t>
            </a:r>
          </a:p>
          <a:p>
            <a:endParaRPr lang="en-US" dirty="0"/>
          </a:p>
          <a:p>
            <a:r>
              <a:rPr lang="en-US" dirty="0"/>
              <a:t>Philips’ pay-per-lux intelligent lighting program (service model): The entire lighting system is installed by Philips who retains ownership of the hardware and contracts out usage (light) to the customer. This model prolongs the product’s lifespan and reduces waste through Philips supplied maintenance and reuse of fixtures during renovations. Going a step further, energy usage can be recorded and monitored, allowing decisions to be made about energy conservation, lighting levels, user preferences, and contract pricing. Smart technology – sensors, data tracking, cloud computing – advancements are enabling a more accessible and seamless relationship between brand owners and consumers. Does this mean that PSS will become the prominent business model in the future? Is this the road to greater producer stewardship and sustainability? (https://</a:t>
            </a:r>
            <a:r>
              <a:rPr lang="en-US" dirty="0" err="1"/>
              <a:t>recycle.com</a:t>
            </a:r>
            <a:r>
              <a:rPr lang="en-US" dirty="0"/>
              <a:t>/product-service-systems-sustainable-future/)</a:t>
            </a:r>
          </a:p>
          <a:p>
            <a:endParaRPr lang="da-DK" dirty="0"/>
          </a:p>
        </p:txBody>
      </p:sp>
    </p:spTree>
    <p:extLst>
      <p:ext uri="{BB962C8B-B14F-4D97-AF65-F5344CB8AC3E}">
        <p14:creationId xmlns:p14="http://schemas.microsoft.com/office/powerpoint/2010/main" val="61961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r>
              <a:rPr lang="en-US" dirty="0"/>
              <a:t>See: http://</a:t>
            </a:r>
            <a:r>
              <a:rPr lang="en-US" dirty="0" err="1"/>
              <a:t>www.innovation-portal.info</a:t>
            </a:r>
            <a:r>
              <a:rPr lang="en-US" dirty="0"/>
              <a:t>/</a:t>
            </a:r>
            <a:r>
              <a:rPr lang="en-US" dirty="0" err="1"/>
              <a:t>wp</a:t>
            </a:r>
            <a:r>
              <a:rPr lang="en-US" dirty="0"/>
              <a:t>-content/uploads/Philips-Sustainability-</a:t>
            </a:r>
            <a:r>
              <a:rPr lang="en-US" dirty="0" err="1"/>
              <a:t>Journey.pdf</a:t>
            </a:r>
            <a:r>
              <a:rPr lang="en-US" dirty="0"/>
              <a:t> &amp;  https://</a:t>
            </a:r>
            <a:r>
              <a:rPr lang="en-US" dirty="0" err="1"/>
              <a:t>www.philips.de</a:t>
            </a:r>
            <a:r>
              <a:rPr lang="en-US" dirty="0"/>
              <a:t>/c-dam/corporate/about-</a:t>
            </a:r>
            <a:r>
              <a:rPr lang="en-US" dirty="0" err="1"/>
              <a:t>philips</a:t>
            </a:r>
            <a:r>
              <a:rPr lang="en-US" dirty="0"/>
              <a:t>/sustainability/sustainable-planet/circular-economy/light-as-a-service/case-study-circular-economy-lighting-</a:t>
            </a:r>
            <a:r>
              <a:rPr lang="en-US" dirty="0" err="1"/>
              <a:t>NUS.pdf</a:t>
            </a:r>
            <a:endParaRPr lang="en-US" dirty="0"/>
          </a:p>
          <a:p>
            <a:endParaRPr lang="en-US" dirty="0"/>
          </a:p>
          <a:p>
            <a:r>
              <a:rPr lang="en-US" dirty="0"/>
              <a:t>SDG 12: Ensure sustainable consumption and production patterns SDG 13: Take urgent action to combat climate change and its impacts</a:t>
            </a:r>
          </a:p>
          <a:p>
            <a:endParaRPr lang="en-US" dirty="0"/>
          </a:p>
          <a:p>
            <a:r>
              <a:rPr lang="en-US" dirty="0"/>
              <a:t>Philips’ pay-per-lux intelligent lighting program (service model): The entire lighting system is installed by Philips who retains ownership of the hardware and contracts out usage (light) to the customer. This model prolongs the product’s lifespan and reduces waste through Philips supplied maintenance and reuse of fixtures during renovations. Going a step further, energy usage can be recorded and monitored, allowing decisions to be made about energy conservation, lighting levels, user preferences, and contract pricing. Smart technology – sensors, data tracking, cloud computing – advancements are enabling a more accessible and seamless relationship between brand owners and consumers. Does this mean that PSS will become the prominent business model in the future? Is this the road to greater producer stewardship and sustainability? (https://</a:t>
            </a:r>
            <a:r>
              <a:rPr lang="en-US" dirty="0" err="1"/>
              <a:t>recycle.com</a:t>
            </a:r>
            <a:r>
              <a:rPr lang="en-US" dirty="0"/>
              <a:t>/product-service-systems-sustainable-future/)</a:t>
            </a:r>
          </a:p>
          <a:p>
            <a:endParaRPr lang="de-DE" altLang="de-DE" dirty="0">
              <a:latin typeface="Arial" pitchFamily="34" charset="0"/>
            </a:endParaRPr>
          </a:p>
          <a:p>
            <a:endParaRPr lang="da-DK" dirty="0"/>
          </a:p>
        </p:txBody>
      </p:sp>
    </p:spTree>
    <p:extLst>
      <p:ext uri="{BB962C8B-B14F-4D97-AF65-F5344CB8AC3E}">
        <p14:creationId xmlns:p14="http://schemas.microsoft.com/office/powerpoint/2010/main" val="182069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r>
              <a:rPr lang="en-US" dirty="0"/>
              <a:t>See: http://</a:t>
            </a:r>
            <a:r>
              <a:rPr lang="en-US" dirty="0" err="1"/>
              <a:t>www.innovation-portal.info</a:t>
            </a:r>
            <a:r>
              <a:rPr lang="en-US" dirty="0"/>
              <a:t>/</a:t>
            </a:r>
            <a:r>
              <a:rPr lang="en-US" dirty="0" err="1"/>
              <a:t>wp</a:t>
            </a:r>
            <a:r>
              <a:rPr lang="en-US" dirty="0"/>
              <a:t>-content/uploads/Philips-Sustainability-</a:t>
            </a:r>
            <a:r>
              <a:rPr lang="en-US" dirty="0" err="1"/>
              <a:t>Journey.pdf</a:t>
            </a:r>
            <a:r>
              <a:rPr lang="en-US" dirty="0"/>
              <a:t> &amp;  https://</a:t>
            </a:r>
            <a:r>
              <a:rPr lang="en-US" dirty="0" err="1"/>
              <a:t>www.philips.de</a:t>
            </a:r>
            <a:r>
              <a:rPr lang="en-US" dirty="0"/>
              <a:t>/c-dam/corporate/about-</a:t>
            </a:r>
            <a:r>
              <a:rPr lang="en-US" dirty="0" err="1"/>
              <a:t>philips</a:t>
            </a:r>
            <a:r>
              <a:rPr lang="en-US" dirty="0"/>
              <a:t>/sustainability/sustainable-planet/circular-economy/light-as-a-service/case-study-circular-economy-lighting-</a:t>
            </a:r>
            <a:r>
              <a:rPr lang="en-US" dirty="0" err="1"/>
              <a:t>NUS.pdf</a:t>
            </a:r>
            <a:endParaRPr lang="en-US" dirty="0"/>
          </a:p>
          <a:p>
            <a:endParaRPr lang="en-US" dirty="0"/>
          </a:p>
          <a:p>
            <a:r>
              <a:rPr lang="en-US" dirty="0"/>
              <a:t>SDG 12: Ensure sustainable consumption and production patterns SDG 13: Take urgent action to combat climate change and its impacts</a:t>
            </a:r>
          </a:p>
          <a:p>
            <a:endParaRPr lang="en-US" dirty="0"/>
          </a:p>
          <a:p>
            <a:r>
              <a:rPr lang="en-US" dirty="0"/>
              <a:t>Philips’ pay-per-lux intelligent lighting program (service model): The entire lighting system is installed by Philips who retains ownership of the hardware and contracts out usage (light) to the customer. This model prolongs the product’s lifespan and reduces waste through Philips supplied maintenance and reuse of fixtures during renovations. Going a step further, energy usage can be recorded and monitored, allowing decisions to be made about energy conservation, lighting levels, user preferences, and contract pricing. Smart technology – sensors, data tracking, cloud computing – advancements are enabling a more accessible and seamless relationship between brand owners and consumers. Does this mean that PSS will become the prominent business model in the future? Is this the road to greater producer stewardship and sustainability? (https://</a:t>
            </a:r>
            <a:r>
              <a:rPr lang="en-US" dirty="0" err="1"/>
              <a:t>recycle.com</a:t>
            </a:r>
            <a:r>
              <a:rPr lang="en-US" dirty="0"/>
              <a:t>/product-service-systems-sustainable-future/)</a:t>
            </a:r>
          </a:p>
          <a:p>
            <a:endParaRPr lang="de-DE" altLang="de-DE" dirty="0">
              <a:latin typeface="Arial" pitchFamily="34" charset="0"/>
            </a:endParaRPr>
          </a:p>
          <a:p>
            <a:endParaRPr lang="da-DK" dirty="0"/>
          </a:p>
        </p:txBody>
      </p:sp>
    </p:spTree>
    <p:extLst>
      <p:ext uri="{BB962C8B-B14F-4D97-AF65-F5344CB8AC3E}">
        <p14:creationId xmlns:p14="http://schemas.microsoft.com/office/powerpoint/2010/main" val="563424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e-DE" altLang="de-DE" dirty="0" err="1">
                <a:latin typeface="Baskerville" pitchFamily="8" charset="0"/>
                <a:ea typeface="ＭＳ Ｐゴシック" panose="020B0600070205080204" pitchFamily="34" charset="-128"/>
              </a:rPr>
              <a:t>Engage</a:t>
            </a:r>
            <a:endParaRPr lang="de-DE" altLang="de-DE" dirty="0">
              <a:latin typeface="Baskerville" pitchFamily="8" charset="0"/>
              <a:ea typeface="ＭＳ Ｐゴシック" panose="020B0600070205080204" pitchFamily="34" charset="-128"/>
            </a:endParaRPr>
          </a:p>
          <a:p>
            <a:endParaRPr lang="da-DK" dirty="0"/>
          </a:p>
        </p:txBody>
      </p:sp>
    </p:spTree>
    <p:extLst>
      <p:ext uri="{BB962C8B-B14F-4D97-AF65-F5344CB8AC3E}">
        <p14:creationId xmlns:p14="http://schemas.microsoft.com/office/powerpoint/2010/main" val="151385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85028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68338" y="1143000"/>
            <a:ext cx="55213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41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66164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84755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68338" y="1143000"/>
            <a:ext cx="55213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447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a90ac434d9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1a90ac434d9_0_0:notes"/>
          <p:cNvSpPr>
            <a:spLocks noGrp="1" noRot="1" noChangeAspect="1"/>
          </p:cNvSpPr>
          <p:nvPr>
            <p:ph type="sldImg" idx="2"/>
          </p:nvPr>
        </p:nvSpPr>
        <p:spPr>
          <a:xfrm>
            <a:off x="668338" y="1143000"/>
            <a:ext cx="55213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6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4725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78399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70045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dirty="0"/>
          </a:p>
        </p:txBody>
      </p:sp>
    </p:spTree>
    <p:extLst>
      <p:ext uri="{BB962C8B-B14F-4D97-AF65-F5344CB8AC3E}">
        <p14:creationId xmlns:p14="http://schemas.microsoft.com/office/powerpoint/2010/main" val="18773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dirty="0"/>
          </a:p>
        </p:txBody>
      </p:sp>
    </p:spTree>
    <p:extLst>
      <p:ext uri="{BB962C8B-B14F-4D97-AF65-F5344CB8AC3E}">
        <p14:creationId xmlns:p14="http://schemas.microsoft.com/office/powerpoint/2010/main" val="54259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dirty="0"/>
          </a:p>
        </p:txBody>
      </p:sp>
    </p:spTree>
    <p:extLst>
      <p:ext uri="{BB962C8B-B14F-4D97-AF65-F5344CB8AC3E}">
        <p14:creationId xmlns:p14="http://schemas.microsoft.com/office/powerpoint/2010/main" val="190716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1950" y="685800"/>
            <a:ext cx="6134100" cy="3429000"/>
          </a:xfrm>
        </p:spPr>
      </p:sp>
      <p:sp>
        <p:nvSpPr>
          <p:cNvPr id="3" name="Pladsholder til no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da-DK" dirty="0"/>
          </a:p>
        </p:txBody>
      </p:sp>
    </p:spTree>
    <p:extLst>
      <p:ext uri="{BB962C8B-B14F-4D97-AF65-F5344CB8AC3E}">
        <p14:creationId xmlns:p14="http://schemas.microsoft.com/office/powerpoint/2010/main" val="110566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7234" y="990239"/>
            <a:ext cx="11405178" cy="2729831"/>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15"/>
            </a:lvl1pPr>
            <a:lvl2pPr lvl="1" algn="ctr">
              <a:spcBef>
                <a:spcPts val="0"/>
              </a:spcBef>
              <a:spcAft>
                <a:spcPts val="0"/>
              </a:spcAft>
              <a:buSzPts val="5200"/>
              <a:buNone/>
              <a:defRPr sz="6915"/>
            </a:lvl2pPr>
            <a:lvl3pPr lvl="2" algn="ctr">
              <a:spcBef>
                <a:spcPts val="0"/>
              </a:spcBef>
              <a:spcAft>
                <a:spcPts val="0"/>
              </a:spcAft>
              <a:buSzPts val="5200"/>
              <a:buNone/>
              <a:defRPr sz="6915"/>
            </a:lvl3pPr>
            <a:lvl4pPr lvl="3" algn="ctr">
              <a:spcBef>
                <a:spcPts val="0"/>
              </a:spcBef>
              <a:spcAft>
                <a:spcPts val="0"/>
              </a:spcAft>
              <a:buSzPts val="5200"/>
              <a:buNone/>
              <a:defRPr sz="6915"/>
            </a:lvl4pPr>
            <a:lvl5pPr lvl="4" algn="ctr">
              <a:spcBef>
                <a:spcPts val="0"/>
              </a:spcBef>
              <a:spcAft>
                <a:spcPts val="0"/>
              </a:spcAft>
              <a:buSzPts val="5200"/>
              <a:buNone/>
              <a:defRPr sz="6915"/>
            </a:lvl5pPr>
            <a:lvl6pPr lvl="5" algn="ctr">
              <a:spcBef>
                <a:spcPts val="0"/>
              </a:spcBef>
              <a:spcAft>
                <a:spcPts val="0"/>
              </a:spcAft>
              <a:buSzPts val="5200"/>
              <a:buNone/>
              <a:defRPr sz="6915"/>
            </a:lvl6pPr>
            <a:lvl7pPr lvl="6" algn="ctr">
              <a:spcBef>
                <a:spcPts val="0"/>
              </a:spcBef>
              <a:spcAft>
                <a:spcPts val="0"/>
              </a:spcAft>
              <a:buSzPts val="5200"/>
              <a:buNone/>
              <a:defRPr sz="6915"/>
            </a:lvl7pPr>
            <a:lvl8pPr lvl="7" algn="ctr">
              <a:spcBef>
                <a:spcPts val="0"/>
              </a:spcBef>
              <a:spcAft>
                <a:spcPts val="0"/>
              </a:spcAft>
              <a:buSzPts val="5200"/>
              <a:buNone/>
              <a:defRPr sz="6915"/>
            </a:lvl8pPr>
            <a:lvl9pPr lvl="8" algn="ctr">
              <a:spcBef>
                <a:spcPts val="0"/>
              </a:spcBef>
              <a:spcAft>
                <a:spcPts val="0"/>
              </a:spcAft>
              <a:buSzPts val="5200"/>
              <a:buNone/>
              <a:defRPr sz="6915"/>
            </a:lvl9pPr>
          </a:lstStyle>
          <a:p>
            <a:endParaRPr/>
          </a:p>
        </p:txBody>
      </p:sp>
      <p:sp>
        <p:nvSpPr>
          <p:cNvPr id="11" name="Google Shape;11;p2"/>
          <p:cNvSpPr txBox="1">
            <a:spLocks noGrp="1"/>
          </p:cNvSpPr>
          <p:nvPr>
            <p:ph type="subTitle" idx="1"/>
          </p:nvPr>
        </p:nvSpPr>
        <p:spPr>
          <a:xfrm>
            <a:off x="417224" y="3769212"/>
            <a:ext cx="11405178" cy="1054109"/>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24"/>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12" name="Google Shape;12;p2"/>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33688" y="1341287"/>
            <a:ext cx="5493375" cy="359083"/>
          </a:xfrm>
          <a:prstGeom prst="rect">
            <a:avLst/>
          </a:prstGeom>
          <a:noFill/>
          <a:ln>
            <a:noFill/>
          </a:ln>
        </p:spPr>
        <p:txBody>
          <a:bodyPr spcFirstLastPara="1" wrap="square" lIns="0" tIns="0" rIns="0" bIns="0" anchor="t" anchorCtr="0">
            <a:noAutofit/>
          </a:bodyPr>
          <a:lstStyle>
            <a:lvl1pPr marL="608030" lvl="0" indent="-304015" algn="l" rtl="0">
              <a:lnSpc>
                <a:spcPct val="90000"/>
              </a:lnSpc>
              <a:spcBef>
                <a:spcPts val="1064"/>
              </a:spcBef>
              <a:spcAft>
                <a:spcPts val="0"/>
              </a:spcAft>
              <a:buSzPts val="1800"/>
              <a:buNone/>
              <a:defRPr sz="2394" b="1">
                <a:solidFill>
                  <a:srgbClr val="3F3F3F"/>
                </a:solidFill>
              </a:defRPr>
            </a:lvl1pPr>
            <a:lvl2pPr marL="1216061" lvl="1" indent="-304015" algn="l" rtl="0">
              <a:lnSpc>
                <a:spcPct val="90000"/>
              </a:lnSpc>
              <a:spcBef>
                <a:spcPts val="1596"/>
              </a:spcBef>
              <a:spcAft>
                <a:spcPts val="0"/>
              </a:spcAft>
              <a:buClr>
                <a:srgbClr val="3F3F3F"/>
              </a:buClr>
              <a:buSzPts val="1500"/>
              <a:buNone/>
              <a:defRPr sz="1995" b="1"/>
            </a:lvl2pPr>
            <a:lvl3pPr marL="1824091" lvl="2" indent="-304015" algn="l" rtl="0">
              <a:lnSpc>
                <a:spcPct val="90000"/>
              </a:lnSpc>
              <a:spcBef>
                <a:spcPts val="1596"/>
              </a:spcBef>
              <a:spcAft>
                <a:spcPts val="0"/>
              </a:spcAft>
              <a:buClr>
                <a:srgbClr val="3F3F3F"/>
              </a:buClr>
              <a:buSzPts val="1400"/>
              <a:buNone/>
              <a:defRPr sz="1862" b="1"/>
            </a:lvl3pPr>
            <a:lvl4pPr marL="2432121" lvl="3" indent="-304015" algn="l" rtl="0">
              <a:lnSpc>
                <a:spcPct val="90000"/>
              </a:lnSpc>
              <a:spcBef>
                <a:spcPts val="1596"/>
              </a:spcBef>
              <a:spcAft>
                <a:spcPts val="0"/>
              </a:spcAft>
              <a:buClr>
                <a:srgbClr val="3F3F3F"/>
              </a:buClr>
              <a:buSzPts val="1200"/>
              <a:buNone/>
              <a:defRPr sz="1596" b="1"/>
            </a:lvl4pPr>
            <a:lvl5pPr marL="3040151" lvl="4" indent="-304015" algn="l" rtl="0">
              <a:lnSpc>
                <a:spcPct val="90000"/>
              </a:lnSpc>
              <a:spcBef>
                <a:spcPts val="1596"/>
              </a:spcBef>
              <a:spcAft>
                <a:spcPts val="0"/>
              </a:spcAft>
              <a:buClr>
                <a:srgbClr val="3F3F3F"/>
              </a:buClr>
              <a:buSzPts val="1200"/>
              <a:buNone/>
              <a:defRPr sz="1596" b="1"/>
            </a:lvl5pPr>
            <a:lvl6pPr marL="3648182" lvl="5" indent="-304015" algn="l" rtl="0">
              <a:lnSpc>
                <a:spcPct val="90000"/>
              </a:lnSpc>
              <a:spcBef>
                <a:spcPts val="1596"/>
              </a:spcBef>
              <a:spcAft>
                <a:spcPts val="0"/>
              </a:spcAft>
              <a:buClr>
                <a:schemeClr val="dk1"/>
              </a:buClr>
              <a:buSzPts val="1200"/>
              <a:buNone/>
              <a:defRPr sz="1596" b="1"/>
            </a:lvl6pPr>
            <a:lvl7pPr marL="4256212" lvl="6" indent="-304015" algn="l" rtl="0">
              <a:lnSpc>
                <a:spcPct val="90000"/>
              </a:lnSpc>
              <a:spcBef>
                <a:spcPts val="1596"/>
              </a:spcBef>
              <a:spcAft>
                <a:spcPts val="0"/>
              </a:spcAft>
              <a:buClr>
                <a:schemeClr val="dk1"/>
              </a:buClr>
              <a:buSzPts val="1200"/>
              <a:buNone/>
              <a:defRPr sz="1596" b="1"/>
            </a:lvl7pPr>
            <a:lvl8pPr marL="4864242" lvl="7" indent="-304015" algn="l" rtl="0">
              <a:lnSpc>
                <a:spcPct val="90000"/>
              </a:lnSpc>
              <a:spcBef>
                <a:spcPts val="1596"/>
              </a:spcBef>
              <a:spcAft>
                <a:spcPts val="0"/>
              </a:spcAft>
              <a:buClr>
                <a:schemeClr val="dk1"/>
              </a:buClr>
              <a:buSzPts val="1200"/>
              <a:buNone/>
              <a:defRPr sz="1596" b="1"/>
            </a:lvl8pPr>
            <a:lvl9pPr marL="5472273" lvl="8" indent="-304015" algn="l" rtl="0">
              <a:lnSpc>
                <a:spcPct val="90000"/>
              </a:lnSpc>
              <a:spcBef>
                <a:spcPts val="1596"/>
              </a:spcBef>
              <a:spcAft>
                <a:spcPts val="1596"/>
              </a:spcAft>
              <a:buClr>
                <a:schemeClr val="dk1"/>
              </a:buClr>
              <a:buSzPts val="1200"/>
              <a:buNone/>
              <a:defRPr sz="1596" b="1"/>
            </a:lvl9pPr>
          </a:lstStyle>
          <a:p>
            <a:endParaRPr/>
          </a:p>
        </p:txBody>
      </p:sp>
      <p:sp>
        <p:nvSpPr>
          <p:cNvPr id="52" name="Google Shape;52;p13"/>
          <p:cNvSpPr txBox="1">
            <a:spLocks noGrp="1"/>
          </p:cNvSpPr>
          <p:nvPr>
            <p:ph type="body" idx="2"/>
          </p:nvPr>
        </p:nvSpPr>
        <p:spPr>
          <a:xfrm>
            <a:off x="433688" y="1916788"/>
            <a:ext cx="5493375" cy="4187710"/>
          </a:xfrm>
          <a:prstGeom prst="rect">
            <a:avLst/>
          </a:prstGeom>
          <a:noFill/>
          <a:ln>
            <a:noFill/>
          </a:ln>
        </p:spPr>
        <p:txBody>
          <a:bodyPr spcFirstLastPara="1" wrap="square" lIns="0" tIns="0" rIns="0" bIns="0" anchor="t" anchorCtr="0">
            <a:noAutofit/>
          </a:bodyPr>
          <a:lstStyle>
            <a:lvl1pPr marL="608030" lvl="0" indent="-422243" algn="l" rtl="0">
              <a:lnSpc>
                <a:spcPct val="90000"/>
              </a:lnSpc>
              <a:spcBef>
                <a:spcPts val="1064"/>
              </a:spcBef>
              <a:spcAft>
                <a:spcPts val="0"/>
              </a:spcAft>
              <a:buSzPts val="1400"/>
              <a:buChar char="●"/>
              <a:defRPr>
                <a:solidFill>
                  <a:srgbClr val="3F3F3F"/>
                </a:solidFill>
              </a:defRPr>
            </a:lvl1pPr>
            <a:lvl2pPr marL="1216061" lvl="1" indent="-405354" algn="l" rtl="0">
              <a:lnSpc>
                <a:spcPct val="90000"/>
              </a:lnSpc>
              <a:spcBef>
                <a:spcPts val="1596"/>
              </a:spcBef>
              <a:spcAft>
                <a:spcPts val="0"/>
              </a:spcAft>
              <a:buClr>
                <a:srgbClr val="3F3F3F"/>
              </a:buClr>
              <a:buSzPts val="1200"/>
              <a:buChar char="○"/>
              <a:defRPr>
                <a:solidFill>
                  <a:srgbClr val="3F3F3F"/>
                </a:solidFill>
              </a:defRPr>
            </a:lvl2pPr>
            <a:lvl3pPr marL="1824091" lvl="2" indent="-396909" algn="l" rtl="0">
              <a:lnSpc>
                <a:spcPct val="90000"/>
              </a:lnSpc>
              <a:spcBef>
                <a:spcPts val="1596"/>
              </a:spcBef>
              <a:spcAft>
                <a:spcPts val="0"/>
              </a:spcAft>
              <a:buClr>
                <a:srgbClr val="3F3F3F"/>
              </a:buClr>
              <a:buSzPts val="1100"/>
              <a:buChar char="■"/>
              <a:defRPr>
                <a:solidFill>
                  <a:srgbClr val="3F3F3F"/>
                </a:solidFill>
              </a:defRPr>
            </a:lvl3pPr>
            <a:lvl4pPr marL="2432121" lvl="3" indent="-396909" algn="l" rtl="0">
              <a:lnSpc>
                <a:spcPct val="90000"/>
              </a:lnSpc>
              <a:spcBef>
                <a:spcPts val="1596"/>
              </a:spcBef>
              <a:spcAft>
                <a:spcPts val="0"/>
              </a:spcAft>
              <a:buClr>
                <a:srgbClr val="3F3F3F"/>
              </a:buClr>
              <a:buSzPts val="1100"/>
              <a:buChar char="●"/>
              <a:defRPr>
                <a:solidFill>
                  <a:srgbClr val="3F3F3F"/>
                </a:solidFill>
              </a:defRPr>
            </a:lvl4pPr>
            <a:lvl5pPr marL="3040151" lvl="4" indent="-396909" algn="l" rtl="0">
              <a:lnSpc>
                <a:spcPct val="90000"/>
              </a:lnSpc>
              <a:spcBef>
                <a:spcPts val="1596"/>
              </a:spcBef>
              <a:spcAft>
                <a:spcPts val="0"/>
              </a:spcAft>
              <a:buClr>
                <a:srgbClr val="3F3F3F"/>
              </a:buClr>
              <a:buSzPts val="1100"/>
              <a:buChar char="○"/>
              <a:defRPr>
                <a:solidFill>
                  <a:srgbClr val="3F3F3F"/>
                </a:solidFill>
              </a:defRPr>
            </a:lvl5pPr>
            <a:lvl6pPr marL="3648182" lvl="5" indent="-422243" algn="l" rtl="0">
              <a:lnSpc>
                <a:spcPct val="90000"/>
              </a:lnSpc>
              <a:spcBef>
                <a:spcPts val="1596"/>
              </a:spcBef>
              <a:spcAft>
                <a:spcPts val="0"/>
              </a:spcAft>
              <a:buClr>
                <a:schemeClr val="dk1"/>
              </a:buClr>
              <a:buSzPts val="1400"/>
              <a:buChar char="■"/>
              <a:defRPr/>
            </a:lvl6pPr>
            <a:lvl7pPr marL="4256212" lvl="6" indent="-422243" algn="l" rtl="0">
              <a:lnSpc>
                <a:spcPct val="90000"/>
              </a:lnSpc>
              <a:spcBef>
                <a:spcPts val="1596"/>
              </a:spcBef>
              <a:spcAft>
                <a:spcPts val="0"/>
              </a:spcAft>
              <a:buClr>
                <a:schemeClr val="dk1"/>
              </a:buClr>
              <a:buSzPts val="1400"/>
              <a:buChar char="●"/>
              <a:defRPr/>
            </a:lvl7pPr>
            <a:lvl8pPr marL="4864242" lvl="7" indent="-422243" algn="l" rtl="0">
              <a:lnSpc>
                <a:spcPct val="90000"/>
              </a:lnSpc>
              <a:spcBef>
                <a:spcPts val="1596"/>
              </a:spcBef>
              <a:spcAft>
                <a:spcPts val="0"/>
              </a:spcAft>
              <a:buClr>
                <a:schemeClr val="dk1"/>
              </a:buClr>
              <a:buSzPts val="1400"/>
              <a:buChar char="○"/>
              <a:defRPr/>
            </a:lvl8pPr>
            <a:lvl9pPr marL="5472273" lvl="8" indent="-422243" algn="l" rtl="0">
              <a:lnSpc>
                <a:spcPct val="90000"/>
              </a:lnSpc>
              <a:spcBef>
                <a:spcPts val="1596"/>
              </a:spcBef>
              <a:spcAft>
                <a:spcPts val="1596"/>
              </a:spcAft>
              <a:buClr>
                <a:schemeClr val="dk1"/>
              </a:buClr>
              <a:buSzPts val="1400"/>
              <a:buChar char="■"/>
              <a:defRPr/>
            </a:lvl9pPr>
          </a:lstStyle>
          <a:p>
            <a:endParaRPr/>
          </a:p>
        </p:txBody>
      </p:sp>
      <p:sp>
        <p:nvSpPr>
          <p:cNvPr id="53" name="Google Shape;53;p13"/>
          <p:cNvSpPr txBox="1">
            <a:spLocks noGrp="1"/>
          </p:cNvSpPr>
          <p:nvPr>
            <p:ph type="sldNum" idx="12"/>
          </p:nvPr>
        </p:nvSpPr>
        <p:spPr>
          <a:xfrm>
            <a:off x="11751951" y="6340166"/>
            <a:ext cx="371847" cy="364270"/>
          </a:xfrm>
          <a:prstGeom prst="rect">
            <a:avLst/>
          </a:prstGeom>
          <a:solidFill>
            <a:srgbClr val="F2F2F2">
              <a:alpha val="49800"/>
            </a:srgbClr>
          </a:solidFill>
          <a:ln>
            <a:noFill/>
          </a:ln>
        </p:spPr>
        <p:txBody>
          <a:bodyPr spcFirstLastPara="1" wrap="square" lIns="0" tIns="0" rIns="0" bIns="0" anchor="ctr" anchorCtr="0">
            <a:normAutofit/>
          </a:bodyPr>
          <a:lstStyle>
            <a:lvl1pPr marL="0" marR="0" lvl="0" indent="0" algn="ctr" rtl="0">
              <a:spcBef>
                <a:spcPts val="0"/>
              </a:spcBef>
              <a:buNone/>
              <a:defRPr sz="1197" i="1">
                <a:solidFill>
                  <a:srgbClr val="3F3F3F"/>
                </a:solidFill>
                <a:latin typeface="Garamond"/>
                <a:ea typeface="Garamond"/>
                <a:cs typeface="Garamond"/>
                <a:sym typeface="Garamond"/>
              </a:defRPr>
            </a:lvl1pPr>
            <a:lvl2pPr marL="0" marR="0" lvl="1" indent="0" algn="ctr" rtl="0">
              <a:spcBef>
                <a:spcPts val="0"/>
              </a:spcBef>
              <a:buNone/>
              <a:defRPr sz="1197" i="1">
                <a:solidFill>
                  <a:srgbClr val="3F3F3F"/>
                </a:solidFill>
                <a:latin typeface="Garamond"/>
                <a:ea typeface="Garamond"/>
                <a:cs typeface="Garamond"/>
                <a:sym typeface="Garamond"/>
              </a:defRPr>
            </a:lvl2pPr>
            <a:lvl3pPr marL="0" marR="0" lvl="2" indent="0" algn="ctr" rtl="0">
              <a:spcBef>
                <a:spcPts val="0"/>
              </a:spcBef>
              <a:buNone/>
              <a:defRPr sz="1197" i="1">
                <a:solidFill>
                  <a:srgbClr val="3F3F3F"/>
                </a:solidFill>
                <a:latin typeface="Garamond"/>
                <a:ea typeface="Garamond"/>
                <a:cs typeface="Garamond"/>
                <a:sym typeface="Garamond"/>
              </a:defRPr>
            </a:lvl3pPr>
            <a:lvl4pPr marL="0" marR="0" lvl="3" indent="0" algn="ctr" rtl="0">
              <a:spcBef>
                <a:spcPts val="0"/>
              </a:spcBef>
              <a:buNone/>
              <a:defRPr sz="1197" i="1">
                <a:solidFill>
                  <a:srgbClr val="3F3F3F"/>
                </a:solidFill>
                <a:latin typeface="Garamond"/>
                <a:ea typeface="Garamond"/>
                <a:cs typeface="Garamond"/>
                <a:sym typeface="Garamond"/>
              </a:defRPr>
            </a:lvl4pPr>
            <a:lvl5pPr marL="0" marR="0" lvl="4" indent="0" algn="ctr" rtl="0">
              <a:spcBef>
                <a:spcPts val="0"/>
              </a:spcBef>
              <a:buNone/>
              <a:defRPr sz="1197" i="1">
                <a:solidFill>
                  <a:srgbClr val="3F3F3F"/>
                </a:solidFill>
                <a:latin typeface="Garamond"/>
                <a:ea typeface="Garamond"/>
                <a:cs typeface="Garamond"/>
                <a:sym typeface="Garamond"/>
              </a:defRPr>
            </a:lvl5pPr>
            <a:lvl6pPr marL="0" marR="0" lvl="5" indent="0" algn="ctr" rtl="0">
              <a:spcBef>
                <a:spcPts val="0"/>
              </a:spcBef>
              <a:buNone/>
              <a:defRPr sz="1197" i="1">
                <a:solidFill>
                  <a:srgbClr val="3F3F3F"/>
                </a:solidFill>
                <a:latin typeface="Garamond"/>
                <a:ea typeface="Garamond"/>
                <a:cs typeface="Garamond"/>
                <a:sym typeface="Garamond"/>
              </a:defRPr>
            </a:lvl6pPr>
            <a:lvl7pPr marL="0" marR="0" lvl="6" indent="0" algn="ctr" rtl="0">
              <a:spcBef>
                <a:spcPts val="0"/>
              </a:spcBef>
              <a:buNone/>
              <a:defRPr sz="1197" i="1">
                <a:solidFill>
                  <a:srgbClr val="3F3F3F"/>
                </a:solidFill>
                <a:latin typeface="Garamond"/>
                <a:ea typeface="Garamond"/>
                <a:cs typeface="Garamond"/>
                <a:sym typeface="Garamond"/>
              </a:defRPr>
            </a:lvl7pPr>
            <a:lvl8pPr marL="0" marR="0" lvl="7" indent="0" algn="ctr" rtl="0">
              <a:spcBef>
                <a:spcPts val="0"/>
              </a:spcBef>
              <a:buNone/>
              <a:defRPr sz="1197" i="1">
                <a:solidFill>
                  <a:srgbClr val="3F3F3F"/>
                </a:solidFill>
                <a:latin typeface="Garamond"/>
                <a:ea typeface="Garamond"/>
                <a:cs typeface="Garamond"/>
                <a:sym typeface="Garamond"/>
              </a:defRPr>
            </a:lvl8pPr>
            <a:lvl9pPr marL="0" marR="0" lvl="8" indent="0" algn="ctr" rtl="0">
              <a:spcBef>
                <a:spcPts val="0"/>
              </a:spcBef>
              <a:buNone/>
              <a:defRPr sz="1197" i="1">
                <a:solidFill>
                  <a:srgbClr val="3F3F3F"/>
                </a:solidFill>
                <a:latin typeface="Garamond"/>
                <a:ea typeface="Garamond"/>
                <a:cs typeface="Garamond"/>
                <a:sym typeface="Garamond"/>
              </a:defRPr>
            </a:lvl9pPr>
          </a:lstStyle>
          <a:p>
            <a:fld id="{00000000-1234-1234-1234-123412341234}" type="slidenum">
              <a:rPr lang="tr-TR" smtClean="0"/>
              <a:pPr/>
              <a:t>‹#›</a:t>
            </a:fld>
            <a:endParaRPr lang="tr-TR"/>
          </a:p>
        </p:txBody>
      </p:sp>
      <p:sp>
        <p:nvSpPr>
          <p:cNvPr id="54" name="Google Shape;54;p13"/>
          <p:cNvSpPr txBox="1">
            <a:spLocks noGrp="1"/>
          </p:cNvSpPr>
          <p:nvPr>
            <p:ph type="ftr" idx="11"/>
          </p:nvPr>
        </p:nvSpPr>
        <p:spPr>
          <a:xfrm>
            <a:off x="433688" y="6340166"/>
            <a:ext cx="4130873" cy="364270"/>
          </a:xfrm>
          <a:prstGeom prst="rect">
            <a:avLst/>
          </a:prstGeom>
          <a:noFill/>
          <a:ln w="9525" cap="flat" cmpd="sng">
            <a:solidFill>
              <a:srgbClr val="F2F2F2">
                <a:alpha val="49800"/>
              </a:srgbClr>
            </a:solidFill>
            <a:prstDash val="solid"/>
            <a:round/>
            <a:headEnd type="none" w="sm" len="sm"/>
            <a:tailEnd type="none" w="sm" len="sm"/>
          </a:ln>
        </p:spPr>
        <p:txBody>
          <a:bodyPr spcFirstLastPara="1" wrap="square" lIns="5400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title"/>
          </p:nvPr>
        </p:nvSpPr>
        <p:spPr>
          <a:xfrm>
            <a:off x="518852" y="430900"/>
            <a:ext cx="11299166" cy="693829"/>
          </a:xfrm>
          <a:prstGeom prst="rect">
            <a:avLst/>
          </a:prstGeom>
          <a:solidFill>
            <a:srgbClr val="F2F2F2">
              <a:alpha val="49800"/>
            </a:srgbClr>
          </a:solidFill>
          <a:ln>
            <a:noFill/>
          </a:ln>
        </p:spPr>
        <p:txBody>
          <a:bodyPr spcFirstLastPara="1" wrap="square" lIns="135000" tIns="0" rIns="0" bIns="0" anchor="ctr" anchorCtr="0">
            <a:noAutofit/>
          </a:bodyPr>
          <a:lstStyle>
            <a:lvl1pPr lvl="0" algn="l" rtl="0">
              <a:lnSpc>
                <a:spcPct val="90000"/>
              </a:lnSpc>
              <a:spcBef>
                <a:spcPts val="0"/>
              </a:spcBef>
              <a:spcAft>
                <a:spcPts val="0"/>
              </a:spcAft>
              <a:buClr>
                <a:srgbClr val="3F3F3F"/>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p:nvPr/>
        </p:nvSpPr>
        <p:spPr>
          <a:xfrm>
            <a:off x="433688" y="430900"/>
            <a:ext cx="85131" cy="693829"/>
          </a:xfrm>
          <a:prstGeom prst="rect">
            <a:avLst/>
          </a:prstGeom>
          <a:solidFill>
            <a:schemeClr val="accent1"/>
          </a:solidFill>
          <a:ln>
            <a:noFill/>
          </a:ln>
        </p:spPr>
        <p:txBody>
          <a:bodyPr spcFirstLastPara="1" wrap="square" lIns="91201" tIns="45584" rIns="91201" bIns="45584" anchor="ctr" anchorCtr="0">
            <a:noAutofit/>
          </a:bodyPr>
          <a:lstStyle/>
          <a:p>
            <a:pPr marL="0" marR="0" lvl="0" indent="0" algn="ctr" rtl="0">
              <a:spcBef>
                <a:spcPts val="0"/>
              </a:spcBef>
              <a:spcAft>
                <a:spcPts val="0"/>
              </a:spcAft>
              <a:buNone/>
            </a:pPr>
            <a:endParaRPr sz="1862">
              <a:solidFill>
                <a:schemeClr val="lt1"/>
              </a:solidFill>
              <a:latin typeface="Corbel"/>
              <a:ea typeface="Corbel"/>
              <a:cs typeface="Corbel"/>
              <a:sym typeface="Corbel"/>
            </a:endParaRPr>
          </a:p>
        </p:txBody>
      </p:sp>
      <p:sp>
        <p:nvSpPr>
          <p:cNvPr id="57" name="Google Shape;57;p13"/>
          <p:cNvSpPr txBox="1">
            <a:spLocks noGrp="1"/>
          </p:cNvSpPr>
          <p:nvPr>
            <p:ph type="body" idx="3"/>
          </p:nvPr>
        </p:nvSpPr>
        <p:spPr>
          <a:xfrm>
            <a:off x="6312565" y="1341287"/>
            <a:ext cx="5505422" cy="359083"/>
          </a:xfrm>
          <a:prstGeom prst="rect">
            <a:avLst/>
          </a:prstGeom>
          <a:noFill/>
          <a:ln>
            <a:noFill/>
          </a:ln>
        </p:spPr>
        <p:txBody>
          <a:bodyPr spcFirstLastPara="1" wrap="square" lIns="0" tIns="0" rIns="0" bIns="0" anchor="t" anchorCtr="0">
            <a:noAutofit/>
          </a:bodyPr>
          <a:lstStyle>
            <a:lvl1pPr marL="608030" lvl="0" indent="-304015" algn="l" rtl="0">
              <a:lnSpc>
                <a:spcPct val="90000"/>
              </a:lnSpc>
              <a:spcBef>
                <a:spcPts val="1064"/>
              </a:spcBef>
              <a:spcAft>
                <a:spcPts val="0"/>
              </a:spcAft>
              <a:buSzPts val="1800"/>
              <a:buNone/>
              <a:defRPr sz="2394" b="1"/>
            </a:lvl1pPr>
            <a:lvl2pPr marL="1216061" lvl="1" indent="-422243" algn="l" rtl="0">
              <a:lnSpc>
                <a:spcPct val="90000"/>
              </a:lnSpc>
              <a:spcBef>
                <a:spcPts val="1596"/>
              </a:spcBef>
              <a:spcAft>
                <a:spcPts val="0"/>
              </a:spcAft>
              <a:buClr>
                <a:srgbClr val="3F3F3F"/>
              </a:buClr>
              <a:buSzPts val="1400"/>
              <a:buChar char="○"/>
              <a:defRPr/>
            </a:lvl2pPr>
            <a:lvl3pPr marL="1824091" lvl="2" indent="-422243" algn="l" rtl="0">
              <a:lnSpc>
                <a:spcPct val="90000"/>
              </a:lnSpc>
              <a:spcBef>
                <a:spcPts val="1596"/>
              </a:spcBef>
              <a:spcAft>
                <a:spcPts val="0"/>
              </a:spcAft>
              <a:buClr>
                <a:srgbClr val="3F3F3F"/>
              </a:buClr>
              <a:buSzPts val="1400"/>
              <a:buChar char="■"/>
              <a:defRPr/>
            </a:lvl3pPr>
            <a:lvl4pPr marL="2432121" lvl="3" indent="-422243" algn="l" rtl="0">
              <a:lnSpc>
                <a:spcPct val="90000"/>
              </a:lnSpc>
              <a:spcBef>
                <a:spcPts val="1596"/>
              </a:spcBef>
              <a:spcAft>
                <a:spcPts val="0"/>
              </a:spcAft>
              <a:buClr>
                <a:srgbClr val="3F3F3F"/>
              </a:buClr>
              <a:buSzPts val="1400"/>
              <a:buChar char="●"/>
              <a:defRPr/>
            </a:lvl4pPr>
            <a:lvl5pPr marL="3040151" lvl="4" indent="-422243" algn="l" rtl="0">
              <a:lnSpc>
                <a:spcPct val="90000"/>
              </a:lnSpc>
              <a:spcBef>
                <a:spcPts val="1596"/>
              </a:spcBef>
              <a:spcAft>
                <a:spcPts val="0"/>
              </a:spcAft>
              <a:buClr>
                <a:srgbClr val="3F3F3F"/>
              </a:buClr>
              <a:buSzPts val="1400"/>
              <a:buChar char="○"/>
              <a:defRPr/>
            </a:lvl5pPr>
            <a:lvl6pPr marL="3648182" lvl="5" indent="-422243" algn="l" rtl="0">
              <a:lnSpc>
                <a:spcPct val="90000"/>
              </a:lnSpc>
              <a:spcBef>
                <a:spcPts val="1596"/>
              </a:spcBef>
              <a:spcAft>
                <a:spcPts val="0"/>
              </a:spcAft>
              <a:buClr>
                <a:schemeClr val="dk1"/>
              </a:buClr>
              <a:buSzPts val="1400"/>
              <a:buChar char="■"/>
              <a:defRPr/>
            </a:lvl6pPr>
            <a:lvl7pPr marL="4256212" lvl="6" indent="-422243" algn="l" rtl="0">
              <a:lnSpc>
                <a:spcPct val="90000"/>
              </a:lnSpc>
              <a:spcBef>
                <a:spcPts val="1596"/>
              </a:spcBef>
              <a:spcAft>
                <a:spcPts val="0"/>
              </a:spcAft>
              <a:buClr>
                <a:schemeClr val="dk1"/>
              </a:buClr>
              <a:buSzPts val="1400"/>
              <a:buChar char="●"/>
              <a:defRPr/>
            </a:lvl7pPr>
            <a:lvl8pPr marL="4864242" lvl="7" indent="-422243" algn="l" rtl="0">
              <a:lnSpc>
                <a:spcPct val="90000"/>
              </a:lnSpc>
              <a:spcBef>
                <a:spcPts val="1596"/>
              </a:spcBef>
              <a:spcAft>
                <a:spcPts val="0"/>
              </a:spcAft>
              <a:buClr>
                <a:schemeClr val="dk1"/>
              </a:buClr>
              <a:buSzPts val="1400"/>
              <a:buChar char="○"/>
              <a:defRPr/>
            </a:lvl8pPr>
            <a:lvl9pPr marL="5472273" lvl="8" indent="-422243" algn="l" rtl="0">
              <a:lnSpc>
                <a:spcPct val="90000"/>
              </a:lnSpc>
              <a:spcBef>
                <a:spcPts val="1596"/>
              </a:spcBef>
              <a:spcAft>
                <a:spcPts val="1596"/>
              </a:spcAft>
              <a:buClr>
                <a:schemeClr val="dk1"/>
              </a:buClr>
              <a:buSzPts val="1400"/>
              <a:buChar char="■"/>
              <a:defRPr/>
            </a:lvl9pPr>
          </a:lstStyle>
          <a:p>
            <a:endParaRPr/>
          </a:p>
        </p:txBody>
      </p:sp>
      <p:sp>
        <p:nvSpPr>
          <p:cNvPr id="58" name="Google Shape;58;p13"/>
          <p:cNvSpPr txBox="1">
            <a:spLocks noGrp="1"/>
          </p:cNvSpPr>
          <p:nvPr>
            <p:ph type="body" idx="4"/>
          </p:nvPr>
        </p:nvSpPr>
        <p:spPr>
          <a:xfrm>
            <a:off x="6312565" y="1916790"/>
            <a:ext cx="5505422" cy="4187710"/>
          </a:xfrm>
          <a:prstGeom prst="rect">
            <a:avLst/>
          </a:prstGeom>
          <a:noFill/>
          <a:ln>
            <a:noFill/>
          </a:ln>
        </p:spPr>
        <p:txBody>
          <a:bodyPr spcFirstLastPara="1" wrap="square" lIns="0" tIns="0" rIns="0" bIns="0" anchor="t" anchorCtr="0">
            <a:noAutofit/>
          </a:bodyPr>
          <a:lstStyle>
            <a:lvl1pPr marL="608030" lvl="0" indent="-422243" algn="l" rtl="0">
              <a:lnSpc>
                <a:spcPct val="90000"/>
              </a:lnSpc>
              <a:spcBef>
                <a:spcPts val="1064"/>
              </a:spcBef>
              <a:spcAft>
                <a:spcPts val="0"/>
              </a:spcAft>
              <a:buSzPts val="1400"/>
              <a:buChar char="●"/>
              <a:defRPr/>
            </a:lvl1pPr>
            <a:lvl2pPr marL="1216061" lvl="1" indent="-422243" algn="l" rtl="0">
              <a:lnSpc>
                <a:spcPct val="90000"/>
              </a:lnSpc>
              <a:spcBef>
                <a:spcPts val="1596"/>
              </a:spcBef>
              <a:spcAft>
                <a:spcPts val="0"/>
              </a:spcAft>
              <a:buClr>
                <a:srgbClr val="3F3F3F"/>
              </a:buClr>
              <a:buSzPts val="1400"/>
              <a:buChar char="○"/>
              <a:defRPr/>
            </a:lvl2pPr>
            <a:lvl3pPr marL="1824091" lvl="2" indent="-422243" algn="l" rtl="0">
              <a:lnSpc>
                <a:spcPct val="90000"/>
              </a:lnSpc>
              <a:spcBef>
                <a:spcPts val="1596"/>
              </a:spcBef>
              <a:spcAft>
                <a:spcPts val="0"/>
              </a:spcAft>
              <a:buClr>
                <a:srgbClr val="3F3F3F"/>
              </a:buClr>
              <a:buSzPts val="1400"/>
              <a:buChar char="■"/>
              <a:defRPr/>
            </a:lvl3pPr>
            <a:lvl4pPr marL="2432121" lvl="3" indent="-422243" algn="l" rtl="0">
              <a:lnSpc>
                <a:spcPct val="90000"/>
              </a:lnSpc>
              <a:spcBef>
                <a:spcPts val="1596"/>
              </a:spcBef>
              <a:spcAft>
                <a:spcPts val="0"/>
              </a:spcAft>
              <a:buClr>
                <a:srgbClr val="3F3F3F"/>
              </a:buClr>
              <a:buSzPts val="1400"/>
              <a:buChar char="●"/>
              <a:defRPr/>
            </a:lvl4pPr>
            <a:lvl5pPr marL="3040151" lvl="4" indent="-422243" algn="l" rtl="0">
              <a:lnSpc>
                <a:spcPct val="90000"/>
              </a:lnSpc>
              <a:spcBef>
                <a:spcPts val="1596"/>
              </a:spcBef>
              <a:spcAft>
                <a:spcPts val="0"/>
              </a:spcAft>
              <a:buClr>
                <a:srgbClr val="3F3F3F"/>
              </a:buClr>
              <a:buSzPts val="1400"/>
              <a:buChar char="○"/>
              <a:defRPr/>
            </a:lvl5pPr>
            <a:lvl6pPr marL="3648182" lvl="5" indent="-422243" algn="l" rtl="0">
              <a:lnSpc>
                <a:spcPct val="90000"/>
              </a:lnSpc>
              <a:spcBef>
                <a:spcPts val="1596"/>
              </a:spcBef>
              <a:spcAft>
                <a:spcPts val="0"/>
              </a:spcAft>
              <a:buClr>
                <a:schemeClr val="dk1"/>
              </a:buClr>
              <a:buSzPts val="1400"/>
              <a:buChar char="■"/>
              <a:defRPr/>
            </a:lvl6pPr>
            <a:lvl7pPr marL="4256212" lvl="6" indent="-422243" algn="l" rtl="0">
              <a:lnSpc>
                <a:spcPct val="90000"/>
              </a:lnSpc>
              <a:spcBef>
                <a:spcPts val="1596"/>
              </a:spcBef>
              <a:spcAft>
                <a:spcPts val="0"/>
              </a:spcAft>
              <a:buClr>
                <a:schemeClr val="dk1"/>
              </a:buClr>
              <a:buSzPts val="1400"/>
              <a:buChar char="●"/>
              <a:defRPr/>
            </a:lvl7pPr>
            <a:lvl8pPr marL="4864242" lvl="7" indent="-422243" algn="l" rtl="0">
              <a:lnSpc>
                <a:spcPct val="90000"/>
              </a:lnSpc>
              <a:spcBef>
                <a:spcPts val="1596"/>
              </a:spcBef>
              <a:spcAft>
                <a:spcPts val="0"/>
              </a:spcAft>
              <a:buClr>
                <a:schemeClr val="dk1"/>
              </a:buClr>
              <a:buSzPts val="1400"/>
              <a:buChar char="○"/>
              <a:defRPr/>
            </a:lvl8pPr>
            <a:lvl9pPr marL="5472273" lvl="8" indent="-422243" algn="l" rtl="0">
              <a:lnSpc>
                <a:spcPct val="90000"/>
              </a:lnSpc>
              <a:spcBef>
                <a:spcPts val="1596"/>
              </a:spcBef>
              <a:spcAft>
                <a:spcPts val="1596"/>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7224" y="591856"/>
            <a:ext cx="11405178" cy="76165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7224" y="1532721"/>
            <a:ext cx="11405178" cy="4543601"/>
          </a:xfrm>
          <a:prstGeom prst="rect">
            <a:avLst/>
          </a:prstGeom>
        </p:spPr>
        <p:txBody>
          <a:bodyPr spcFirstLastPara="1" wrap="square" lIns="91425" tIns="91425" rIns="91425" bIns="91425" anchor="t" anchorCtr="0">
            <a:normAutofit/>
          </a:bodyPr>
          <a:lstStyle>
            <a:lvl1pPr marL="608030" lvl="0" indent="-456023">
              <a:spcBef>
                <a:spcPts val="0"/>
              </a:spcBef>
              <a:spcAft>
                <a:spcPts val="0"/>
              </a:spcAft>
              <a:buSzPts val="1800"/>
              <a:buChar char="●"/>
              <a:defRPr/>
            </a:lvl1pPr>
            <a:lvl2pPr marL="1216061" lvl="1" indent="-422243">
              <a:spcBef>
                <a:spcPts val="0"/>
              </a:spcBef>
              <a:spcAft>
                <a:spcPts val="0"/>
              </a:spcAft>
              <a:buSzPts val="1400"/>
              <a:buChar char="○"/>
              <a:defRPr/>
            </a:lvl2pPr>
            <a:lvl3pPr marL="1824091" lvl="2" indent="-422243">
              <a:spcBef>
                <a:spcPts val="0"/>
              </a:spcBef>
              <a:spcAft>
                <a:spcPts val="0"/>
              </a:spcAft>
              <a:buSzPts val="1400"/>
              <a:buChar char="■"/>
              <a:defRPr/>
            </a:lvl3pPr>
            <a:lvl4pPr marL="2432121" lvl="3" indent="-422243">
              <a:spcBef>
                <a:spcPts val="0"/>
              </a:spcBef>
              <a:spcAft>
                <a:spcPts val="0"/>
              </a:spcAft>
              <a:buSzPts val="1400"/>
              <a:buChar char="●"/>
              <a:defRPr/>
            </a:lvl4pPr>
            <a:lvl5pPr marL="3040151" lvl="4" indent="-422243">
              <a:spcBef>
                <a:spcPts val="0"/>
              </a:spcBef>
              <a:spcAft>
                <a:spcPts val="0"/>
              </a:spcAft>
              <a:buSzPts val="1400"/>
              <a:buChar char="○"/>
              <a:defRPr/>
            </a:lvl5pPr>
            <a:lvl6pPr marL="3648182" lvl="5" indent="-422243">
              <a:spcBef>
                <a:spcPts val="0"/>
              </a:spcBef>
              <a:spcAft>
                <a:spcPts val="0"/>
              </a:spcAft>
              <a:buSzPts val="1400"/>
              <a:buChar char="■"/>
              <a:defRPr/>
            </a:lvl6pPr>
            <a:lvl7pPr marL="4256212" lvl="6" indent="-422243">
              <a:spcBef>
                <a:spcPts val="0"/>
              </a:spcBef>
              <a:spcAft>
                <a:spcPts val="0"/>
              </a:spcAft>
              <a:buSzPts val="1400"/>
              <a:buChar char="●"/>
              <a:defRPr/>
            </a:lvl7pPr>
            <a:lvl8pPr marL="4864242" lvl="7" indent="-422243">
              <a:spcBef>
                <a:spcPts val="0"/>
              </a:spcBef>
              <a:spcAft>
                <a:spcPts val="0"/>
              </a:spcAft>
              <a:buSzPts val="1400"/>
              <a:buChar char="○"/>
              <a:defRPr/>
            </a:lvl8pPr>
            <a:lvl9pPr marL="5472273" lvl="8" indent="-42224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7224" y="591856"/>
            <a:ext cx="11405178" cy="76165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7223" y="1532721"/>
            <a:ext cx="5354033" cy="4543601"/>
          </a:xfrm>
          <a:prstGeom prst="rect">
            <a:avLst/>
          </a:prstGeom>
        </p:spPr>
        <p:txBody>
          <a:bodyPr spcFirstLastPara="1" wrap="square" lIns="91425" tIns="91425" rIns="91425" bIns="91425" anchor="t" anchorCtr="0">
            <a:normAutofit/>
          </a:bodyPr>
          <a:lstStyle>
            <a:lvl1pPr marL="608030" lvl="0" indent="-422243">
              <a:spcBef>
                <a:spcPts val="0"/>
              </a:spcBef>
              <a:spcAft>
                <a:spcPts val="0"/>
              </a:spcAft>
              <a:buSzPts val="1400"/>
              <a:buChar char="●"/>
              <a:defRPr sz="1862"/>
            </a:lvl1pPr>
            <a:lvl2pPr marL="1216061" lvl="1" indent="-405354">
              <a:spcBef>
                <a:spcPts val="0"/>
              </a:spcBef>
              <a:spcAft>
                <a:spcPts val="0"/>
              </a:spcAft>
              <a:buSzPts val="1200"/>
              <a:buChar char="○"/>
              <a:defRPr sz="1596"/>
            </a:lvl2pPr>
            <a:lvl3pPr marL="1824091" lvl="2" indent="-405354">
              <a:spcBef>
                <a:spcPts val="0"/>
              </a:spcBef>
              <a:spcAft>
                <a:spcPts val="0"/>
              </a:spcAft>
              <a:buSzPts val="1200"/>
              <a:buChar char="■"/>
              <a:defRPr sz="1596"/>
            </a:lvl3pPr>
            <a:lvl4pPr marL="2432121" lvl="3" indent="-405354">
              <a:spcBef>
                <a:spcPts val="0"/>
              </a:spcBef>
              <a:spcAft>
                <a:spcPts val="0"/>
              </a:spcAft>
              <a:buSzPts val="1200"/>
              <a:buChar char="●"/>
              <a:defRPr sz="1596"/>
            </a:lvl4pPr>
            <a:lvl5pPr marL="3040151" lvl="4" indent="-405354">
              <a:spcBef>
                <a:spcPts val="0"/>
              </a:spcBef>
              <a:spcAft>
                <a:spcPts val="0"/>
              </a:spcAft>
              <a:buSzPts val="1200"/>
              <a:buChar char="○"/>
              <a:defRPr sz="1596"/>
            </a:lvl5pPr>
            <a:lvl6pPr marL="3648182" lvl="5" indent="-405354">
              <a:spcBef>
                <a:spcPts val="0"/>
              </a:spcBef>
              <a:spcAft>
                <a:spcPts val="0"/>
              </a:spcAft>
              <a:buSzPts val="1200"/>
              <a:buChar char="■"/>
              <a:defRPr sz="1596"/>
            </a:lvl6pPr>
            <a:lvl7pPr marL="4256212" lvl="6" indent="-405354">
              <a:spcBef>
                <a:spcPts val="0"/>
              </a:spcBef>
              <a:spcAft>
                <a:spcPts val="0"/>
              </a:spcAft>
              <a:buSzPts val="1200"/>
              <a:buChar char="●"/>
              <a:defRPr sz="1596"/>
            </a:lvl7pPr>
            <a:lvl8pPr marL="4864242" lvl="7" indent="-405354">
              <a:spcBef>
                <a:spcPts val="0"/>
              </a:spcBef>
              <a:spcAft>
                <a:spcPts val="0"/>
              </a:spcAft>
              <a:buSzPts val="1200"/>
              <a:buChar char="○"/>
              <a:defRPr sz="1596"/>
            </a:lvl8pPr>
            <a:lvl9pPr marL="5472273" lvl="8" indent="-405354">
              <a:spcBef>
                <a:spcPts val="0"/>
              </a:spcBef>
              <a:spcAft>
                <a:spcPts val="0"/>
              </a:spcAft>
              <a:buSzPts val="1200"/>
              <a:buChar char="■"/>
              <a:defRPr sz="1596"/>
            </a:lvl9pPr>
          </a:lstStyle>
          <a:p>
            <a:endParaRPr/>
          </a:p>
        </p:txBody>
      </p:sp>
      <p:sp>
        <p:nvSpPr>
          <p:cNvPr id="23" name="Google Shape;23;p5"/>
          <p:cNvSpPr txBox="1">
            <a:spLocks noGrp="1"/>
          </p:cNvSpPr>
          <p:nvPr>
            <p:ph type="body" idx="2"/>
          </p:nvPr>
        </p:nvSpPr>
        <p:spPr>
          <a:xfrm>
            <a:off x="6468369" y="1532721"/>
            <a:ext cx="5354033" cy="4543601"/>
          </a:xfrm>
          <a:prstGeom prst="rect">
            <a:avLst/>
          </a:prstGeom>
        </p:spPr>
        <p:txBody>
          <a:bodyPr spcFirstLastPara="1" wrap="square" lIns="91425" tIns="91425" rIns="91425" bIns="91425" anchor="t" anchorCtr="0">
            <a:normAutofit/>
          </a:bodyPr>
          <a:lstStyle>
            <a:lvl1pPr marL="608030" lvl="0" indent="-422243">
              <a:spcBef>
                <a:spcPts val="0"/>
              </a:spcBef>
              <a:spcAft>
                <a:spcPts val="0"/>
              </a:spcAft>
              <a:buSzPts val="1400"/>
              <a:buChar char="●"/>
              <a:defRPr sz="1862"/>
            </a:lvl1pPr>
            <a:lvl2pPr marL="1216061" lvl="1" indent="-405354">
              <a:spcBef>
                <a:spcPts val="0"/>
              </a:spcBef>
              <a:spcAft>
                <a:spcPts val="0"/>
              </a:spcAft>
              <a:buSzPts val="1200"/>
              <a:buChar char="○"/>
              <a:defRPr sz="1596"/>
            </a:lvl2pPr>
            <a:lvl3pPr marL="1824091" lvl="2" indent="-405354">
              <a:spcBef>
                <a:spcPts val="0"/>
              </a:spcBef>
              <a:spcAft>
                <a:spcPts val="0"/>
              </a:spcAft>
              <a:buSzPts val="1200"/>
              <a:buChar char="■"/>
              <a:defRPr sz="1596"/>
            </a:lvl3pPr>
            <a:lvl4pPr marL="2432121" lvl="3" indent="-405354">
              <a:spcBef>
                <a:spcPts val="0"/>
              </a:spcBef>
              <a:spcAft>
                <a:spcPts val="0"/>
              </a:spcAft>
              <a:buSzPts val="1200"/>
              <a:buChar char="●"/>
              <a:defRPr sz="1596"/>
            </a:lvl4pPr>
            <a:lvl5pPr marL="3040151" lvl="4" indent="-405354">
              <a:spcBef>
                <a:spcPts val="0"/>
              </a:spcBef>
              <a:spcAft>
                <a:spcPts val="0"/>
              </a:spcAft>
              <a:buSzPts val="1200"/>
              <a:buChar char="○"/>
              <a:defRPr sz="1596"/>
            </a:lvl5pPr>
            <a:lvl6pPr marL="3648182" lvl="5" indent="-405354">
              <a:spcBef>
                <a:spcPts val="0"/>
              </a:spcBef>
              <a:spcAft>
                <a:spcPts val="0"/>
              </a:spcAft>
              <a:buSzPts val="1200"/>
              <a:buChar char="■"/>
              <a:defRPr sz="1596"/>
            </a:lvl6pPr>
            <a:lvl7pPr marL="4256212" lvl="6" indent="-405354">
              <a:spcBef>
                <a:spcPts val="0"/>
              </a:spcBef>
              <a:spcAft>
                <a:spcPts val="0"/>
              </a:spcAft>
              <a:buSzPts val="1200"/>
              <a:buChar char="●"/>
              <a:defRPr sz="1596"/>
            </a:lvl7pPr>
            <a:lvl8pPr marL="4864242" lvl="7" indent="-405354">
              <a:spcBef>
                <a:spcPts val="0"/>
              </a:spcBef>
              <a:spcAft>
                <a:spcPts val="0"/>
              </a:spcAft>
              <a:buSzPts val="1200"/>
              <a:buChar char="○"/>
              <a:defRPr sz="1596"/>
            </a:lvl8pPr>
            <a:lvl9pPr marL="5472273" lvl="8" indent="-405354">
              <a:spcBef>
                <a:spcPts val="0"/>
              </a:spcBef>
              <a:spcAft>
                <a:spcPts val="0"/>
              </a:spcAft>
              <a:buSzPts val="1200"/>
              <a:buChar char="■"/>
              <a:defRPr sz="1596"/>
            </a:lvl9pPr>
          </a:lstStyle>
          <a:p>
            <a:endParaRPr/>
          </a:p>
        </p:txBody>
      </p:sp>
      <p:sp>
        <p:nvSpPr>
          <p:cNvPr id="24" name="Google Shape;24;p5"/>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7224" y="591856"/>
            <a:ext cx="11405178" cy="76165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7223" y="738914"/>
            <a:ext cx="3758625" cy="1005034"/>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192"/>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30" name="Google Shape;30;p7"/>
          <p:cNvSpPr txBox="1">
            <a:spLocks noGrp="1"/>
          </p:cNvSpPr>
          <p:nvPr>
            <p:ph type="body" idx="1"/>
          </p:nvPr>
        </p:nvSpPr>
        <p:spPr>
          <a:xfrm>
            <a:off x="417223" y="1848082"/>
            <a:ext cx="3758625" cy="4228406"/>
          </a:xfrm>
          <a:prstGeom prst="rect">
            <a:avLst/>
          </a:prstGeom>
        </p:spPr>
        <p:txBody>
          <a:bodyPr spcFirstLastPara="1" wrap="square" lIns="91425" tIns="91425" rIns="91425" bIns="91425" anchor="t" anchorCtr="0">
            <a:normAutofit/>
          </a:bodyPr>
          <a:lstStyle>
            <a:lvl1pPr marL="608030" lvl="0" indent="-405354">
              <a:spcBef>
                <a:spcPts val="0"/>
              </a:spcBef>
              <a:spcAft>
                <a:spcPts val="0"/>
              </a:spcAft>
              <a:buSzPts val="1200"/>
              <a:buChar char="●"/>
              <a:defRPr sz="1596"/>
            </a:lvl1pPr>
            <a:lvl2pPr marL="1216061" lvl="1" indent="-405354">
              <a:spcBef>
                <a:spcPts val="0"/>
              </a:spcBef>
              <a:spcAft>
                <a:spcPts val="0"/>
              </a:spcAft>
              <a:buSzPts val="1200"/>
              <a:buChar char="○"/>
              <a:defRPr sz="1596"/>
            </a:lvl2pPr>
            <a:lvl3pPr marL="1824091" lvl="2" indent="-405354">
              <a:spcBef>
                <a:spcPts val="0"/>
              </a:spcBef>
              <a:spcAft>
                <a:spcPts val="0"/>
              </a:spcAft>
              <a:buSzPts val="1200"/>
              <a:buChar char="■"/>
              <a:defRPr sz="1596"/>
            </a:lvl3pPr>
            <a:lvl4pPr marL="2432121" lvl="3" indent="-405354">
              <a:spcBef>
                <a:spcPts val="0"/>
              </a:spcBef>
              <a:spcAft>
                <a:spcPts val="0"/>
              </a:spcAft>
              <a:buSzPts val="1200"/>
              <a:buChar char="●"/>
              <a:defRPr sz="1596"/>
            </a:lvl4pPr>
            <a:lvl5pPr marL="3040151" lvl="4" indent="-405354">
              <a:spcBef>
                <a:spcPts val="0"/>
              </a:spcBef>
              <a:spcAft>
                <a:spcPts val="0"/>
              </a:spcAft>
              <a:buSzPts val="1200"/>
              <a:buChar char="○"/>
              <a:defRPr sz="1596"/>
            </a:lvl5pPr>
            <a:lvl6pPr marL="3648182" lvl="5" indent="-405354">
              <a:spcBef>
                <a:spcPts val="0"/>
              </a:spcBef>
              <a:spcAft>
                <a:spcPts val="0"/>
              </a:spcAft>
              <a:buSzPts val="1200"/>
              <a:buChar char="■"/>
              <a:defRPr sz="1596"/>
            </a:lvl6pPr>
            <a:lvl7pPr marL="4256212" lvl="6" indent="-405354">
              <a:spcBef>
                <a:spcPts val="0"/>
              </a:spcBef>
              <a:spcAft>
                <a:spcPts val="0"/>
              </a:spcAft>
              <a:buSzPts val="1200"/>
              <a:buChar char="●"/>
              <a:defRPr sz="1596"/>
            </a:lvl7pPr>
            <a:lvl8pPr marL="4864242" lvl="7" indent="-405354">
              <a:spcBef>
                <a:spcPts val="0"/>
              </a:spcBef>
              <a:spcAft>
                <a:spcPts val="0"/>
              </a:spcAft>
              <a:buSzPts val="1200"/>
              <a:buChar char="○"/>
              <a:defRPr sz="1596"/>
            </a:lvl8pPr>
            <a:lvl9pPr marL="5472273" lvl="8" indent="-405354">
              <a:spcBef>
                <a:spcPts val="0"/>
              </a:spcBef>
              <a:spcAft>
                <a:spcPts val="0"/>
              </a:spcAft>
              <a:buSzPts val="1200"/>
              <a:buChar char="■"/>
              <a:defRPr sz="1596"/>
            </a:lvl9pPr>
          </a:lstStyle>
          <a:p>
            <a:endParaRPr/>
          </a:p>
        </p:txBody>
      </p:sp>
      <p:sp>
        <p:nvSpPr>
          <p:cNvPr id="31" name="Google Shape;31;p7"/>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6220" y="598672"/>
            <a:ext cx="8523566" cy="5440512"/>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34" name="Google Shape;34;p8"/>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119812" y="-166"/>
            <a:ext cx="6119813" cy="6840538"/>
          </a:xfrm>
          <a:prstGeom prst="rect">
            <a:avLst/>
          </a:prstGeom>
          <a:solidFill>
            <a:schemeClr val="lt2"/>
          </a:solidFill>
          <a:ln>
            <a:noFill/>
          </a:ln>
        </p:spPr>
        <p:txBody>
          <a:bodyPr spcFirstLastPara="1" wrap="square" lIns="121590" tIns="121590" rIns="121590" bIns="121590" anchor="ctr" anchorCtr="0">
            <a:noAutofit/>
          </a:bodyPr>
          <a:lstStyle/>
          <a:p>
            <a:pPr marL="0" lvl="0" indent="0" algn="l" rtl="0">
              <a:spcBef>
                <a:spcPts val="0"/>
              </a:spcBef>
              <a:spcAft>
                <a:spcPts val="0"/>
              </a:spcAft>
              <a:buNone/>
            </a:pPr>
            <a:endParaRPr sz="2487"/>
          </a:p>
        </p:txBody>
      </p:sp>
      <p:sp>
        <p:nvSpPr>
          <p:cNvPr id="37" name="Google Shape;37;p9"/>
          <p:cNvSpPr txBox="1">
            <a:spLocks noGrp="1"/>
          </p:cNvSpPr>
          <p:nvPr>
            <p:ph type="title"/>
          </p:nvPr>
        </p:nvSpPr>
        <p:spPr>
          <a:xfrm>
            <a:off x="355383" y="1640047"/>
            <a:ext cx="5414669" cy="1971368"/>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586"/>
            </a:lvl1pPr>
            <a:lvl2pPr lvl="1" algn="ctr">
              <a:spcBef>
                <a:spcPts val="0"/>
              </a:spcBef>
              <a:spcAft>
                <a:spcPts val="0"/>
              </a:spcAft>
              <a:buSzPts val="4200"/>
              <a:buNone/>
              <a:defRPr sz="5586"/>
            </a:lvl2pPr>
            <a:lvl3pPr lvl="2" algn="ctr">
              <a:spcBef>
                <a:spcPts val="0"/>
              </a:spcBef>
              <a:spcAft>
                <a:spcPts val="0"/>
              </a:spcAft>
              <a:buSzPts val="4200"/>
              <a:buNone/>
              <a:defRPr sz="5586"/>
            </a:lvl3pPr>
            <a:lvl4pPr lvl="3" algn="ctr">
              <a:spcBef>
                <a:spcPts val="0"/>
              </a:spcBef>
              <a:spcAft>
                <a:spcPts val="0"/>
              </a:spcAft>
              <a:buSzPts val="4200"/>
              <a:buNone/>
              <a:defRPr sz="5586"/>
            </a:lvl4pPr>
            <a:lvl5pPr lvl="4" algn="ctr">
              <a:spcBef>
                <a:spcPts val="0"/>
              </a:spcBef>
              <a:spcAft>
                <a:spcPts val="0"/>
              </a:spcAft>
              <a:buSzPts val="4200"/>
              <a:buNone/>
              <a:defRPr sz="5586"/>
            </a:lvl5pPr>
            <a:lvl6pPr lvl="5" algn="ctr">
              <a:spcBef>
                <a:spcPts val="0"/>
              </a:spcBef>
              <a:spcAft>
                <a:spcPts val="0"/>
              </a:spcAft>
              <a:buSzPts val="4200"/>
              <a:buNone/>
              <a:defRPr sz="5586"/>
            </a:lvl6pPr>
            <a:lvl7pPr lvl="6" algn="ctr">
              <a:spcBef>
                <a:spcPts val="0"/>
              </a:spcBef>
              <a:spcAft>
                <a:spcPts val="0"/>
              </a:spcAft>
              <a:buSzPts val="4200"/>
              <a:buNone/>
              <a:defRPr sz="5586"/>
            </a:lvl7pPr>
            <a:lvl8pPr lvl="7" algn="ctr">
              <a:spcBef>
                <a:spcPts val="0"/>
              </a:spcBef>
              <a:spcAft>
                <a:spcPts val="0"/>
              </a:spcAft>
              <a:buSzPts val="4200"/>
              <a:buNone/>
              <a:defRPr sz="5586"/>
            </a:lvl8pPr>
            <a:lvl9pPr lvl="8" algn="ctr">
              <a:spcBef>
                <a:spcPts val="0"/>
              </a:spcBef>
              <a:spcAft>
                <a:spcPts val="0"/>
              </a:spcAft>
              <a:buSzPts val="4200"/>
              <a:buNone/>
              <a:defRPr sz="5586"/>
            </a:lvl9pPr>
          </a:lstStyle>
          <a:p>
            <a:endParaRPr/>
          </a:p>
        </p:txBody>
      </p:sp>
      <p:sp>
        <p:nvSpPr>
          <p:cNvPr id="38" name="Google Shape;38;p9"/>
          <p:cNvSpPr txBox="1">
            <a:spLocks noGrp="1"/>
          </p:cNvSpPr>
          <p:nvPr>
            <p:ph type="subTitle" idx="1"/>
          </p:nvPr>
        </p:nvSpPr>
        <p:spPr>
          <a:xfrm>
            <a:off x="355383" y="3727917"/>
            <a:ext cx="5414669" cy="164260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793"/>
            </a:lvl1pPr>
            <a:lvl2pPr lvl="1" algn="ctr">
              <a:lnSpc>
                <a:spcPct val="100000"/>
              </a:lnSpc>
              <a:spcBef>
                <a:spcPts val="0"/>
              </a:spcBef>
              <a:spcAft>
                <a:spcPts val="0"/>
              </a:spcAft>
              <a:buSzPts val="2100"/>
              <a:buNone/>
              <a:defRPr sz="2793"/>
            </a:lvl2pPr>
            <a:lvl3pPr lvl="2" algn="ctr">
              <a:lnSpc>
                <a:spcPct val="100000"/>
              </a:lnSpc>
              <a:spcBef>
                <a:spcPts val="0"/>
              </a:spcBef>
              <a:spcAft>
                <a:spcPts val="0"/>
              </a:spcAft>
              <a:buSzPts val="2100"/>
              <a:buNone/>
              <a:defRPr sz="2793"/>
            </a:lvl3pPr>
            <a:lvl4pPr lvl="3" algn="ctr">
              <a:lnSpc>
                <a:spcPct val="100000"/>
              </a:lnSpc>
              <a:spcBef>
                <a:spcPts val="0"/>
              </a:spcBef>
              <a:spcAft>
                <a:spcPts val="0"/>
              </a:spcAft>
              <a:buSzPts val="2100"/>
              <a:buNone/>
              <a:defRPr sz="2793"/>
            </a:lvl4pPr>
            <a:lvl5pPr lvl="4" algn="ctr">
              <a:lnSpc>
                <a:spcPct val="100000"/>
              </a:lnSpc>
              <a:spcBef>
                <a:spcPts val="0"/>
              </a:spcBef>
              <a:spcAft>
                <a:spcPts val="0"/>
              </a:spcAft>
              <a:buSzPts val="2100"/>
              <a:buNone/>
              <a:defRPr sz="2793"/>
            </a:lvl5pPr>
            <a:lvl6pPr lvl="5" algn="ctr">
              <a:lnSpc>
                <a:spcPct val="100000"/>
              </a:lnSpc>
              <a:spcBef>
                <a:spcPts val="0"/>
              </a:spcBef>
              <a:spcAft>
                <a:spcPts val="0"/>
              </a:spcAft>
              <a:buSzPts val="2100"/>
              <a:buNone/>
              <a:defRPr sz="2793"/>
            </a:lvl6pPr>
            <a:lvl7pPr lvl="6" algn="ctr">
              <a:lnSpc>
                <a:spcPct val="100000"/>
              </a:lnSpc>
              <a:spcBef>
                <a:spcPts val="0"/>
              </a:spcBef>
              <a:spcAft>
                <a:spcPts val="0"/>
              </a:spcAft>
              <a:buSzPts val="2100"/>
              <a:buNone/>
              <a:defRPr sz="2793"/>
            </a:lvl7pPr>
            <a:lvl8pPr lvl="7" algn="ctr">
              <a:lnSpc>
                <a:spcPct val="100000"/>
              </a:lnSpc>
              <a:spcBef>
                <a:spcPts val="0"/>
              </a:spcBef>
              <a:spcAft>
                <a:spcPts val="0"/>
              </a:spcAft>
              <a:buSzPts val="2100"/>
              <a:buNone/>
              <a:defRPr sz="2793"/>
            </a:lvl8pPr>
            <a:lvl9pPr lvl="8" algn="ctr">
              <a:lnSpc>
                <a:spcPct val="100000"/>
              </a:lnSpc>
              <a:spcBef>
                <a:spcPts val="0"/>
              </a:spcBef>
              <a:spcAft>
                <a:spcPts val="0"/>
              </a:spcAft>
              <a:buSzPts val="2100"/>
              <a:buNone/>
              <a:defRPr sz="2793"/>
            </a:lvl9pPr>
          </a:lstStyle>
          <a:p>
            <a:endParaRPr/>
          </a:p>
        </p:txBody>
      </p:sp>
      <p:sp>
        <p:nvSpPr>
          <p:cNvPr id="39" name="Google Shape;39;p9"/>
          <p:cNvSpPr txBox="1">
            <a:spLocks noGrp="1"/>
          </p:cNvSpPr>
          <p:nvPr>
            <p:ph type="body" idx="2"/>
          </p:nvPr>
        </p:nvSpPr>
        <p:spPr>
          <a:xfrm>
            <a:off x="6611727" y="962975"/>
            <a:ext cx="5135984" cy="4914255"/>
          </a:xfrm>
          <a:prstGeom prst="rect">
            <a:avLst/>
          </a:prstGeom>
        </p:spPr>
        <p:txBody>
          <a:bodyPr spcFirstLastPara="1" wrap="square" lIns="91425" tIns="91425" rIns="91425" bIns="91425" anchor="ctr" anchorCtr="0">
            <a:normAutofit/>
          </a:bodyPr>
          <a:lstStyle>
            <a:lvl1pPr marL="608030" lvl="0" indent="-456023">
              <a:spcBef>
                <a:spcPts val="0"/>
              </a:spcBef>
              <a:spcAft>
                <a:spcPts val="0"/>
              </a:spcAft>
              <a:buSzPts val="1800"/>
              <a:buChar char="●"/>
              <a:defRPr/>
            </a:lvl1pPr>
            <a:lvl2pPr marL="1216061" lvl="1" indent="-422243">
              <a:spcBef>
                <a:spcPts val="0"/>
              </a:spcBef>
              <a:spcAft>
                <a:spcPts val="0"/>
              </a:spcAft>
              <a:buSzPts val="1400"/>
              <a:buChar char="○"/>
              <a:defRPr/>
            </a:lvl2pPr>
            <a:lvl3pPr marL="1824091" lvl="2" indent="-422243">
              <a:spcBef>
                <a:spcPts val="0"/>
              </a:spcBef>
              <a:spcAft>
                <a:spcPts val="0"/>
              </a:spcAft>
              <a:buSzPts val="1400"/>
              <a:buChar char="■"/>
              <a:defRPr/>
            </a:lvl3pPr>
            <a:lvl4pPr marL="2432121" lvl="3" indent="-422243">
              <a:spcBef>
                <a:spcPts val="0"/>
              </a:spcBef>
              <a:spcAft>
                <a:spcPts val="0"/>
              </a:spcAft>
              <a:buSzPts val="1400"/>
              <a:buChar char="●"/>
              <a:defRPr/>
            </a:lvl4pPr>
            <a:lvl5pPr marL="3040151" lvl="4" indent="-422243">
              <a:spcBef>
                <a:spcPts val="0"/>
              </a:spcBef>
              <a:spcAft>
                <a:spcPts val="0"/>
              </a:spcAft>
              <a:buSzPts val="1400"/>
              <a:buChar char="○"/>
              <a:defRPr/>
            </a:lvl5pPr>
            <a:lvl6pPr marL="3648182" lvl="5" indent="-422243">
              <a:spcBef>
                <a:spcPts val="0"/>
              </a:spcBef>
              <a:spcAft>
                <a:spcPts val="0"/>
              </a:spcAft>
              <a:buSzPts val="1400"/>
              <a:buChar char="■"/>
              <a:defRPr/>
            </a:lvl6pPr>
            <a:lvl7pPr marL="4256212" lvl="6" indent="-422243">
              <a:spcBef>
                <a:spcPts val="0"/>
              </a:spcBef>
              <a:spcAft>
                <a:spcPts val="0"/>
              </a:spcAft>
              <a:buSzPts val="1400"/>
              <a:buChar char="●"/>
              <a:defRPr/>
            </a:lvl7pPr>
            <a:lvl8pPr marL="4864242" lvl="7" indent="-422243">
              <a:spcBef>
                <a:spcPts val="0"/>
              </a:spcBef>
              <a:spcAft>
                <a:spcPts val="0"/>
              </a:spcAft>
              <a:buSzPts val="1400"/>
              <a:buChar char="○"/>
              <a:defRPr/>
            </a:lvl8pPr>
            <a:lvl9pPr marL="5472273" lvl="8" indent="-42224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7223" y="5626404"/>
            <a:ext cx="8029644" cy="804746"/>
          </a:xfrm>
          <a:prstGeom prst="rect">
            <a:avLst/>
          </a:prstGeom>
        </p:spPr>
        <p:txBody>
          <a:bodyPr spcFirstLastPara="1" wrap="square" lIns="91425" tIns="91425" rIns="91425" bIns="91425" anchor="ctr" anchorCtr="0">
            <a:normAutofit/>
          </a:bodyPr>
          <a:lstStyle>
            <a:lvl1pPr marL="608030" lvl="0" indent="-304015">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7224" y="1471078"/>
            <a:ext cx="11405178" cy="2611334"/>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5959"/>
            </a:lvl1pPr>
            <a:lvl2pPr lvl="1" algn="ctr">
              <a:spcBef>
                <a:spcPts val="0"/>
              </a:spcBef>
              <a:spcAft>
                <a:spcPts val="0"/>
              </a:spcAft>
              <a:buSzPts val="12000"/>
              <a:buNone/>
              <a:defRPr sz="15959"/>
            </a:lvl2pPr>
            <a:lvl3pPr lvl="2" algn="ctr">
              <a:spcBef>
                <a:spcPts val="0"/>
              </a:spcBef>
              <a:spcAft>
                <a:spcPts val="0"/>
              </a:spcAft>
              <a:buSzPts val="12000"/>
              <a:buNone/>
              <a:defRPr sz="15959"/>
            </a:lvl3pPr>
            <a:lvl4pPr lvl="3" algn="ctr">
              <a:spcBef>
                <a:spcPts val="0"/>
              </a:spcBef>
              <a:spcAft>
                <a:spcPts val="0"/>
              </a:spcAft>
              <a:buSzPts val="12000"/>
              <a:buNone/>
              <a:defRPr sz="15959"/>
            </a:lvl4pPr>
            <a:lvl5pPr lvl="4" algn="ctr">
              <a:spcBef>
                <a:spcPts val="0"/>
              </a:spcBef>
              <a:spcAft>
                <a:spcPts val="0"/>
              </a:spcAft>
              <a:buSzPts val="12000"/>
              <a:buNone/>
              <a:defRPr sz="15959"/>
            </a:lvl5pPr>
            <a:lvl6pPr lvl="5" algn="ctr">
              <a:spcBef>
                <a:spcPts val="0"/>
              </a:spcBef>
              <a:spcAft>
                <a:spcPts val="0"/>
              </a:spcAft>
              <a:buSzPts val="12000"/>
              <a:buNone/>
              <a:defRPr sz="15959"/>
            </a:lvl6pPr>
            <a:lvl7pPr lvl="6" algn="ctr">
              <a:spcBef>
                <a:spcPts val="0"/>
              </a:spcBef>
              <a:spcAft>
                <a:spcPts val="0"/>
              </a:spcAft>
              <a:buSzPts val="12000"/>
              <a:buNone/>
              <a:defRPr sz="15959"/>
            </a:lvl7pPr>
            <a:lvl8pPr lvl="7" algn="ctr">
              <a:spcBef>
                <a:spcPts val="0"/>
              </a:spcBef>
              <a:spcAft>
                <a:spcPts val="0"/>
              </a:spcAft>
              <a:buSzPts val="12000"/>
              <a:buNone/>
              <a:defRPr sz="15959"/>
            </a:lvl8pPr>
            <a:lvl9pPr lvl="8" algn="ctr">
              <a:spcBef>
                <a:spcPts val="0"/>
              </a:spcBef>
              <a:spcAft>
                <a:spcPts val="0"/>
              </a:spcAft>
              <a:buSzPts val="12000"/>
              <a:buNone/>
              <a:defRPr sz="15959"/>
            </a:lvl9pPr>
          </a:lstStyle>
          <a:p>
            <a:r>
              <a:t>xx%</a:t>
            </a:r>
          </a:p>
        </p:txBody>
      </p:sp>
      <p:sp>
        <p:nvSpPr>
          <p:cNvPr id="46" name="Google Shape;46;p11"/>
          <p:cNvSpPr txBox="1">
            <a:spLocks noGrp="1"/>
          </p:cNvSpPr>
          <p:nvPr>
            <p:ph type="body" idx="1"/>
          </p:nvPr>
        </p:nvSpPr>
        <p:spPr>
          <a:xfrm>
            <a:off x="417224" y="4192265"/>
            <a:ext cx="11405178" cy="1729984"/>
          </a:xfrm>
          <a:prstGeom prst="rect">
            <a:avLst/>
          </a:prstGeom>
        </p:spPr>
        <p:txBody>
          <a:bodyPr spcFirstLastPara="1" wrap="square" lIns="91425" tIns="91425" rIns="91425" bIns="91425" anchor="t" anchorCtr="0">
            <a:normAutofit/>
          </a:bodyPr>
          <a:lstStyle>
            <a:lvl1pPr marL="608030" lvl="0" indent="-456023" algn="ctr">
              <a:spcBef>
                <a:spcPts val="0"/>
              </a:spcBef>
              <a:spcAft>
                <a:spcPts val="0"/>
              </a:spcAft>
              <a:buSzPts val="1800"/>
              <a:buChar char="●"/>
              <a:defRPr/>
            </a:lvl1pPr>
            <a:lvl2pPr marL="1216061" lvl="1" indent="-422243" algn="ctr">
              <a:spcBef>
                <a:spcPts val="0"/>
              </a:spcBef>
              <a:spcAft>
                <a:spcPts val="0"/>
              </a:spcAft>
              <a:buSzPts val="1400"/>
              <a:buChar char="○"/>
              <a:defRPr/>
            </a:lvl2pPr>
            <a:lvl3pPr marL="1824091" lvl="2" indent="-422243" algn="ctr">
              <a:spcBef>
                <a:spcPts val="0"/>
              </a:spcBef>
              <a:spcAft>
                <a:spcPts val="0"/>
              </a:spcAft>
              <a:buSzPts val="1400"/>
              <a:buChar char="■"/>
              <a:defRPr/>
            </a:lvl3pPr>
            <a:lvl4pPr marL="2432121" lvl="3" indent="-422243" algn="ctr">
              <a:spcBef>
                <a:spcPts val="0"/>
              </a:spcBef>
              <a:spcAft>
                <a:spcPts val="0"/>
              </a:spcAft>
              <a:buSzPts val="1400"/>
              <a:buChar char="●"/>
              <a:defRPr/>
            </a:lvl4pPr>
            <a:lvl5pPr marL="3040151" lvl="4" indent="-422243" algn="ctr">
              <a:spcBef>
                <a:spcPts val="0"/>
              </a:spcBef>
              <a:spcAft>
                <a:spcPts val="0"/>
              </a:spcAft>
              <a:buSzPts val="1400"/>
              <a:buChar char="○"/>
              <a:defRPr/>
            </a:lvl5pPr>
            <a:lvl6pPr marL="3648182" lvl="5" indent="-422243" algn="ctr">
              <a:spcBef>
                <a:spcPts val="0"/>
              </a:spcBef>
              <a:spcAft>
                <a:spcPts val="0"/>
              </a:spcAft>
              <a:buSzPts val="1400"/>
              <a:buChar char="■"/>
              <a:defRPr/>
            </a:lvl6pPr>
            <a:lvl7pPr marL="4256212" lvl="6" indent="-422243" algn="ctr">
              <a:spcBef>
                <a:spcPts val="0"/>
              </a:spcBef>
              <a:spcAft>
                <a:spcPts val="0"/>
              </a:spcAft>
              <a:buSzPts val="1400"/>
              <a:buChar char="●"/>
              <a:defRPr/>
            </a:lvl7pPr>
            <a:lvl8pPr marL="4864242" lvl="7" indent="-422243" algn="ctr">
              <a:spcBef>
                <a:spcPts val="0"/>
              </a:spcBef>
              <a:spcAft>
                <a:spcPts val="0"/>
              </a:spcAft>
              <a:buSzPts val="1400"/>
              <a:buChar char="○"/>
              <a:defRPr/>
            </a:lvl8pPr>
            <a:lvl9pPr marL="5472273" lvl="8" indent="-42224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340738" y="6201791"/>
            <a:ext cx="734458" cy="52346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7224" y="591856"/>
            <a:ext cx="11405178" cy="761656"/>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7224" y="1532721"/>
            <a:ext cx="11405178" cy="4543601"/>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340738" y="6201791"/>
            <a:ext cx="734458" cy="523464"/>
          </a:xfrm>
          <a:prstGeom prst="rect">
            <a:avLst/>
          </a:prstGeom>
          <a:noFill/>
          <a:ln>
            <a:noFill/>
          </a:ln>
        </p:spPr>
        <p:txBody>
          <a:bodyPr spcFirstLastPara="1" wrap="square" lIns="91425" tIns="91425" rIns="91425" bIns="91425" anchor="ctr" anchorCtr="0">
            <a:normAutofit/>
          </a:bodyPr>
          <a:lstStyle>
            <a:lvl1pPr lvl="0" algn="r">
              <a:buNone/>
              <a:defRPr sz="1330">
                <a:solidFill>
                  <a:schemeClr val="dk2"/>
                </a:solidFill>
              </a:defRPr>
            </a:lvl1pPr>
            <a:lvl2pPr lvl="1" algn="r">
              <a:buNone/>
              <a:defRPr sz="1330">
                <a:solidFill>
                  <a:schemeClr val="dk2"/>
                </a:solidFill>
              </a:defRPr>
            </a:lvl2pPr>
            <a:lvl3pPr lvl="2" algn="r">
              <a:buNone/>
              <a:defRPr sz="1330">
                <a:solidFill>
                  <a:schemeClr val="dk2"/>
                </a:solidFill>
              </a:defRPr>
            </a:lvl3pPr>
            <a:lvl4pPr lvl="3" algn="r">
              <a:buNone/>
              <a:defRPr sz="1330">
                <a:solidFill>
                  <a:schemeClr val="dk2"/>
                </a:solidFill>
              </a:defRPr>
            </a:lvl4pPr>
            <a:lvl5pPr lvl="4" algn="r">
              <a:buNone/>
              <a:defRPr sz="1330">
                <a:solidFill>
                  <a:schemeClr val="dk2"/>
                </a:solidFill>
              </a:defRPr>
            </a:lvl5pPr>
            <a:lvl6pPr lvl="5" algn="r">
              <a:buNone/>
              <a:defRPr sz="1330">
                <a:solidFill>
                  <a:schemeClr val="dk2"/>
                </a:solidFill>
              </a:defRPr>
            </a:lvl6pPr>
            <a:lvl7pPr lvl="6" algn="r">
              <a:buNone/>
              <a:defRPr sz="1330">
                <a:solidFill>
                  <a:schemeClr val="dk2"/>
                </a:solidFill>
              </a:defRPr>
            </a:lvl7pPr>
            <a:lvl8pPr lvl="7" algn="r">
              <a:buNone/>
              <a:defRPr sz="1330">
                <a:solidFill>
                  <a:schemeClr val="dk2"/>
                </a:solidFill>
              </a:defRPr>
            </a:lvl8pPr>
            <a:lvl9pPr lvl="8" algn="r">
              <a:buNone/>
              <a:defRPr sz="1330">
                <a:solidFill>
                  <a:schemeClr val="dk2"/>
                </a:solidFill>
              </a:defRPr>
            </a:lvl9pPr>
          </a:lstStyle>
          <a:p>
            <a:fld id="{00000000-1234-1234-1234-123412341234}" type="slidenum">
              <a:rPr lang="tr-TR" smtClean="0"/>
              <a:pPr/>
              <a:t>‹#›</a:t>
            </a:fld>
            <a:endParaRPr lang="tr-T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www.uxberlin.com/business-innovationkit" TargetMode="External"/><Relationship Id="rId4" Type="http://schemas.openxmlformats.org/officeDocument/2006/relationships/image" Target="../media/image30.jpe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7.xml"/><Relationship Id="rId3" Type="http://schemas.openxmlformats.org/officeDocument/2006/relationships/tags" Target="../tags/tag3.xml"/><Relationship Id="rId21" Type="http://schemas.openxmlformats.org/officeDocument/2006/relationships/image" Target="../media/image37.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39.png"/><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9.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notesSlide" Target="../notesSlides/notesSlide18.xml"/><Relationship Id="rId2" Type="http://schemas.openxmlformats.org/officeDocument/2006/relationships/tags" Target="../tags/tag18.xml"/><Relationship Id="rId16"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19" Type="http://schemas.openxmlformats.org/officeDocument/2006/relationships/image" Target="../media/image37.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4.xml"/><Relationship Id="rId7" Type="http://schemas.openxmlformats.org/officeDocument/2006/relationships/image" Target="../media/image40.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notesSlide" Target="../notesSlides/notesSlide19.xml"/><Relationship Id="rId4" Type="http://schemas.openxmlformats.org/officeDocument/2006/relationships/slideLayout" Target="../slideLayouts/slideLayout11.xml"/><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mailto:contact@sustainablebusiness.design" TargetMode="External"/><Relationship Id="rId4" Type="http://schemas.openxmlformats.org/officeDocument/2006/relationships/hyperlink" Target="http://www.sustainablesusiness.desig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sustainablebusiness.design/" TargetMode="External"/><Relationship Id="rId4"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1.sv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7736336" y="5057939"/>
            <a:ext cx="3703895" cy="1226020"/>
          </a:xfrm>
          <a:prstGeom prst="rect">
            <a:avLst/>
          </a:prstGeom>
          <a:noFill/>
          <a:ln>
            <a:noFill/>
          </a:ln>
        </p:spPr>
      </p:pic>
      <p:pic>
        <p:nvPicPr>
          <p:cNvPr id="64" name="Google Shape;64;p14"/>
          <p:cNvPicPr preferRelativeResize="0"/>
          <p:nvPr/>
        </p:nvPicPr>
        <p:blipFill>
          <a:blip r:embed="rId4">
            <a:alphaModFix/>
          </a:blip>
          <a:stretch>
            <a:fillRect/>
          </a:stretch>
        </p:blipFill>
        <p:spPr>
          <a:xfrm>
            <a:off x="790491" y="4547317"/>
            <a:ext cx="4632747" cy="800032"/>
          </a:xfrm>
          <a:prstGeom prst="rect">
            <a:avLst/>
          </a:prstGeom>
          <a:noFill/>
          <a:ln>
            <a:noFill/>
          </a:ln>
        </p:spPr>
      </p:pic>
      <p:sp>
        <p:nvSpPr>
          <p:cNvPr id="65" name="Google Shape;65;p14"/>
          <p:cNvSpPr txBox="1"/>
          <p:nvPr/>
        </p:nvSpPr>
        <p:spPr>
          <a:xfrm>
            <a:off x="757501" y="5347349"/>
            <a:ext cx="4797353" cy="921052"/>
          </a:xfrm>
          <a:prstGeom prst="rect">
            <a:avLst/>
          </a:prstGeom>
          <a:noFill/>
          <a:ln>
            <a:noFill/>
          </a:ln>
        </p:spPr>
        <p:txBody>
          <a:bodyPr spcFirstLastPara="1" wrap="square" lIns="91201" tIns="91201" rIns="91201" bIns="91201" anchor="t" anchorCtr="0">
            <a:spAutoFit/>
          </a:bodyPr>
          <a:lstStyle/>
          <a:p>
            <a:r>
              <a:rPr lang="it" sz="2394">
                <a:solidFill>
                  <a:schemeClr val="lt1"/>
                </a:solidFill>
                <a:latin typeface="Helvetica Neue"/>
                <a:ea typeface="Helvetica Neue"/>
                <a:cs typeface="Helvetica Neue"/>
                <a:sym typeface="Helvetica Neue"/>
              </a:rPr>
              <a:t>for the design of next generation Sustainable Business Models</a:t>
            </a:r>
            <a:endParaRPr sz="1729">
              <a:solidFill>
                <a:schemeClr val="lt1"/>
              </a:solidFill>
            </a:endParaRPr>
          </a:p>
        </p:txBody>
      </p:sp>
      <p:pic>
        <p:nvPicPr>
          <p:cNvPr id="66" name="Google Shape;66;p14"/>
          <p:cNvPicPr preferRelativeResize="0"/>
          <p:nvPr/>
        </p:nvPicPr>
        <p:blipFill>
          <a:blip r:embed="rId5">
            <a:alphaModFix/>
          </a:blip>
          <a:stretch>
            <a:fillRect/>
          </a:stretch>
        </p:blipFill>
        <p:spPr>
          <a:xfrm>
            <a:off x="963526" y="642286"/>
            <a:ext cx="5715291" cy="1040549"/>
          </a:xfrm>
          <a:prstGeom prst="rect">
            <a:avLst/>
          </a:prstGeom>
          <a:noFill/>
          <a:ln>
            <a:noFill/>
          </a:ln>
        </p:spPr>
      </p:pic>
      <p:pic>
        <p:nvPicPr>
          <p:cNvPr id="67" name="Google Shape;67;p14"/>
          <p:cNvPicPr preferRelativeResize="0"/>
          <p:nvPr/>
        </p:nvPicPr>
        <p:blipFill>
          <a:blip r:embed="rId6">
            <a:alphaModFix/>
          </a:blip>
          <a:stretch>
            <a:fillRect/>
          </a:stretch>
        </p:blipFill>
        <p:spPr>
          <a:xfrm>
            <a:off x="6921170" y="712238"/>
            <a:ext cx="4354928" cy="900644"/>
          </a:xfrm>
          <a:prstGeom prst="rect">
            <a:avLst/>
          </a:prstGeom>
          <a:noFill/>
          <a:ln>
            <a:noFill/>
          </a:ln>
        </p:spPr>
      </p:pic>
      <p:pic>
        <p:nvPicPr>
          <p:cNvPr id="68" name="Google Shape;68;p14"/>
          <p:cNvPicPr preferRelativeResize="0"/>
          <p:nvPr/>
        </p:nvPicPr>
        <p:blipFill>
          <a:blip r:embed="rId7">
            <a:alphaModFix/>
          </a:blip>
          <a:stretch>
            <a:fillRect/>
          </a:stretch>
        </p:blipFill>
        <p:spPr>
          <a:xfrm>
            <a:off x="994199" y="1795476"/>
            <a:ext cx="3082901" cy="944364"/>
          </a:xfrm>
          <a:prstGeom prst="rect">
            <a:avLst/>
          </a:prstGeom>
          <a:noFill/>
          <a:ln>
            <a:noFill/>
          </a:ln>
        </p:spPr>
      </p:pic>
      <p:pic>
        <p:nvPicPr>
          <p:cNvPr id="69" name="Google Shape;69;p14"/>
          <p:cNvPicPr preferRelativeResize="0"/>
          <p:nvPr/>
        </p:nvPicPr>
        <p:blipFill>
          <a:blip r:embed="rId8">
            <a:alphaModFix/>
          </a:blip>
          <a:stretch>
            <a:fillRect/>
          </a:stretch>
        </p:blipFill>
        <p:spPr>
          <a:xfrm>
            <a:off x="4482816" y="1863617"/>
            <a:ext cx="3400908" cy="11717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1" cy="1113267"/>
          </a:xfrm>
          <a:prstGeom prst="rect">
            <a:avLst/>
          </a:prstGeom>
          <a:solidFill>
            <a:srgbClr val="D9D9D9"/>
          </a:solidFill>
          <a:ln>
            <a:noFill/>
          </a:ln>
        </p:spPr>
        <p:txBody>
          <a:bodyPr spcFirstLastPara="1" wrap="square" lIns="179542" tIns="0" rIns="0" bIns="0" anchor="ctr" anchorCtr="0">
            <a:noAutofit/>
          </a:bodyPr>
          <a:lstStyle/>
          <a:p>
            <a:pPr>
              <a:buSzPts val="2100"/>
            </a:pPr>
            <a:r>
              <a:rPr lang="en-US" sz="2000" b="1" dirty="0">
                <a:solidFill>
                  <a:srgbClr val="469BDD"/>
                </a:solidFill>
              </a:rPr>
              <a:t>SUSTAINABLE BUSINESS MODEL DESIGN </a:t>
            </a:r>
            <a:r>
              <a:rPr lang="en-US" sz="2000" b="1" dirty="0"/>
              <a:t>WORKSHOP</a:t>
            </a:r>
            <a:endParaRPr sz="2000" b="1" dirty="0">
              <a:solidFill>
                <a:schemeClr val="tx1"/>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56193" y="1691134"/>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11"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1615" y="540985"/>
            <a:ext cx="3808520" cy="487336"/>
          </a:xfrm>
          <a:prstGeom prst="rect">
            <a:avLst/>
          </a:prstGeom>
        </p:spPr>
      </p:pic>
      <p:pic>
        <p:nvPicPr>
          <p:cNvPr id="17"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38720" y="545177"/>
            <a:ext cx="3808520" cy="487336"/>
          </a:xfrm>
          <a:prstGeom prst="rect">
            <a:avLst/>
          </a:prstGeom>
        </p:spPr>
      </p:pic>
      <p:sp>
        <p:nvSpPr>
          <p:cNvPr id="12" name="Inhaltsplatzhalter 3"/>
          <p:cNvSpPr txBox="1">
            <a:spLocks/>
          </p:cNvSpPr>
          <p:nvPr/>
        </p:nvSpPr>
        <p:spPr bwMode="auto">
          <a:xfrm>
            <a:off x="426609" y="691135"/>
            <a:ext cx="11354784" cy="43003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defTabSz="457200" rtl="0" eaLnBrk="1" fontAlgn="base" hangingPunct="1">
              <a:lnSpc>
                <a:spcPct val="100000"/>
              </a:lnSpc>
              <a:spcBef>
                <a:spcPct val="0"/>
              </a:spcBef>
              <a:spcAft>
                <a:spcPts val="0"/>
              </a:spcAft>
              <a:buFont typeface="Arial"/>
              <a:buNone/>
              <a:defRPr sz="1400">
                <a:solidFill>
                  <a:schemeClr val="tx1"/>
                </a:solidFill>
                <a:latin typeface="Helvetica"/>
                <a:ea typeface="+mn-ea"/>
                <a:cs typeface="Helvetica"/>
              </a:defRPr>
            </a:lvl1pPr>
            <a:lvl2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2pPr>
            <a:lvl3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3pPr>
            <a:lvl4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4pPr>
            <a:lvl5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5pPr>
            <a:lvl6pPr marL="18923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6pPr>
            <a:lvl7pPr marL="23495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7pPr>
            <a:lvl8pPr marL="28067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8pPr>
            <a:lvl9pPr marL="32639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9pPr>
          </a:lstStyle>
          <a:p>
            <a:r>
              <a:rPr lang="en-GB" sz="1600" b="1" dirty="0">
                <a:latin typeface="Helvetica Neue" charset="0"/>
                <a:ea typeface="Helvetica Neue" charset="0"/>
                <a:cs typeface="Helvetica Neue" charset="0"/>
              </a:rPr>
              <a:t>Workshop procedure and instructions (60/180 mins)</a:t>
            </a:r>
          </a:p>
          <a:p>
            <a:endParaRPr lang="en-GB" sz="1600" kern="0" dirty="0">
              <a:latin typeface="Helvetica Neue" charset="0"/>
              <a:ea typeface="Helvetica Neue" charset="0"/>
              <a:cs typeface="Helvetica Neue" charset="0"/>
            </a:endParaRPr>
          </a:p>
          <a:p>
            <a:pPr defTabSz="957792" fontAlgn="auto">
              <a:spcBef>
                <a:spcPts val="0"/>
              </a:spcBef>
              <a:defRPr/>
            </a:pPr>
            <a:r>
              <a:rPr lang="en-GB" sz="1600" b="1" kern="0" dirty="0">
                <a:solidFill>
                  <a:srgbClr val="00B0F0"/>
                </a:solidFill>
                <a:latin typeface="Helvetica Neue" charset="0"/>
                <a:ea typeface="Helvetica Neue" charset="0"/>
                <a:cs typeface="Helvetica Neue" charset="0"/>
              </a:rPr>
              <a:t>PART A – </a:t>
            </a:r>
            <a:r>
              <a:rPr lang="en-US" sz="1600" b="1" kern="0" dirty="0">
                <a:solidFill>
                  <a:srgbClr val="00B0F0"/>
                </a:solidFill>
                <a:latin typeface="Helvetica Neue" charset="0"/>
                <a:ea typeface="Helvetica Neue" charset="0"/>
                <a:cs typeface="Helvetica Neue" charset="0"/>
              </a:rPr>
              <a:t>Agree on the challenge and select patterns </a:t>
            </a:r>
            <a:endParaRPr lang="en-GB" sz="1600" kern="0" dirty="0">
              <a:solidFill>
                <a:srgbClr val="FF0000"/>
              </a:solidFill>
              <a:latin typeface="Helvetica Neue" charset="0"/>
              <a:ea typeface="Helvetica Neue" charset="0"/>
              <a:cs typeface="Helvetica Neue" charset="0"/>
            </a:endParaRPr>
          </a:p>
          <a:p>
            <a:pPr marL="342891" indent="-342891">
              <a:buFont typeface="+mj-lt"/>
              <a:buAutoNum type="arabicPeriod"/>
            </a:pPr>
            <a:endParaRPr lang="en-GB" sz="1600" b="1" kern="0" dirty="0">
              <a:solidFill>
                <a:srgbClr val="00B0F0"/>
              </a:solidFill>
              <a:latin typeface="Helvetica Neue" charset="0"/>
              <a:ea typeface="Helvetica Neue" charset="0"/>
              <a:cs typeface="Helvetica Neue" charset="0"/>
            </a:endParaRPr>
          </a:p>
          <a:p>
            <a:pPr marL="342891" indent="-342891">
              <a:buFont typeface="+mj-lt"/>
              <a:buAutoNum type="arabicPeriod"/>
            </a:pPr>
            <a:r>
              <a:rPr lang="en-GB" sz="1600" kern="0" dirty="0">
                <a:latin typeface="Helvetica Neue" charset="0"/>
                <a:ea typeface="Helvetica Neue" charset="0"/>
                <a:cs typeface="Helvetica Neue" charset="0"/>
              </a:rPr>
              <a:t>Understand and agree on </a:t>
            </a:r>
            <a:r>
              <a:rPr lang="en-GB" sz="1600" kern="0" dirty="0" err="1">
                <a:latin typeface="Helvetica Neue" charset="0"/>
                <a:ea typeface="Helvetica Neue" charset="0"/>
                <a:cs typeface="Helvetica Neue" charset="0"/>
              </a:rPr>
              <a:t>Kaffeeform’s</a:t>
            </a:r>
            <a:r>
              <a:rPr lang="en-GB" sz="1600" kern="0" dirty="0">
                <a:latin typeface="Helvetica Neue" charset="0"/>
                <a:ea typeface="Helvetica Neue" charset="0"/>
                <a:cs typeface="Helvetica Neue" charset="0"/>
              </a:rPr>
              <a:t> problem, incl. root cause, and challenge. </a:t>
            </a:r>
            <a:r>
              <a:rPr lang="en-GB" sz="1600" kern="0" dirty="0">
                <a:solidFill>
                  <a:srgbClr val="FF0000"/>
                </a:solidFill>
                <a:latin typeface="Helvetica Neue" charset="0"/>
                <a:ea typeface="Helvetica Neue" charset="0"/>
                <a:cs typeface="Helvetica Neue" charset="0"/>
              </a:rPr>
              <a:t>(20 mins)</a:t>
            </a:r>
          </a:p>
          <a:p>
            <a:pPr marL="342891" indent="-342891">
              <a:buFont typeface="+mj-lt"/>
              <a:buAutoNum type="arabicPeriod"/>
            </a:pPr>
            <a:endParaRPr lang="en-GB" sz="1600" b="1" kern="0" dirty="0">
              <a:solidFill>
                <a:srgbClr val="00B0F0"/>
              </a:solidFill>
              <a:latin typeface="Helvetica Neue" charset="0"/>
              <a:ea typeface="Helvetica Neue" charset="0"/>
              <a:cs typeface="Helvetica Neue" charset="0"/>
            </a:endParaRPr>
          </a:p>
          <a:p>
            <a:pPr marL="342891" indent="-342891">
              <a:buFont typeface="+mj-lt"/>
              <a:buAutoNum type="arabicPeriod"/>
            </a:pPr>
            <a:r>
              <a:rPr lang="en-GB" sz="1600" kern="0" dirty="0">
                <a:latin typeface="Helvetica Neue" charset="0"/>
                <a:ea typeface="Helvetica Neue" charset="0"/>
                <a:cs typeface="Helvetica Neue" charset="0"/>
              </a:rPr>
              <a:t>Identify relevant SBMD pattern candidates. </a:t>
            </a:r>
            <a:r>
              <a:rPr lang="en-GB" sz="1600" kern="0" dirty="0">
                <a:solidFill>
                  <a:srgbClr val="FF0000"/>
                </a:solidFill>
                <a:latin typeface="Helvetica Neue" charset="0"/>
                <a:ea typeface="Helvetica Neue" charset="0"/>
                <a:cs typeface="Helvetica Neue" charset="0"/>
              </a:rPr>
              <a:t>(10 mins)</a:t>
            </a:r>
          </a:p>
          <a:p>
            <a:pPr marL="342891" indent="-342891">
              <a:buFont typeface="+mj-lt"/>
              <a:buAutoNum type="arabicPeriod"/>
            </a:pPr>
            <a:endParaRPr lang="en-GB" sz="1600" kern="0" dirty="0">
              <a:latin typeface="Helvetica Neue" charset="0"/>
              <a:ea typeface="Helvetica Neue" charset="0"/>
              <a:cs typeface="Helvetica Neue" charset="0"/>
            </a:endParaRPr>
          </a:p>
          <a:p>
            <a:pPr marL="342891" indent="-342891">
              <a:buFont typeface="+mj-lt"/>
              <a:buAutoNum type="arabicPeriod"/>
            </a:pPr>
            <a:r>
              <a:rPr lang="en-GB" sz="1600" kern="0" dirty="0">
                <a:latin typeface="Helvetica Neue" charset="0"/>
                <a:ea typeface="Helvetica Neue" charset="0"/>
                <a:cs typeface="Helvetica Neue" charset="0"/>
              </a:rPr>
              <a:t>Review and select SBMD patterns to work with. </a:t>
            </a:r>
            <a:r>
              <a:rPr lang="en-GB" sz="1600" kern="0" dirty="0">
                <a:solidFill>
                  <a:srgbClr val="FF0000"/>
                </a:solidFill>
                <a:latin typeface="Helvetica Neue" charset="0"/>
                <a:ea typeface="Helvetica Neue" charset="0"/>
                <a:cs typeface="Helvetica Neue" charset="0"/>
              </a:rPr>
              <a:t>(20 mins)</a:t>
            </a:r>
          </a:p>
          <a:p>
            <a:pPr marL="342891" indent="-342891">
              <a:buFont typeface="+mj-lt"/>
              <a:buAutoNum type="arabicPeriod"/>
            </a:pPr>
            <a:endParaRPr lang="en-GB" sz="1600" kern="0" dirty="0">
              <a:latin typeface="Helvetica Neue" charset="0"/>
              <a:ea typeface="Helvetica Neue" charset="0"/>
              <a:cs typeface="Helvetica Neue" charset="0"/>
            </a:endParaRPr>
          </a:p>
          <a:p>
            <a:pPr marL="342891" indent="-342891">
              <a:buFont typeface="+mj-lt"/>
              <a:buAutoNum type="arabicPeriod"/>
            </a:pPr>
            <a:r>
              <a:rPr lang="en-GB" sz="1600" kern="0" dirty="0">
                <a:latin typeface="Helvetica Neue" charset="0"/>
                <a:ea typeface="Helvetica Neue" charset="0"/>
                <a:cs typeface="Helvetica Neue" charset="0"/>
              </a:rPr>
              <a:t>Adapt and combine SBMD patterns – main and supporting pattern(s). </a:t>
            </a:r>
            <a:r>
              <a:rPr lang="en-GB" sz="1600" kern="0" dirty="0">
                <a:solidFill>
                  <a:srgbClr val="FF0000"/>
                </a:solidFill>
                <a:latin typeface="Helvetica Neue" charset="0"/>
                <a:ea typeface="Helvetica Neue" charset="0"/>
                <a:cs typeface="Helvetica Neue" charset="0"/>
              </a:rPr>
              <a:t>(10 mins)</a:t>
            </a:r>
          </a:p>
        </p:txBody>
      </p:sp>
    </p:spTree>
    <p:extLst>
      <p:ext uri="{BB962C8B-B14F-4D97-AF65-F5344CB8AC3E}">
        <p14:creationId xmlns:p14="http://schemas.microsoft.com/office/powerpoint/2010/main" val="33529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1" cy="1113267"/>
          </a:xfrm>
          <a:prstGeom prst="rect">
            <a:avLst/>
          </a:prstGeom>
          <a:solidFill>
            <a:srgbClr val="D9D9D9"/>
          </a:solidFill>
          <a:ln>
            <a:noFill/>
          </a:ln>
        </p:spPr>
        <p:txBody>
          <a:bodyPr spcFirstLastPara="1" wrap="square" lIns="179542" tIns="0" rIns="0" bIns="0" anchor="ctr" anchorCtr="0">
            <a:noAutofit/>
          </a:bodyPr>
          <a:lstStyle/>
          <a:p>
            <a:pPr>
              <a:buSzPts val="2100"/>
            </a:pPr>
            <a:r>
              <a:rPr lang="en-US" sz="2000" b="1" dirty="0">
                <a:solidFill>
                  <a:srgbClr val="469BDD"/>
                </a:solidFill>
              </a:rPr>
              <a:t>SUSTAINABLE BUSINESS MODEL DESIGN </a:t>
            </a:r>
            <a:r>
              <a:rPr lang="en-US" sz="2000" b="1" dirty="0"/>
              <a:t>WORKSHOP</a:t>
            </a:r>
            <a:endParaRPr sz="2000" b="1" dirty="0">
              <a:solidFill>
                <a:schemeClr val="tx1"/>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56193" y="1691134"/>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11"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1615" y="540985"/>
            <a:ext cx="3808520" cy="487336"/>
          </a:xfrm>
          <a:prstGeom prst="rect">
            <a:avLst/>
          </a:prstGeom>
        </p:spPr>
      </p:pic>
      <p:pic>
        <p:nvPicPr>
          <p:cNvPr id="17"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38720" y="545177"/>
            <a:ext cx="3808520" cy="487336"/>
          </a:xfrm>
          <a:prstGeom prst="rect">
            <a:avLst/>
          </a:prstGeom>
        </p:spPr>
      </p:pic>
      <p:sp>
        <p:nvSpPr>
          <p:cNvPr id="14" name="Inhaltsplatzhalter 3"/>
          <p:cNvSpPr txBox="1">
            <a:spLocks/>
          </p:cNvSpPr>
          <p:nvPr/>
        </p:nvSpPr>
        <p:spPr bwMode="auto">
          <a:xfrm>
            <a:off x="426609" y="1540161"/>
            <a:ext cx="11354784" cy="43003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defTabSz="457200" rtl="0" eaLnBrk="1" fontAlgn="base" hangingPunct="1">
              <a:lnSpc>
                <a:spcPct val="100000"/>
              </a:lnSpc>
              <a:spcBef>
                <a:spcPct val="0"/>
              </a:spcBef>
              <a:spcAft>
                <a:spcPts val="0"/>
              </a:spcAft>
              <a:buFont typeface="Arial"/>
              <a:buNone/>
              <a:defRPr sz="1400">
                <a:solidFill>
                  <a:schemeClr val="tx1"/>
                </a:solidFill>
                <a:latin typeface="Helvetica"/>
                <a:ea typeface="+mn-ea"/>
                <a:cs typeface="Helvetica"/>
              </a:defRPr>
            </a:lvl1pPr>
            <a:lvl2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2pPr>
            <a:lvl3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3pPr>
            <a:lvl4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4pPr>
            <a:lvl5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5pPr>
            <a:lvl6pPr marL="18923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6pPr>
            <a:lvl7pPr marL="23495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7pPr>
            <a:lvl8pPr marL="28067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8pPr>
            <a:lvl9pPr marL="32639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9pPr>
          </a:lstStyle>
          <a:p>
            <a:r>
              <a:rPr lang="en-GB" sz="1600" b="1" dirty="0">
                <a:latin typeface="Helvetica Neue" charset="0"/>
                <a:ea typeface="Helvetica Neue" charset="0"/>
                <a:cs typeface="Helvetica Neue" charset="0"/>
              </a:rPr>
              <a:t>Workshop procedure and instructions (120/180 mins)</a:t>
            </a:r>
          </a:p>
          <a:p>
            <a:endParaRPr lang="en-GB" sz="1600" kern="0" dirty="0">
              <a:latin typeface="Helvetica Neue" charset="0"/>
              <a:ea typeface="Helvetica Neue" charset="0"/>
              <a:cs typeface="Helvetica Neue" charset="0"/>
            </a:endParaRPr>
          </a:p>
          <a:p>
            <a:pPr defTabSz="957792" fontAlgn="auto">
              <a:spcBef>
                <a:spcPts val="0"/>
              </a:spcBef>
              <a:defRPr/>
            </a:pPr>
            <a:r>
              <a:rPr lang="en-GB" sz="1600" b="1" kern="0" dirty="0">
                <a:solidFill>
                  <a:srgbClr val="00B0F0"/>
                </a:solidFill>
                <a:latin typeface="Helvetica Neue" charset="0"/>
                <a:ea typeface="Helvetica Neue" charset="0"/>
                <a:cs typeface="Helvetica Neue" charset="0"/>
              </a:rPr>
              <a:t>PART B – </a:t>
            </a:r>
            <a:r>
              <a:rPr lang="en-US" sz="1600" b="1" kern="0" dirty="0">
                <a:solidFill>
                  <a:srgbClr val="00B0F0"/>
                </a:solidFill>
                <a:latin typeface="Helvetica Neue" charset="0"/>
                <a:ea typeface="Helvetica Neue" charset="0"/>
                <a:cs typeface="Helvetica Neue" charset="0"/>
              </a:rPr>
              <a:t>Model and pitch</a:t>
            </a:r>
            <a:endParaRPr lang="en-GB" sz="1600" kern="0" dirty="0">
              <a:solidFill>
                <a:srgbClr val="FF0000"/>
              </a:solidFill>
              <a:latin typeface="Helvetica Neue" charset="0"/>
              <a:ea typeface="Helvetica Neue" charset="0"/>
              <a:cs typeface="Helvetica Neue" charset="0"/>
            </a:endParaRPr>
          </a:p>
          <a:p>
            <a:pPr marL="342891" indent="-342891">
              <a:buFont typeface="+mj-lt"/>
              <a:buAutoNum type="arabicPeriod"/>
            </a:pPr>
            <a:endParaRPr lang="en-GB" sz="1600" b="1" kern="0" dirty="0">
              <a:solidFill>
                <a:srgbClr val="00B0F0"/>
              </a:solidFill>
              <a:latin typeface="Helvetica Neue" charset="0"/>
              <a:ea typeface="Helvetica Neue" charset="0"/>
              <a:cs typeface="Helvetica Neue" charset="0"/>
            </a:endParaRPr>
          </a:p>
          <a:p>
            <a:pPr marL="342891" indent="-342891">
              <a:buFont typeface="+mj-lt"/>
              <a:buAutoNum type="arabicPeriod" startAt="5"/>
            </a:pPr>
            <a:r>
              <a:rPr lang="en-US" sz="1600" b="1" kern="0" dirty="0">
                <a:solidFill>
                  <a:srgbClr val="00B0F0"/>
                </a:solidFill>
                <a:latin typeface="Helvetica Neue" charset="0"/>
                <a:ea typeface="Helvetica Neue" charset="0"/>
                <a:cs typeface="Helvetica Neue" charset="0"/>
              </a:rPr>
              <a:t>Model – Ideation and refinement </a:t>
            </a:r>
            <a:r>
              <a:rPr lang="en-GB" sz="1600" kern="0" dirty="0">
                <a:solidFill>
                  <a:srgbClr val="FF0000"/>
                </a:solidFill>
                <a:latin typeface="Helvetica Neue" charset="0"/>
                <a:ea typeface="Helvetica Neue" charset="0"/>
                <a:cs typeface="Helvetica Neue" charset="0"/>
              </a:rPr>
              <a:t>(100 mins)</a:t>
            </a:r>
            <a:r>
              <a:rPr lang="en-GB" sz="1600" kern="0" dirty="0">
                <a:latin typeface="Helvetica Neue" charset="0"/>
                <a:ea typeface="Helvetica Neue" charset="0"/>
                <a:cs typeface="Helvetica Neue" charset="0"/>
              </a:rPr>
              <a:t> </a:t>
            </a:r>
          </a:p>
          <a:p>
            <a:pPr marL="714357" lvl="5" indent="-357179">
              <a:buFont typeface="Wingdings" panose="05000000000000000000" pitchFamily="2" charset="2"/>
              <a:buChar char="§"/>
            </a:pPr>
            <a:endParaRPr lang="en-GB" sz="1600" kern="0" dirty="0">
              <a:latin typeface="Helvetica Neue" charset="0"/>
              <a:ea typeface="Helvetica Neue" charset="0"/>
              <a:cs typeface="Helvetica Neue" charset="0"/>
            </a:endParaRP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Value proposition = value offered and created for a stakeholder (based on products or services)</a:t>
            </a: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Stakeholder = anyone affected by the business model (e.g., customers, partners)</a:t>
            </a: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Touchpoints = where, when, and how stakeholders learn about and interact with the offering (e.g., adverts)</a:t>
            </a: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Distribution = how distribution works (e.g., via shops)</a:t>
            </a: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Revenue model = mechanisms and sources of financial income (e.g., product sales)</a:t>
            </a: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Partners = those actors you interact with and you need to make your business model work (e.g., suppliers)</a:t>
            </a: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Capabilities = the most important skills and capacities needed to make the model work (e.g., patents)</a:t>
            </a:r>
          </a:p>
          <a:p>
            <a:pPr marL="714357" lvl="5" indent="-357179">
              <a:buFont typeface="Wingdings" panose="05000000000000000000" pitchFamily="2" charset="2"/>
              <a:buChar char="§"/>
            </a:pPr>
            <a:r>
              <a:rPr lang="en-GB" sz="1600" kern="0" dirty="0">
                <a:latin typeface="Helvetica Neue" charset="0"/>
                <a:ea typeface="Helvetica Neue" charset="0"/>
                <a:cs typeface="Helvetica Neue" charset="0"/>
              </a:rPr>
              <a:t>Cost structure = the costs resulting from operating the model (e.g., for inputs and employees)</a:t>
            </a:r>
          </a:p>
          <a:p>
            <a:pPr marL="342891" indent="-342891">
              <a:buFont typeface="+mj-lt"/>
              <a:buAutoNum type="arabicPeriod" startAt="5"/>
            </a:pPr>
            <a:endParaRPr lang="en-GB" sz="1600" kern="0" dirty="0">
              <a:latin typeface="Helvetica Neue" charset="0"/>
              <a:ea typeface="Helvetica Neue" charset="0"/>
              <a:cs typeface="Helvetica Neue" charset="0"/>
            </a:endParaRPr>
          </a:p>
          <a:p>
            <a:pPr marL="342891" indent="-342891">
              <a:buFont typeface="+mj-lt"/>
              <a:buAutoNum type="arabicPeriod" startAt="5"/>
            </a:pPr>
            <a:r>
              <a:rPr lang="en-GB" sz="1600" b="1" kern="0" dirty="0">
                <a:solidFill>
                  <a:srgbClr val="00B0F0"/>
                </a:solidFill>
                <a:latin typeface="Helvetica Neue" charset="0"/>
                <a:ea typeface="Helvetica Neue" charset="0"/>
                <a:cs typeface="Helvetica Neue" charset="0"/>
              </a:rPr>
              <a:t>Pitch! </a:t>
            </a:r>
            <a:r>
              <a:rPr lang="en-GB" sz="1600" kern="0" dirty="0">
                <a:solidFill>
                  <a:srgbClr val="FF0000"/>
                </a:solidFill>
                <a:latin typeface="Helvetica Neue" charset="0"/>
                <a:ea typeface="Helvetica Neue" charset="0"/>
                <a:cs typeface="Helvetica Neue" charset="0"/>
              </a:rPr>
              <a:t>(20 mins)</a:t>
            </a:r>
          </a:p>
        </p:txBody>
      </p:sp>
    </p:spTree>
    <p:extLst>
      <p:ext uri="{BB962C8B-B14F-4D97-AF65-F5344CB8AC3E}">
        <p14:creationId xmlns:p14="http://schemas.microsoft.com/office/powerpoint/2010/main" val="73409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1" cy="1113267"/>
          </a:xfrm>
          <a:prstGeom prst="rect">
            <a:avLst/>
          </a:prstGeom>
          <a:solidFill>
            <a:srgbClr val="D9D9D9"/>
          </a:solidFill>
          <a:ln>
            <a:noFill/>
          </a:ln>
        </p:spPr>
        <p:txBody>
          <a:bodyPr spcFirstLastPara="1" wrap="square" lIns="179542" tIns="0" rIns="0" bIns="0" anchor="ctr" anchorCtr="0">
            <a:noAutofit/>
          </a:bodyPr>
          <a:lstStyle/>
          <a:p>
            <a:r>
              <a:rPr lang="en-GB" sz="2000" b="1" u="sng" dirty="0"/>
              <a:t>Part A – Agree on the challenge and select patterns [60 mins]</a:t>
            </a:r>
            <a:endParaRPr lang="de-DE" sz="2000" dirty="0"/>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427975" y="1341287"/>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891" indent="-342891">
              <a:lnSpc>
                <a:spcPct val="150000"/>
              </a:lnSpc>
              <a:buFont typeface="+mj-lt"/>
              <a:buAutoNum type="romanUcPeriod"/>
            </a:pPr>
            <a:r>
              <a:rPr lang="en-GB" sz="1600" i="1" u="sng" dirty="0">
                <a:latin typeface="Helvetica Neue" charset="0"/>
                <a:ea typeface="Helvetica Neue" charset="0"/>
                <a:cs typeface="Helvetica Neue" charset="0"/>
              </a:rPr>
              <a:t>Understand – Problem and challenge [20 mins]</a:t>
            </a:r>
            <a:endParaRPr lang="de-DE" sz="1600" dirty="0">
              <a:latin typeface="Helvetica Neue" charset="0"/>
              <a:ea typeface="Helvetica Neue" charset="0"/>
              <a:cs typeface="Helvetica Neue" charset="0"/>
            </a:endParaRPr>
          </a:p>
          <a:p>
            <a:pPr marL="742932" lvl="1">
              <a:lnSpc>
                <a:spcPct val="150000"/>
              </a:lnSpc>
              <a:buFont typeface="Symbol" panose="05050102010706020507" pitchFamily="18" charset="2"/>
              <a:buChar char=""/>
            </a:pPr>
            <a:r>
              <a:rPr lang="en-GB" sz="1600" dirty="0">
                <a:latin typeface="Helvetica Neue" charset="0"/>
                <a:ea typeface="Helvetica Neue" charset="0"/>
                <a:cs typeface="Helvetica Neue" charset="0"/>
              </a:rPr>
              <a:t>Affinity-based team formation [all, 4 mins]</a:t>
            </a:r>
            <a:endParaRPr lang="de-DE" sz="1600" dirty="0">
              <a:latin typeface="Helvetica Neue" charset="0"/>
              <a:ea typeface="Helvetica Neue" charset="0"/>
              <a:cs typeface="Helvetica Neue" charset="0"/>
            </a:endParaRPr>
          </a:p>
          <a:p>
            <a:pPr marL="742932" lvl="1">
              <a:lnSpc>
                <a:spcPct val="150000"/>
              </a:lnSpc>
              <a:buFont typeface="Symbol" panose="05050102010706020507" pitchFamily="18" charset="2"/>
              <a:buChar char=""/>
            </a:pPr>
            <a:r>
              <a:rPr lang="en-GB" sz="1600" dirty="0">
                <a:latin typeface="Helvetica Neue" charset="0"/>
                <a:ea typeface="Helvetica Neue" charset="0"/>
                <a:cs typeface="Helvetica Neue" charset="0"/>
              </a:rPr>
              <a:t>Review and agree on the underlying problem [team, 6 mins]</a:t>
            </a:r>
            <a:endParaRPr lang="de-DE" sz="1600" dirty="0">
              <a:latin typeface="Helvetica Neue" charset="0"/>
              <a:ea typeface="Helvetica Neue" charset="0"/>
              <a:cs typeface="Helvetica Neue" charset="0"/>
            </a:endParaRPr>
          </a:p>
          <a:p>
            <a:pPr marL="742932" lvl="1">
              <a:lnSpc>
                <a:spcPct val="150000"/>
              </a:lnSpc>
              <a:buFont typeface="Symbol" panose="05050102010706020507" pitchFamily="18" charset="2"/>
              <a:buChar char=""/>
            </a:pPr>
            <a:r>
              <a:rPr lang="en-GB" sz="1600" dirty="0">
                <a:latin typeface="Helvetica Neue" charset="0"/>
                <a:ea typeface="Helvetica Neue" charset="0"/>
                <a:cs typeface="Helvetica Neue" charset="0"/>
              </a:rPr>
              <a:t>Review and agree on the specific challenge resulting from the problem [team, 10 mins]</a:t>
            </a:r>
            <a:endParaRPr lang="de-DE" sz="1600" dirty="0">
              <a:latin typeface="Helvetica Neue" charset="0"/>
              <a:ea typeface="Helvetica Neue" charset="0"/>
              <a:cs typeface="Helvetica Neue" charset="0"/>
            </a:endParaRPr>
          </a:p>
          <a:p>
            <a:pPr marL="342891" indent="-342891">
              <a:lnSpc>
                <a:spcPct val="150000"/>
              </a:lnSpc>
              <a:buFont typeface="+mj-lt"/>
              <a:buAutoNum type="romanUcPeriod"/>
            </a:pPr>
            <a:r>
              <a:rPr lang="en-GB" sz="1600" i="1" u="sng" dirty="0">
                <a:latin typeface="Helvetica Neue" charset="0"/>
                <a:ea typeface="Helvetica Neue" charset="0"/>
                <a:cs typeface="Helvetica Neue" charset="0"/>
              </a:rPr>
              <a:t>Set the Course – Identify pattern candidates [10 mins]</a:t>
            </a:r>
            <a:endParaRPr lang="de-DE" sz="1600" dirty="0">
              <a:latin typeface="Helvetica Neue" charset="0"/>
              <a:ea typeface="Helvetica Neue" charset="0"/>
              <a:cs typeface="Helvetica Neue" charset="0"/>
            </a:endParaRPr>
          </a:p>
          <a:p>
            <a:pPr marL="742932" lvl="1">
              <a:lnSpc>
                <a:spcPct val="150000"/>
              </a:lnSpc>
              <a:buFont typeface="Symbol" panose="05050102010706020507" pitchFamily="18" charset="2"/>
              <a:buChar char=""/>
            </a:pPr>
            <a:r>
              <a:rPr lang="en-GB" sz="1600" dirty="0">
                <a:latin typeface="Helvetica Neue" charset="0"/>
                <a:ea typeface="Helvetica Neue" charset="0"/>
                <a:cs typeface="Helvetica Neue" charset="0"/>
              </a:rPr>
              <a:t>Screen and find pattern candidates [individual, 10 mins]</a:t>
            </a:r>
            <a:endParaRPr lang="de-DE" sz="1600" dirty="0">
              <a:latin typeface="Helvetica Neue" charset="0"/>
              <a:ea typeface="Helvetica Neue" charset="0"/>
              <a:cs typeface="Helvetica Neue" charset="0"/>
            </a:endParaRPr>
          </a:p>
          <a:p>
            <a:pPr marL="342891" indent="-342891">
              <a:lnSpc>
                <a:spcPct val="150000"/>
              </a:lnSpc>
              <a:buFont typeface="+mj-lt"/>
              <a:buAutoNum type="romanUcPeriod"/>
            </a:pPr>
            <a:r>
              <a:rPr lang="en-GB" sz="1600" i="1" u="sng" dirty="0">
                <a:latin typeface="Helvetica Neue" charset="0"/>
                <a:ea typeface="Helvetica Neue" charset="0"/>
                <a:cs typeface="Helvetica Neue" charset="0"/>
              </a:rPr>
              <a:t>Review and Select – Select pattern(s) to work with [20 mins]</a:t>
            </a:r>
            <a:endParaRPr lang="de-DE" sz="1600" dirty="0">
              <a:latin typeface="Helvetica Neue" charset="0"/>
              <a:ea typeface="Helvetica Neue" charset="0"/>
              <a:cs typeface="Helvetica Neue" charset="0"/>
            </a:endParaRPr>
          </a:p>
          <a:p>
            <a:pPr marL="742932" lvl="1">
              <a:lnSpc>
                <a:spcPct val="150000"/>
              </a:lnSpc>
              <a:buFont typeface="Symbol" panose="05050102010706020507" pitchFamily="18" charset="2"/>
              <a:buChar char=""/>
            </a:pPr>
            <a:r>
              <a:rPr lang="en-GB" sz="1600" dirty="0">
                <a:latin typeface="Helvetica Neue" charset="0"/>
                <a:ea typeface="Helvetica Neue" charset="0"/>
                <a:cs typeface="Helvetica Neue" charset="0"/>
              </a:rPr>
              <a:t>Review and select pattern candidates [pairs, 10 mins]</a:t>
            </a:r>
            <a:endParaRPr lang="de-DE" sz="1600" dirty="0">
              <a:latin typeface="Helvetica Neue" charset="0"/>
              <a:ea typeface="Helvetica Neue" charset="0"/>
              <a:cs typeface="Helvetica Neue" charset="0"/>
            </a:endParaRPr>
          </a:p>
          <a:p>
            <a:pPr marL="742932" lvl="1">
              <a:lnSpc>
                <a:spcPct val="150000"/>
              </a:lnSpc>
              <a:buFont typeface="Symbol" panose="05050102010706020507" pitchFamily="18" charset="2"/>
              <a:buChar char=""/>
            </a:pPr>
            <a:r>
              <a:rPr lang="en-GB" sz="1600" dirty="0">
                <a:latin typeface="Helvetica Neue" charset="0"/>
                <a:ea typeface="Helvetica Neue" charset="0"/>
                <a:cs typeface="Helvetica Neue" charset="0"/>
              </a:rPr>
              <a:t>Review and select one pattern [team, 10 mins]</a:t>
            </a:r>
            <a:endParaRPr lang="de-DE" sz="1600" dirty="0">
              <a:latin typeface="Helvetica Neue" charset="0"/>
              <a:ea typeface="Helvetica Neue" charset="0"/>
              <a:cs typeface="Helvetica Neue" charset="0"/>
            </a:endParaRPr>
          </a:p>
          <a:p>
            <a:pPr marL="342891" indent="-342891">
              <a:lnSpc>
                <a:spcPct val="150000"/>
              </a:lnSpc>
              <a:buFont typeface="+mj-lt"/>
              <a:buAutoNum type="romanUcPeriod"/>
            </a:pPr>
            <a:r>
              <a:rPr lang="en-GB" sz="1600" i="1" u="sng" dirty="0">
                <a:latin typeface="Helvetica Neue" charset="0"/>
                <a:ea typeface="Helvetica Neue" charset="0"/>
                <a:cs typeface="Helvetica Neue" charset="0"/>
              </a:rPr>
              <a:t>Adapt and Combine – Select supporting pattern(s) to work with [10 mins]</a:t>
            </a:r>
            <a:endParaRPr lang="de-DE" sz="1600" dirty="0">
              <a:latin typeface="Helvetica Neue" charset="0"/>
              <a:ea typeface="Helvetica Neue" charset="0"/>
              <a:cs typeface="Helvetica Neue" charset="0"/>
            </a:endParaRPr>
          </a:p>
          <a:p>
            <a:pPr marL="742932" lvl="1">
              <a:lnSpc>
                <a:spcPct val="150000"/>
              </a:lnSpc>
              <a:spcAft>
                <a:spcPts val="1000"/>
              </a:spcAft>
              <a:buFont typeface="Symbol" panose="05050102010706020507" pitchFamily="18" charset="2"/>
              <a:buChar char=""/>
            </a:pPr>
            <a:r>
              <a:rPr lang="en-GB" sz="1600" dirty="0">
                <a:latin typeface="Helvetica Neue" charset="0"/>
                <a:ea typeface="Helvetica Neue" charset="0"/>
                <a:cs typeface="Helvetica Neue" charset="0"/>
              </a:rPr>
              <a:t>Review and select supporting pattern(s) [team, 10 mins] (optional)</a:t>
            </a:r>
            <a:endParaRPr lang="de-DE" sz="1600" dirty="0">
              <a:latin typeface="Helvetica Neue" charset="0"/>
              <a:ea typeface="Helvetica Neue" charset="0"/>
              <a:cs typeface="Helvetica Neue" charset="0"/>
            </a:endParaRPr>
          </a:p>
          <a:p>
            <a:pPr marL="608030" indent="-608030">
              <a:buFont typeface="+mj-lt"/>
              <a:buAutoNum type="arabicPeriod"/>
            </a:pPr>
            <a:endParaRPr lang="da-DK" sz="2394"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sp>
        <p:nvSpPr>
          <p:cNvPr id="10" name="Textfeld 8">
            <a:extLst>
              <a:ext uri="{FF2B5EF4-FFF2-40B4-BE49-F238E27FC236}">
                <a16:creationId xmlns:a16="http://schemas.microsoft.com/office/drawing/2014/main" id="{5D9E0256-A8D8-DE9F-863C-5509FDD594B0}"/>
              </a:ext>
            </a:extLst>
          </p:cNvPr>
          <p:cNvSpPr txBox="1"/>
          <p:nvPr/>
        </p:nvSpPr>
        <p:spPr>
          <a:xfrm>
            <a:off x="433938" y="5756529"/>
            <a:ext cx="8446592" cy="732508"/>
          </a:xfrm>
          <a:prstGeom prst="rect">
            <a:avLst/>
          </a:prstGeom>
          <a:solidFill>
            <a:schemeClr val="tx2">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30000"/>
              </a:lnSpc>
              <a:spcAft>
                <a:spcPts val="1000"/>
              </a:spcAft>
            </a:pPr>
            <a:r>
              <a:rPr lang="en-GB" sz="1600" u="sng" dirty="0">
                <a:latin typeface="Helvetica" pitchFamily="2" charset="0"/>
                <a:ea typeface="Calibri" panose="020F0502020204030204" pitchFamily="34" charset="0"/>
                <a:cs typeface="Times New Roman" panose="02020603050405020304" pitchFamily="18" charset="0"/>
              </a:rPr>
              <a:t>Note:</a:t>
            </a:r>
            <a:r>
              <a:rPr lang="en-GB" sz="1600" dirty="0">
                <a:latin typeface="Helvetica" pitchFamily="2" charset="0"/>
                <a:ea typeface="Calibri" panose="020F0502020204030204" pitchFamily="34" charset="0"/>
                <a:cs typeface="Times New Roman" panose="02020603050405020304" pitchFamily="18" charset="0"/>
              </a:rPr>
              <a:t> One person per team should volunteer as team-lead. If the conversation does not get started, gets stuck, or drifts away, the lead should try to keep things in a good flow.</a:t>
            </a:r>
            <a:endParaRPr lang="de-DE" sz="1600" dirty="0">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083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1" cy="1113267"/>
          </a:xfrm>
          <a:prstGeom prst="rect">
            <a:avLst/>
          </a:prstGeom>
          <a:solidFill>
            <a:srgbClr val="D9D9D9"/>
          </a:solidFill>
          <a:ln>
            <a:noFill/>
          </a:ln>
        </p:spPr>
        <p:txBody>
          <a:bodyPr spcFirstLastPara="1" wrap="square" lIns="179542" tIns="0" rIns="0" bIns="0" anchor="ctr" anchorCtr="0">
            <a:noAutofit/>
          </a:bodyPr>
          <a:lstStyle/>
          <a:p>
            <a:r>
              <a:rPr lang="en-GB" sz="2000" b="1" u="sng" dirty="0"/>
              <a:t>Part B – Model and pitch [120 mins]</a:t>
            </a:r>
            <a:endParaRPr lang="de-DE" sz="2000" dirty="0"/>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554851" y="1341287"/>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50000"/>
              </a:lnSpc>
            </a:pPr>
            <a:r>
              <a:rPr lang="en-GB" sz="1600" b="1" i="1" u="sng" dirty="0">
                <a:latin typeface="Helvetica Neue" charset="0"/>
                <a:ea typeface="Helvetica Neue" charset="0"/>
                <a:cs typeface="Helvetica Neue" charset="0"/>
              </a:rPr>
              <a:t>Model – Ideation and refinement [100 mins]</a:t>
            </a:r>
            <a:endParaRPr lang="de-DE" sz="1600" b="1" dirty="0">
              <a:latin typeface="Helvetica Neue" charset="0"/>
              <a:ea typeface="Helvetica Neue" charset="0"/>
              <a:cs typeface="Helvetica Neue" charset="0"/>
            </a:endParaRPr>
          </a:p>
          <a:p>
            <a:pPr marL="285750" lvl="1" indent="-285750">
              <a:lnSpc>
                <a:spcPct val="150000"/>
              </a:lnSpc>
              <a:buFont typeface="Arial" charset="0"/>
              <a:buChar char="•"/>
            </a:pPr>
            <a:r>
              <a:rPr lang="en-GB" sz="1600" dirty="0">
                <a:latin typeface="Helvetica Neue" charset="0"/>
                <a:ea typeface="Helvetica Neue" charset="0"/>
                <a:cs typeface="Helvetica Neue" charset="0"/>
              </a:rPr>
              <a:t>Fill ideation pool [team, 64 mins – 8 minutes per BM element] </a:t>
            </a:r>
            <a:endParaRPr lang="de-DE" sz="1600" dirty="0">
              <a:latin typeface="Helvetica Neue" charset="0"/>
              <a:ea typeface="Helvetica Neue" charset="0"/>
              <a:cs typeface="Helvetica Neue" charset="0"/>
            </a:endParaRPr>
          </a:p>
          <a:p>
            <a:pPr marL="285750" lvl="1" indent="-285750">
              <a:lnSpc>
                <a:spcPct val="150000"/>
              </a:lnSpc>
              <a:buFont typeface="Arial" charset="0"/>
              <a:buChar char="•"/>
            </a:pPr>
            <a:r>
              <a:rPr lang="en-GB" sz="1600" dirty="0">
                <a:latin typeface="Helvetica Neue" charset="0"/>
                <a:ea typeface="Helvetica Neue" charset="0"/>
                <a:cs typeface="Helvetica Neue" charset="0"/>
              </a:rPr>
              <a:t>Vote for most promising ideas [team, 6 mins] </a:t>
            </a:r>
            <a:endParaRPr lang="de-DE" sz="1600" dirty="0">
              <a:latin typeface="Helvetica Neue" charset="0"/>
              <a:ea typeface="Helvetica Neue" charset="0"/>
              <a:cs typeface="Helvetica Neue" charset="0"/>
            </a:endParaRPr>
          </a:p>
          <a:p>
            <a:pPr marL="285750" lvl="1" indent="-285750">
              <a:lnSpc>
                <a:spcPct val="150000"/>
              </a:lnSpc>
              <a:buFont typeface="Arial" charset="0"/>
              <a:buChar char="•"/>
            </a:pPr>
            <a:r>
              <a:rPr lang="en-GB" sz="1600" dirty="0">
                <a:latin typeface="Helvetica Neue" charset="0"/>
                <a:ea typeface="Helvetica Neue" charset="0"/>
                <a:cs typeface="Helvetica Neue" charset="0"/>
              </a:rPr>
              <a:t>Refinement and pitch prep [team, 30 mins] </a:t>
            </a:r>
            <a:endParaRPr lang="de-DE" sz="1600" dirty="0">
              <a:latin typeface="Helvetica Neue" charset="0"/>
              <a:ea typeface="Helvetica Neue" charset="0"/>
              <a:cs typeface="Helvetica Neue" charset="0"/>
            </a:endParaRPr>
          </a:p>
          <a:p>
            <a:pPr lvl="0">
              <a:lnSpc>
                <a:spcPct val="150000"/>
              </a:lnSpc>
            </a:pPr>
            <a:r>
              <a:rPr lang="en-GB" sz="1600" b="1" i="1" u="sng" dirty="0">
                <a:latin typeface="Helvetica Neue" charset="0"/>
                <a:ea typeface="Helvetica Neue" charset="0"/>
                <a:cs typeface="Helvetica Neue" charset="0"/>
              </a:rPr>
              <a:t>Pitch! [20 mins]</a:t>
            </a:r>
            <a:endParaRPr lang="de-DE" sz="1600" b="1" dirty="0">
              <a:latin typeface="Helvetica Neue" charset="0"/>
              <a:ea typeface="Helvetica Neue" charset="0"/>
              <a:cs typeface="Helvetica Neue" charset="0"/>
            </a:endParaRPr>
          </a:p>
          <a:p>
            <a:pPr marL="285750" lvl="1" indent="-285750">
              <a:lnSpc>
                <a:spcPct val="150000"/>
              </a:lnSpc>
              <a:buFont typeface="Arial" charset="0"/>
              <a:buChar char="•"/>
            </a:pPr>
            <a:r>
              <a:rPr lang="en-GB" sz="1600" dirty="0">
                <a:latin typeface="Helvetica Neue" charset="0"/>
                <a:ea typeface="Helvetica Neue" charset="0"/>
                <a:cs typeface="Helvetica Neue" charset="0"/>
              </a:rPr>
              <a:t>Present BM ideas in front of the whole group [all] </a:t>
            </a:r>
            <a:endParaRPr lang="de-DE" sz="1600"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sp>
        <p:nvSpPr>
          <p:cNvPr id="10" name="Textfeld 3">
            <a:extLst>
              <a:ext uri="{FF2B5EF4-FFF2-40B4-BE49-F238E27FC236}">
                <a16:creationId xmlns:a16="http://schemas.microsoft.com/office/drawing/2014/main" id="{F09C06B4-2633-241A-C951-70CE745B3CEB}"/>
              </a:ext>
            </a:extLst>
          </p:cNvPr>
          <p:cNvSpPr txBox="1"/>
          <p:nvPr/>
        </p:nvSpPr>
        <p:spPr>
          <a:xfrm>
            <a:off x="427975" y="5756529"/>
            <a:ext cx="8452554" cy="732508"/>
          </a:xfrm>
          <a:prstGeom prst="rect">
            <a:avLst/>
          </a:prstGeom>
          <a:solidFill>
            <a:schemeClr val="tx2">
              <a:lumMod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30000"/>
              </a:lnSpc>
              <a:spcAft>
                <a:spcPts val="1000"/>
              </a:spcAft>
            </a:pPr>
            <a:r>
              <a:rPr lang="en-GB" sz="1600" u="sng" dirty="0">
                <a:latin typeface="Calibri" panose="020F0502020204030204" pitchFamily="34" charset="0"/>
                <a:ea typeface="Calibri" panose="020F0502020204030204" pitchFamily="34" charset="0"/>
                <a:cs typeface="Times New Roman" panose="02020603050405020304" pitchFamily="18" charset="0"/>
              </a:rPr>
              <a:t>Note:</a:t>
            </a:r>
            <a:r>
              <a:rPr lang="en-GB" sz="1600" dirty="0">
                <a:latin typeface="Calibri" panose="020F0502020204030204" pitchFamily="34" charset="0"/>
                <a:ea typeface="Calibri" panose="020F0502020204030204" pitchFamily="34" charset="0"/>
                <a:cs typeface="Times New Roman" panose="02020603050405020304" pitchFamily="18" charset="0"/>
              </a:rPr>
              <a:t> One person per team should volunteer as team-lead. If the conversation does not get started, gets stuck, or drifts away, the lead should try to keep things in a good flow.</a:t>
            </a: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607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pPr>
              <a:buSzPts val="2100"/>
            </a:pPr>
            <a:r>
              <a:rPr lang="en-US" altLang="de-DE" sz="2000" b="1" dirty="0">
                <a:latin typeface="Helvetica Neue" charset="0"/>
                <a:ea typeface="Helvetica Neue" charset="0"/>
                <a:cs typeface="Helvetica Neue" charset="0"/>
              </a:rPr>
              <a:t>TOOLS TO SUPPORT </a:t>
            </a:r>
            <a:r>
              <a:rPr lang="en-US" sz="2000" b="1" dirty="0">
                <a:solidFill>
                  <a:srgbClr val="469BDD"/>
                </a:solidFill>
                <a:latin typeface="Helvetica Neue" charset="0"/>
                <a:ea typeface="Helvetica Neue" charset="0"/>
                <a:cs typeface="Helvetica Neue" charset="0"/>
              </a:rPr>
              <a:t>SUSTAINABLE BUSINESS MODEL DESIGN </a:t>
            </a:r>
            <a:r>
              <a:rPr lang="en-US" sz="2000" b="1" dirty="0">
                <a:latin typeface="Helvetica Neue" charset="0"/>
                <a:ea typeface="Helvetica Neue" charset="0"/>
                <a:cs typeface="Helvetica Neue" charset="0"/>
              </a:rPr>
              <a:t>– THE PATTERNS</a:t>
            </a:r>
            <a:endParaRPr sz="2000" b="1" dirty="0">
              <a:solidFill>
                <a:srgbClr val="188EC9"/>
              </a:solidFill>
              <a:latin typeface="Helvetica Neue" charset="0"/>
              <a:ea typeface="Helvetica Neue" charset="0"/>
              <a:cs typeface="Helvetica Neue" charset="0"/>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15064" y="1916928"/>
            <a:ext cx="10065106" cy="12160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9" name="Grafik 4" descr="Ein Bild, das Text, Schrift, Etikett, Buch enthält.&#10;&#10;Automatisch generierte Beschreibung">
            <a:extLst>
              <a:ext uri="{FF2B5EF4-FFF2-40B4-BE49-F238E27FC236}">
                <a16:creationId xmlns:a16="http://schemas.microsoft.com/office/drawing/2014/main" id="{E991BEE0-53E0-CA51-6549-3597697B67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925" y="1415329"/>
            <a:ext cx="3916903" cy="3916903"/>
          </a:xfrm>
          <a:prstGeom prst="rect">
            <a:avLst/>
          </a:prstGeom>
        </p:spPr>
      </p:pic>
      <p:pic>
        <p:nvPicPr>
          <p:cNvPr id="10" name="Grafik 8" descr="Ein Bild, das Text, Design, Druck enthält.&#10;&#10;Automatisch generierte Beschreibung">
            <a:extLst>
              <a:ext uri="{FF2B5EF4-FFF2-40B4-BE49-F238E27FC236}">
                <a16:creationId xmlns:a16="http://schemas.microsoft.com/office/drawing/2014/main" id="{47746542-3A96-1A59-0EEA-9B03B9408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6179" y="1124729"/>
            <a:ext cx="2540163" cy="2540163"/>
          </a:xfrm>
          <a:prstGeom prst="rect">
            <a:avLst/>
          </a:prstGeom>
        </p:spPr>
      </p:pic>
      <p:pic>
        <p:nvPicPr>
          <p:cNvPr id="11" name="Grafik 12" descr="Ein Bild, das Text, Buch, Design, Broschüre enthält.&#10;&#10;Automatisch generierte Beschreibung">
            <a:extLst>
              <a:ext uri="{FF2B5EF4-FFF2-40B4-BE49-F238E27FC236}">
                <a16:creationId xmlns:a16="http://schemas.microsoft.com/office/drawing/2014/main" id="{21263BE3-80CC-D39A-6EF2-3098B0800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0759" y="1415329"/>
            <a:ext cx="3916903" cy="3916903"/>
          </a:xfrm>
          <a:prstGeom prst="rect">
            <a:avLst/>
          </a:prstGeom>
        </p:spPr>
      </p:pic>
      <p:pic>
        <p:nvPicPr>
          <p:cNvPr id="12" name="Grafik 10" descr="Ein Bild, das Text, Aufdruck, Person, Design enthält.&#10;&#10;Automatisch generierte Beschreibung">
            <a:extLst>
              <a:ext uri="{FF2B5EF4-FFF2-40B4-BE49-F238E27FC236}">
                <a16:creationId xmlns:a16="http://schemas.microsoft.com/office/drawing/2014/main" id="{C73CD171-94DD-DB0A-6FB5-7BDEEA873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9585" y="3878763"/>
            <a:ext cx="2073349" cy="2073349"/>
          </a:xfrm>
          <a:prstGeom prst="rect">
            <a:avLst/>
          </a:prstGeom>
        </p:spPr>
      </p:pic>
    </p:spTree>
    <p:extLst>
      <p:ext uri="{BB962C8B-B14F-4D97-AF65-F5344CB8AC3E}">
        <p14:creationId xmlns:p14="http://schemas.microsoft.com/office/powerpoint/2010/main" val="74839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pPr>
              <a:buSzPts val="2100"/>
            </a:pPr>
            <a:r>
              <a:rPr lang="en-US" altLang="de-DE" sz="2000" b="1" dirty="0">
                <a:latin typeface="Helvetica Neue" charset="0"/>
                <a:ea typeface="Helvetica Neue" charset="0"/>
                <a:cs typeface="Helvetica Neue" charset="0"/>
              </a:rPr>
              <a:t>TOOLS TO SUPPORT </a:t>
            </a:r>
            <a:r>
              <a:rPr lang="en-US" sz="2000" b="1" dirty="0">
                <a:solidFill>
                  <a:srgbClr val="469BDD"/>
                </a:solidFill>
                <a:latin typeface="Helvetica Neue" charset="0"/>
                <a:ea typeface="Helvetica Neue" charset="0"/>
                <a:cs typeface="Helvetica Neue" charset="0"/>
              </a:rPr>
              <a:t>SUSTAINABLE BUSINESS MODEL DESIGN </a:t>
            </a:r>
            <a:r>
              <a:rPr lang="en-US" sz="2000" b="1" dirty="0">
                <a:latin typeface="Helvetica Neue" charset="0"/>
                <a:ea typeface="Helvetica Neue" charset="0"/>
                <a:cs typeface="Helvetica Neue" charset="0"/>
              </a:rPr>
              <a:t>– </a:t>
            </a:r>
            <a:r>
              <a:rPr lang="en-US" sz="2000" b="1" dirty="0"/>
              <a:t>BUSINESS INNOVATION KIT</a:t>
            </a:r>
            <a:endParaRPr sz="2000" b="1" dirty="0">
              <a:solidFill>
                <a:srgbClr val="188EC9"/>
              </a:solidFill>
              <a:latin typeface="Helvetica Neue" charset="0"/>
              <a:ea typeface="Helvetica Neue" charset="0"/>
              <a:cs typeface="Helvetica Neue" charset="0"/>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15064" y="1916928"/>
            <a:ext cx="10065106" cy="121609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16" name="Picture 2" descr="http://www.uxberlin.com/wp-content/uploads/2014/08/Business_Innovation_Kit_UXBerlin_Breuer_2015.jpg">
            <a:extLst>
              <a:ext uri="{FF2B5EF4-FFF2-40B4-BE49-F238E27FC236}">
                <a16:creationId xmlns:a16="http://schemas.microsoft.com/office/drawing/2014/main" id="{031D41FC-F8F7-4DDE-9E71-DA795A77FE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974" y="1124729"/>
            <a:ext cx="6634163" cy="4691241"/>
          </a:xfrm>
          <a:prstGeom prst="rect">
            <a:avLst/>
          </a:prstGeom>
          <a:solidFill>
            <a:schemeClr val="accent3"/>
          </a:solidFill>
          <a:ln w="9525">
            <a:noFill/>
          </a:ln>
        </p:spPr>
      </p:pic>
      <p:pic>
        <p:nvPicPr>
          <p:cNvPr id="17" name="Picture 17" descr="http://www.nationalflaggen.de/media/flags/flagge-polen.gif">
            <a:extLst>
              <a:ext uri="{FF2B5EF4-FFF2-40B4-BE49-F238E27FC236}">
                <a16:creationId xmlns:a16="http://schemas.microsoft.com/office/drawing/2014/main" id="{5058612B-5DAA-4421-9699-56DD02B902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9717" y="6102208"/>
            <a:ext cx="587375" cy="363537"/>
          </a:xfrm>
          <a:prstGeom prst="rect">
            <a:avLst/>
          </a:prstGeom>
          <a:noFill/>
          <a:ln w="9525" cap="flat" cmpd="sng">
            <a:solidFill>
              <a:schemeClr val="tx1"/>
            </a:solidFill>
            <a:prstDash val="solid"/>
            <a:miter/>
            <a:headEnd type="none" w="med" len="med"/>
            <a:tailEnd type="none" w="med" len="med"/>
          </a:ln>
        </p:spPr>
      </p:pic>
      <p:pic>
        <p:nvPicPr>
          <p:cNvPr id="18" name="Picture 19" descr="Flag of Spain (Civil).svg">
            <a:extLst>
              <a:ext uri="{FF2B5EF4-FFF2-40B4-BE49-F238E27FC236}">
                <a16:creationId xmlns:a16="http://schemas.microsoft.com/office/drawing/2014/main" id="{7F904F29-1276-44BA-8088-79B79541B6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5453" y="6087126"/>
            <a:ext cx="590551" cy="393700"/>
          </a:xfrm>
          <a:prstGeom prst="rect">
            <a:avLst/>
          </a:prstGeom>
          <a:noFill/>
          <a:ln w="9525" cap="flat" cmpd="sng">
            <a:solidFill>
              <a:schemeClr val="tx1"/>
            </a:solidFill>
            <a:prstDash val="solid"/>
            <a:miter/>
            <a:headEnd type="none" w="med" len="med"/>
            <a:tailEnd type="none" w="med" len="med"/>
          </a:ln>
        </p:spPr>
      </p:pic>
      <p:pic>
        <p:nvPicPr>
          <p:cNvPr id="19" name="Picture 23" descr="https://upload.wikimedia.org/wikipedia/commons/thumb/1/17/Union_flag_1606_(Kings_Colors).svg/2000px-Union_flag_1606_(Kings_Colors).svg.png">
            <a:extLst>
              <a:ext uri="{FF2B5EF4-FFF2-40B4-BE49-F238E27FC236}">
                <a16:creationId xmlns:a16="http://schemas.microsoft.com/office/drawing/2014/main" id="{5AB780BA-4E58-454A-8E5D-4F1A7C4750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3131" y="6108555"/>
            <a:ext cx="587375" cy="350837"/>
          </a:xfrm>
          <a:prstGeom prst="rect">
            <a:avLst/>
          </a:prstGeom>
          <a:noFill/>
          <a:ln w="9525" cap="flat" cmpd="sng">
            <a:solidFill>
              <a:schemeClr val="tx1"/>
            </a:solidFill>
            <a:prstDash val="solid"/>
            <a:miter/>
            <a:headEnd type="none" w="med" len="med"/>
            <a:tailEnd type="none" w="med" len="med"/>
          </a:ln>
        </p:spPr>
      </p:pic>
      <p:pic>
        <p:nvPicPr>
          <p:cNvPr id="20" name="Picture 21" descr="https://upload.wikimedia.org/wikipedia/en/thumb/b/ba/Flag_of_Germany.svg/1280px-Flag_of_Germany.svg.png">
            <a:extLst>
              <a:ext uri="{FF2B5EF4-FFF2-40B4-BE49-F238E27FC236}">
                <a16:creationId xmlns:a16="http://schemas.microsoft.com/office/drawing/2014/main" id="{7C898728-6FDA-4E7E-82D1-A39B5293CD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66673" y="6103792"/>
            <a:ext cx="601663" cy="360363"/>
          </a:xfrm>
          <a:prstGeom prst="rect">
            <a:avLst/>
          </a:prstGeom>
          <a:noFill/>
          <a:ln w="9525" cap="flat" cmpd="sng">
            <a:solidFill>
              <a:schemeClr val="tx1"/>
            </a:solidFill>
            <a:prstDash val="solid"/>
            <a:miter/>
            <a:headEnd type="none" w="med" len="med"/>
            <a:tailEnd type="none" w="med" len="med"/>
          </a:ln>
        </p:spPr>
      </p:pic>
      <p:pic>
        <p:nvPicPr>
          <p:cNvPr id="21" name="Grafik 2">
            <a:extLst>
              <a:ext uri="{FF2B5EF4-FFF2-40B4-BE49-F238E27FC236}">
                <a16:creationId xmlns:a16="http://schemas.microsoft.com/office/drawing/2014/main" id="{EE1E1265-D164-41AB-A2EC-550B383B70D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10153" y="1127314"/>
            <a:ext cx="2702675" cy="1365860"/>
          </a:xfrm>
          <a:prstGeom prst="rect">
            <a:avLst/>
          </a:prstGeom>
        </p:spPr>
      </p:pic>
      <p:pic>
        <p:nvPicPr>
          <p:cNvPr id="22" name="Grafik 11">
            <a:extLst>
              <a:ext uri="{FF2B5EF4-FFF2-40B4-BE49-F238E27FC236}">
                <a16:creationId xmlns:a16="http://schemas.microsoft.com/office/drawing/2014/main" id="{A54641E2-4075-4661-85F8-9C1950C4540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10153" y="4383883"/>
            <a:ext cx="2702675" cy="1365860"/>
          </a:xfrm>
          <a:prstGeom prst="rect">
            <a:avLst/>
          </a:prstGeom>
        </p:spPr>
      </p:pic>
      <p:pic>
        <p:nvPicPr>
          <p:cNvPr id="23" name="Grafik 16">
            <a:extLst>
              <a:ext uri="{FF2B5EF4-FFF2-40B4-BE49-F238E27FC236}">
                <a16:creationId xmlns:a16="http://schemas.microsoft.com/office/drawing/2014/main" id="{749DB60D-A320-447E-84E8-76C454DFCA6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095204" y="2776756"/>
            <a:ext cx="2702675" cy="1365860"/>
          </a:xfrm>
          <a:prstGeom prst="rect">
            <a:avLst/>
          </a:prstGeom>
        </p:spPr>
      </p:pic>
      <p:cxnSp>
        <p:nvCxnSpPr>
          <p:cNvPr id="24" name="Gerade Verbindung mit Pfeil 7167">
            <a:extLst>
              <a:ext uri="{FF2B5EF4-FFF2-40B4-BE49-F238E27FC236}">
                <a16:creationId xmlns:a16="http://schemas.microsoft.com/office/drawing/2014/main" id="{9F5676CD-D23E-463F-B8F0-B24984B796AF}"/>
              </a:ext>
            </a:extLst>
          </p:cNvPr>
          <p:cNvCxnSpPr>
            <a:cxnSpLocks/>
            <a:endCxn id="16" idx="1"/>
          </p:cNvCxnSpPr>
          <p:nvPr/>
        </p:nvCxnSpPr>
        <p:spPr>
          <a:xfrm flipV="1">
            <a:off x="7062141" y="1846312"/>
            <a:ext cx="1033065" cy="1618759"/>
          </a:xfrm>
          <a:prstGeom prst="straightConnector1">
            <a:avLst/>
          </a:prstGeom>
          <a:ln w="28575" cap="flat" cmpd="sng">
            <a:solidFill>
              <a:schemeClr val="tx1"/>
            </a:solidFill>
            <a:prstDash val="solid"/>
            <a:round/>
            <a:headEnd type="none" w="med" len="med"/>
            <a:tailEnd type="arrow" w="med" len="med"/>
          </a:ln>
        </p:spPr>
      </p:cxnSp>
      <p:cxnSp>
        <p:nvCxnSpPr>
          <p:cNvPr id="25" name="Gerade Verbindung mit Pfeil 7167">
            <a:extLst>
              <a:ext uri="{FF2B5EF4-FFF2-40B4-BE49-F238E27FC236}">
                <a16:creationId xmlns:a16="http://schemas.microsoft.com/office/drawing/2014/main" id="{A3B7B80C-CD29-443E-9DD9-FA5B162494C4}"/>
              </a:ext>
            </a:extLst>
          </p:cNvPr>
          <p:cNvCxnSpPr>
            <a:cxnSpLocks/>
          </p:cNvCxnSpPr>
          <p:nvPr/>
        </p:nvCxnSpPr>
        <p:spPr>
          <a:xfrm>
            <a:off x="7074592" y="3468459"/>
            <a:ext cx="1033065" cy="3781"/>
          </a:xfrm>
          <a:prstGeom prst="straightConnector1">
            <a:avLst/>
          </a:prstGeom>
          <a:ln w="28575" cap="flat" cmpd="sng">
            <a:solidFill>
              <a:schemeClr val="tx1"/>
            </a:solidFill>
            <a:prstDash val="solid"/>
            <a:round/>
            <a:headEnd type="none" w="med" len="med"/>
            <a:tailEnd type="arrow" w="med" len="med"/>
          </a:ln>
        </p:spPr>
      </p:cxnSp>
      <p:cxnSp>
        <p:nvCxnSpPr>
          <p:cNvPr id="26" name="Gerade Verbindung mit Pfeil 7167">
            <a:extLst>
              <a:ext uri="{FF2B5EF4-FFF2-40B4-BE49-F238E27FC236}">
                <a16:creationId xmlns:a16="http://schemas.microsoft.com/office/drawing/2014/main" id="{ED67AA30-1641-43C2-ABA1-92E3014B90B3}"/>
              </a:ext>
            </a:extLst>
          </p:cNvPr>
          <p:cNvCxnSpPr>
            <a:cxnSpLocks/>
          </p:cNvCxnSpPr>
          <p:nvPr/>
        </p:nvCxnSpPr>
        <p:spPr>
          <a:xfrm>
            <a:off x="7062137" y="3469470"/>
            <a:ext cx="1033065" cy="1632531"/>
          </a:xfrm>
          <a:prstGeom prst="straightConnector1">
            <a:avLst/>
          </a:prstGeom>
          <a:ln w="28575" cap="flat" cmpd="sng">
            <a:solidFill>
              <a:schemeClr val="tx1"/>
            </a:solidFill>
            <a:prstDash val="solid"/>
            <a:round/>
            <a:headEnd type="none" w="med" len="med"/>
            <a:tailEnd type="arrow" w="med" len="med"/>
          </a:ln>
        </p:spPr>
      </p:cxnSp>
      <p:sp>
        <p:nvSpPr>
          <p:cNvPr id="28" name="Textfeld 1">
            <a:extLst>
              <a:ext uri="{FF2B5EF4-FFF2-40B4-BE49-F238E27FC236}">
                <a16:creationId xmlns:a16="http://schemas.microsoft.com/office/drawing/2014/main" id="{7C1716CA-60D2-48E1-B4B8-8F177725B8E5}"/>
              </a:ext>
            </a:extLst>
          </p:cNvPr>
          <p:cNvSpPr txBox="1"/>
          <p:nvPr/>
        </p:nvSpPr>
        <p:spPr>
          <a:xfrm>
            <a:off x="186902" y="6137808"/>
            <a:ext cx="3398983" cy="246221"/>
          </a:xfrm>
          <a:prstGeom prst="rect">
            <a:avLst/>
          </a:prstGeom>
          <a:noFill/>
        </p:spPr>
        <p:txBody>
          <a:bodyPr wrap="square" rtlCol="0">
            <a:spAutoFit/>
          </a:bodyPr>
          <a:lstStyle/>
          <a:p>
            <a:r>
              <a:rPr lang="de-DE" sz="1000" dirty="0" err="1"/>
              <a:t>Available</a:t>
            </a:r>
            <a:r>
              <a:rPr lang="de-DE" sz="1000" dirty="0"/>
              <a:t> at </a:t>
            </a:r>
            <a:r>
              <a:rPr lang="de-DE" sz="1000" dirty="0">
                <a:solidFill>
                  <a:srgbClr val="3B2182"/>
                </a:solidFill>
                <a:hlinkClick r:id="rId10">
                  <a:extLst>
                    <a:ext uri="{A12FA001-AC4F-418D-AE19-62706E023703}">
                      <ahyp:hlinkClr xmlns:ahyp="http://schemas.microsoft.com/office/drawing/2018/hyperlinkcolor" val="tx"/>
                    </a:ext>
                  </a:extLst>
                </a:hlinkClick>
              </a:rPr>
              <a:t>www.uxberlin.com/business-innovationkit</a:t>
            </a:r>
            <a:r>
              <a:rPr lang="de-DE" sz="1000" dirty="0">
                <a:solidFill>
                  <a:srgbClr val="3B2182"/>
                </a:solidFill>
              </a:rPr>
              <a:t> </a:t>
            </a:r>
          </a:p>
        </p:txBody>
      </p:sp>
    </p:spTree>
    <p:extLst>
      <p:ext uri="{BB962C8B-B14F-4D97-AF65-F5344CB8AC3E}">
        <p14:creationId xmlns:p14="http://schemas.microsoft.com/office/powerpoint/2010/main" val="63366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pPr>
              <a:buSzPts val="2100"/>
            </a:pPr>
            <a:r>
              <a:rPr lang="en-US" altLang="de-DE" sz="2000" b="1" dirty="0">
                <a:latin typeface="Helvetica Neue" charset="0"/>
                <a:ea typeface="Helvetica Neue" charset="0"/>
                <a:cs typeface="Helvetica Neue" charset="0"/>
              </a:rPr>
              <a:t>TOOLS TO SUPPORT </a:t>
            </a:r>
            <a:r>
              <a:rPr lang="en-US" sz="2000" b="1" dirty="0">
                <a:solidFill>
                  <a:srgbClr val="469BDD"/>
                </a:solidFill>
                <a:latin typeface="Helvetica Neue" charset="0"/>
                <a:ea typeface="Helvetica Neue" charset="0"/>
                <a:cs typeface="Helvetica Neue" charset="0"/>
              </a:rPr>
              <a:t>SUSTAINABLE BUSINESS MODEL DESIGN </a:t>
            </a:r>
            <a:r>
              <a:rPr lang="en-US" sz="2000" b="1" dirty="0">
                <a:latin typeface="Helvetica Neue" charset="0"/>
                <a:ea typeface="Helvetica Neue" charset="0"/>
                <a:cs typeface="Helvetica Neue" charset="0"/>
              </a:rPr>
              <a:t>– </a:t>
            </a:r>
            <a:r>
              <a:rPr lang="en-US" sz="2000" b="1" dirty="0"/>
              <a:t>THE BIK’S WORKSHEET </a:t>
            </a:r>
            <a:endParaRPr sz="2000" b="1" dirty="0">
              <a:solidFill>
                <a:srgbClr val="188EC9"/>
              </a:solidFill>
              <a:latin typeface="Helvetica Neue" charset="0"/>
              <a:ea typeface="Helvetica Neue" charset="0"/>
              <a:cs typeface="Helvetica Neue" charset="0"/>
              <a:sym typeface="Helvetica Neue"/>
            </a:endParaRPr>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27" name="Grafik 5">
            <a:extLst>
              <a:ext uri="{FF2B5EF4-FFF2-40B4-BE49-F238E27FC236}">
                <a16:creationId xmlns:a16="http://schemas.microsoft.com/office/drawing/2014/main" id="{CD440376-06FE-BCB2-CFC7-D49CE454107E}"/>
              </a:ext>
            </a:extLst>
          </p:cNvPr>
          <p:cNvPicPr>
            <a:picLocks noChangeAspect="1"/>
          </p:cNvPicPr>
          <p:nvPr/>
        </p:nvPicPr>
        <p:blipFill>
          <a:blip r:embed="rId4"/>
          <a:stretch>
            <a:fillRect/>
          </a:stretch>
        </p:blipFill>
        <p:spPr>
          <a:xfrm>
            <a:off x="1677878" y="1360150"/>
            <a:ext cx="8980487" cy="4570413"/>
          </a:xfrm>
          <a:prstGeom prst="rect">
            <a:avLst/>
          </a:prstGeom>
          <a:noFill/>
          <a:ln w="9525">
            <a:noFill/>
          </a:ln>
        </p:spPr>
      </p:pic>
    </p:spTree>
    <p:extLst>
      <p:ext uri="{BB962C8B-B14F-4D97-AF65-F5344CB8AC3E}">
        <p14:creationId xmlns:p14="http://schemas.microsoft.com/office/powerpoint/2010/main" val="191990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pPr>
              <a:buSzPts val="2100"/>
            </a:pPr>
            <a:r>
              <a:rPr lang="en-US" altLang="de-DE" sz="2000" b="1" dirty="0"/>
              <a:t>TOOLS TO SUPPORT </a:t>
            </a:r>
            <a:r>
              <a:rPr lang="en-US" sz="2000" b="1" dirty="0">
                <a:solidFill>
                  <a:srgbClr val="469BDD"/>
                </a:solidFill>
              </a:rPr>
              <a:t>SUSTAINABLE BUSINESS MODEL DESIGN</a:t>
            </a:r>
            <a:r>
              <a:rPr lang="en-US" sz="2000" b="1" dirty="0"/>
              <a:t> – THE BIK</a:t>
            </a:r>
            <a:r>
              <a:rPr lang="en-US" altLang="de-DE" sz="2000" b="1" dirty="0"/>
              <a:t> </a:t>
            </a:r>
            <a:br>
              <a:rPr lang="en-US" altLang="de-DE" sz="2000" b="1" dirty="0"/>
            </a:br>
            <a:r>
              <a:rPr lang="en-US" altLang="de-DE" sz="2000" b="1" dirty="0"/>
              <a:t>EXAMPLE: PHILIPS’ PAY PER LUX LIGHTING</a:t>
            </a:r>
            <a:endParaRPr sz="2000" b="1" dirty="0">
              <a:solidFill>
                <a:srgbClr val="188EC9"/>
              </a:solidFill>
              <a:latin typeface="Helvetica Neue" charset="0"/>
              <a:ea typeface="Helvetica Neue" charset="0"/>
              <a:cs typeface="Helvetica Neue" charset="0"/>
              <a:sym typeface="Helvetica Neue"/>
            </a:endParaRPr>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19">
            <a:alphaModFix/>
          </a:blip>
          <a:srcRect/>
          <a:stretch/>
        </p:blipFill>
        <p:spPr>
          <a:xfrm>
            <a:off x="9060144" y="6165984"/>
            <a:ext cx="2721249" cy="646107"/>
          </a:xfrm>
          <a:prstGeom prst="rect">
            <a:avLst/>
          </a:prstGeom>
          <a:noFill/>
          <a:ln>
            <a:noFill/>
          </a:ln>
        </p:spPr>
      </p:pic>
      <p:pic>
        <p:nvPicPr>
          <p:cNvPr id="877" name="Grafik 5">
            <a:extLst>
              <a:ext uri="{FF2B5EF4-FFF2-40B4-BE49-F238E27FC236}">
                <a16:creationId xmlns:a16="http://schemas.microsoft.com/office/drawing/2014/main" id="{60D737F0-9C8D-4C67-88FF-160FA792AA37}"/>
              </a:ext>
            </a:extLst>
          </p:cNvPr>
          <p:cNvPicPr>
            <a:picLocks noChangeAspect="1"/>
          </p:cNvPicPr>
          <p:nvPr/>
        </p:nvPicPr>
        <p:blipFill>
          <a:blip r:embed="rId20"/>
          <a:stretch>
            <a:fillRect/>
          </a:stretch>
        </p:blipFill>
        <p:spPr>
          <a:xfrm>
            <a:off x="1679090" y="1447218"/>
            <a:ext cx="8980487" cy="4570413"/>
          </a:xfrm>
          <a:prstGeom prst="rect">
            <a:avLst/>
          </a:prstGeom>
          <a:noFill/>
          <a:ln w="9525">
            <a:noFill/>
          </a:ln>
        </p:spPr>
      </p:pic>
      <p:grpSp>
        <p:nvGrpSpPr>
          <p:cNvPr id="878" name="Gruppieren 70">
            <a:extLst>
              <a:ext uri="{FF2B5EF4-FFF2-40B4-BE49-F238E27FC236}">
                <a16:creationId xmlns:a16="http://schemas.microsoft.com/office/drawing/2014/main" id="{BB15ADC3-5498-9848-C7D8-D0B3B5001354}"/>
              </a:ext>
            </a:extLst>
          </p:cNvPr>
          <p:cNvGrpSpPr/>
          <p:nvPr/>
        </p:nvGrpSpPr>
        <p:grpSpPr>
          <a:xfrm>
            <a:off x="8001282" y="3184670"/>
            <a:ext cx="2130930" cy="2389513"/>
            <a:chOff x="8458229" y="2848786"/>
            <a:chExt cx="2130930" cy="2389513"/>
          </a:xfrm>
        </p:grpSpPr>
        <p:grpSp>
          <p:nvGrpSpPr>
            <p:cNvPr id="879" name="Gruppieren 9">
              <a:extLst>
                <a:ext uri="{FF2B5EF4-FFF2-40B4-BE49-F238E27FC236}">
                  <a16:creationId xmlns:a16="http://schemas.microsoft.com/office/drawing/2014/main" id="{CD285BB0-F87F-4D5E-9982-DD532918C3D9}"/>
                </a:ext>
              </a:extLst>
            </p:cNvPr>
            <p:cNvGrpSpPr/>
            <p:nvPr/>
          </p:nvGrpSpPr>
          <p:grpSpPr>
            <a:xfrm>
              <a:off x="8458229" y="4713486"/>
              <a:ext cx="2130930" cy="524813"/>
              <a:chOff x="7541970" y="4950220"/>
              <a:chExt cx="2130624" cy="524869"/>
            </a:xfrm>
          </p:grpSpPr>
          <p:pic>
            <p:nvPicPr>
              <p:cNvPr id="881" name="Picture 9" descr="image">
                <a:extLst>
                  <a:ext uri="{FF2B5EF4-FFF2-40B4-BE49-F238E27FC236}">
                    <a16:creationId xmlns:a16="http://schemas.microsoft.com/office/drawing/2014/main" id="{2744ED3C-B7A3-42B6-BB04-E1D112D4EC50}"/>
                  </a:ext>
                </a:extLst>
              </p:cNvPr>
              <p:cNvPicPr>
                <a:picLocks noChangeAspect="1"/>
              </p:cNvPicPr>
              <p:nvPr>
                <p:custDataLst>
                  <p:tags r:id="rId15"/>
                </p:custDataLst>
              </p:nvPr>
            </p:nvPicPr>
            <p:blipFill>
              <a:blip r:embed="rId21" cstate="screen">
                <a:extLst>
                  <a:ext uri="{28A0092B-C50C-407E-A947-70E740481C1C}">
                    <a14:useLocalDpi xmlns:a14="http://schemas.microsoft.com/office/drawing/2010/main"/>
                  </a:ext>
                </a:extLst>
              </a:blip>
              <a:srcRect b="-98"/>
              <a:stretch>
                <a:fillRect/>
              </a:stretch>
            </p:blipFill>
            <p:spPr>
              <a:xfrm rot="415067">
                <a:off x="7541970" y="4950220"/>
                <a:ext cx="2130624" cy="524869"/>
              </a:xfrm>
              <a:prstGeom prst="rect">
                <a:avLst/>
              </a:prstGeom>
              <a:noFill/>
              <a:ln w="9525">
                <a:noFill/>
              </a:ln>
            </p:spPr>
          </p:pic>
          <p:sp>
            <p:nvSpPr>
              <p:cNvPr id="882" name="Text Box 10">
                <a:extLst>
                  <a:ext uri="{FF2B5EF4-FFF2-40B4-BE49-F238E27FC236}">
                    <a16:creationId xmlns:a16="http://schemas.microsoft.com/office/drawing/2014/main" id="{A07C9F6E-90BF-446B-A8B3-7EAEC31086BD}"/>
                  </a:ext>
                </a:extLst>
              </p:cNvPr>
              <p:cNvSpPr txBox="1"/>
              <p:nvPr>
                <p:custDataLst>
                  <p:tags r:id="rId16"/>
                </p:custDataLst>
              </p:nvPr>
            </p:nvSpPr>
            <p:spPr>
              <a:xfrm rot="319692">
                <a:off x="7557213" y="4966908"/>
                <a:ext cx="2024928" cy="492495"/>
              </a:xfrm>
              <a:prstGeom prst="rect">
                <a:avLst/>
              </a:prstGeom>
              <a:noFill/>
              <a:ln w="9525">
                <a:noFill/>
              </a:ln>
            </p:spPr>
            <p:txBody>
              <a:bodyPr wrap="square" anchor="t">
                <a:spAutoFit/>
              </a:bodyPr>
              <a:lstStyle/>
              <a:p>
                <a:pPr marL="176530" indent="-176530">
                  <a:spcAft>
                    <a:spcPts val="200"/>
                  </a:spcAft>
                  <a:buClr>
                    <a:srgbClr val="339933"/>
                  </a:buClr>
                  <a:buFont typeface="Wingdings" panose="05000000000000000000" pitchFamily="2" charset="2"/>
                  <a:buChar char="§"/>
                </a:pPr>
                <a:r>
                  <a:rPr lang="en-US" altLang="en-US" sz="1300" dirty="0"/>
                  <a:t>Reduce material costs through recycling </a:t>
                </a:r>
              </a:p>
            </p:txBody>
          </p:sp>
        </p:grpSp>
        <p:cxnSp>
          <p:nvCxnSpPr>
            <p:cNvPr id="880" name="Gerade Verbindung mit Pfeil 46">
              <a:extLst>
                <a:ext uri="{FF2B5EF4-FFF2-40B4-BE49-F238E27FC236}">
                  <a16:creationId xmlns:a16="http://schemas.microsoft.com/office/drawing/2014/main" id="{06297D5C-1163-47EA-A935-A02A6D87BA43}"/>
                </a:ext>
              </a:extLst>
            </p:cNvPr>
            <p:cNvCxnSpPr>
              <a:cxnSpLocks/>
              <a:endCxn id="909" idx="0"/>
            </p:cNvCxnSpPr>
            <p:nvPr/>
          </p:nvCxnSpPr>
          <p:spPr>
            <a:xfrm flipH="1">
              <a:off x="9555300" y="2848786"/>
              <a:ext cx="58342" cy="1866610"/>
            </a:xfrm>
            <a:prstGeom prst="straightConnector1">
              <a:avLst/>
            </a:prstGeom>
            <a:ln w="28575" cap="flat" cmpd="sng">
              <a:solidFill>
                <a:schemeClr val="tx1"/>
              </a:solidFill>
              <a:prstDash val="solid"/>
              <a:round/>
              <a:headEnd type="none" w="med" len="med"/>
              <a:tailEnd type="arrow" w="med" len="med"/>
            </a:ln>
          </p:spPr>
        </p:cxnSp>
      </p:grpSp>
      <p:grpSp>
        <p:nvGrpSpPr>
          <p:cNvPr id="883" name="Gruppieren 58">
            <a:extLst>
              <a:ext uri="{FF2B5EF4-FFF2-40B4-BE49-F238E27FC236}">
                <a16:creationId xmlns:a16="http://schemas.microsoft.com/office/drawing/2014/main" id="{6B4BE421-3FA2-E5B1-EA90-547B6227FAE8}"/>
              </a:ext>
            </a:extLst>
          </p:cNvPr>
          <p:cNvGrpSpPr/>
          <p:nvPr/>
        </p:nvGrpSpPr>
        <p:grpSpPr>
          <a:xfrm>
            <a:off x="1582863" y="1848552"/>
            <a:ext cx="1515719" cy="3654662"/>
            <a:chOff x="1582863" y="1564465"/>
            <a:chExt cx="1515719" cy="3654662"/>
          </a:xfrm>
        </p:grpSpPr>
        <p:grpSp>
          <p:nvGrpSpPr>
            <p:cNvPr id="884" name="Gruppieren 43">
              <a:extLst>
                <a:ext uri="{FF2B5EF4-FFF2-40B4-BE49-F238E27FC236}">
                  <a16:creationId xmlns:a16="http://schemas.microsoft.com/office/drawing/2014/main" id="{B2DA6779-D8AF-40AC-9CBA-D74790F16213}"/>
                </a:ext>
              </a:extLst>
            </p:cNvPr>
            <p:cNvGrpSpPr/>
            <p:nvPr/>
          </p:nvGrpSpPr>
          <p:grpSpPr>
            <a:xfrm>
              <a:off x="1582863" y="1564465"/>
              <a:ext cx="1515024" cy="1362976"/>
              <a:chOff x="273638" y="3605665"/>
              <a:chExt cx="1515024" cy="1362976"/>
            </a:xfrm>
          </p:grpSpPr>
          <p:pic>
            <p:nvPicPr>
              <p:cNvPr id="888" name="Picture 9" descr="image">
                <a:extLst>
                  <a:ext uri="{FF2B5EF4-FFF2-40B4-BE49-F238E27FC236}">
                    <a16:creationId xmlns:a16="http://schemas.microsoft.com/office/drawing/2014/main" id="{965CD7DA-BBA5-4EF7-9272-D2CFA18B8516}"/>
                  </a:ext>
                </a:extLst>
              </p:cNvPr>
              <p:cNvPicPr>
                <a:picLocks noChangeAspect="1"/>
              </p:cNvPicPr>
              <p:nvPr>
                <p:custDataLst>
                  <p:tags r:id="rId13"/>
                </p:custDataLst>
              </p:nvPr>
            </p:nvPicPr>
            <p:blipFill>
              <a:blip r:embed="rId22" cstate="screen">
                <a:extLst>
                  <a:ext uri="{28A0092B-C50C-407E-A947-70E740481C1C}">
                    <a14:useLocalDpi xmlns:a14="http://schemas.microsoft.com/office/drawing/2010/main"/>
                  </a:ext>
                </a:extLst>
              </a:blip>
              <a:srcRect b="-98"/>
              <a:stretch>
                <a:fillRect/>
              </a:stretch>
            </p:blipFill>
            <p:spPr>
              <a:xfrm rot="415067">
                <a:off x="273638" y="3605665"/>
                <a:ext cx="1481138" cy="1362976"/>
              </a:xfrm>
              <a:prstGeom prst="rect">
                <a:avLst/>
              </a:prstGeom>
              <a:noFill/>
              <a:ln w="9525">
                <a:noFill/>
              </a:ln>
            </p:spPr>
          </p:pic>
          <p:sp>
            <p:nvSpPr>
              <p:cNvPr id="889" name="Text Box 10">
                <a:extLst>
                  <a:ext uri="{FF2B5EF4-FFF2-40B4-BE49-F238E27FC236}">
                    <a16:creationId xmlns:a16="http://schemas.microsoft.com/office/drawing/2014/main" id="{D3D63781-C2B7-4386-8C96-C90696588D87}"/>
                  </a:ext>
                </a:extLst>
              </p:cNvPr>
              <p:cNvSpPr txBox="1"/>
              <p:nvPr>
                <p:custDataLst>
                  <p:tags r:id="rId14"/>
                </p:custDataLst>
              </p:nvPr>
            </p:nvSpPr>
            <p:spPr>
              <a:xfrm rot="180000">
                <a:off x="302762" y="3647115"/>
                <a:ext cx="1485900" cy="1318310"/>
              </a:xfrm>
              <a:prstGeom prst="rect">
                <a:avLst/>
              </a:prstGeom>
              <a:noFill/>
              <a:ln w="9525">
                <a:noFill/>
              </a:ln>
            </p:spPr>
            <p:txBody>
              <a:bodyPr anchor="t">
                <a:spAutoFit/>
              </a:bodyPr>
              <a:lstStyle/>
              <a:p>
                <a:pPr marL="176530" indent="-176530">
                  <a:spcAft>
                    <a:spcPts val="200"/>
                  </a:spcAft>
                  <a:buClr>
                    <a:srgbClr val="339933"/>
                  </a:buClr>
                  <a:buFont typeface="Wingdings" panose="05000000000000000000" pitchFamily="2" charset="2"/>
                  <a:buChar char="§"/>
                </a:pPr>
                <a:r>
                  <a:rPr lang="en-US" altLang="en-US" sz="1300" dirty="0"/>
                  <a:t>SDG 12: Responsible Consumption &amp; Production</a:t>
                </a:r>
              </a:p>
              <a:p>
                <a:pPr marL="176530" indent="-176530">
                  <a:spcAft>
                    <a:spcPts val="200"/>
                  </a:spcAft>
                  <a:buClr>
                    <a:srgbClr val="339933"/>
                  </a:buClr>
                  <a:buFont typeface="Wingdings" panose="05000000000000000000" pitchFamily="2" charset="2"/>
                  <a:buChar char="§"/>
                </a:pPr>
                <a:r>
                  <a:rPr lang="en-US" altLang="en-US" sz="1300" dirty="0"/>
                  <a:t>SDG 13: Climate Action</a:t>
                </a:r>
              </a:p>
            </p:txBody>
          </p:sp>
        </p:grpSp>
        <p:grpSp>
          <p:nvGrpSpPr>
            <p:cNvPr id="885" name="Gruppieren 43">
              <a:extLst>
                <a:ext uri="{FF2B5EF4-FFF2-40B4-BE49-F238E27FC236}">
                  <a16:creationId xmlns:a16="http://schemas.microsoft.com/office/drawing/2014/main" id="{CBA267C7-EACF-41E9-B7FB-893ABE0D2C3E}"/>
                </a:ext>
              </a:extLst>
            </p:cNvPr>
            <p:cNvGrpSpPr/>
            <p:nvPr/>
          </p:nvGrpSpPr>
          <p:grpSpPr>
            <a:xfrm>
              <a:off x="1617444" y="3603624"/>
              <a:ext cx="1481138" cy="1615503"/>
              <a:chOff x="363725" y="2736886"/>
              <a:chExt cx="1481138" cy="1615503"/>
            </a:xfrm>
          </p:grpSpPr>
          <p:pic>
            <p:nvPicPr>
              <p:cNvPr id="886" name="Picture 9" descr="image">
                <a:extLst>
                  <a:ext uri="{FF2B5EF4-FFF2-40B4-BE49-F238E27FC236}">
                    <a16:creationId xmlns:a16="http://schemas.microsoft.com/office/drawing/2014/main" id="{28959F03-EEA2-4DA4-9D8E-AA83CB039BE2}"/>
                  </a:ext>
                </a:extLst>
              </p:cNvPr>
              <p:cNvPicPr>
                <a:picLocks noChangeAspect="1"/>
              </p:cNvPicPr>
              <p:nvPr>
                <p:custDataLst>
                  <p:tags r:id="rId11"/>
                </p:custDataLst>
              </p:nvPr>
            </p:nvPicPr>
            <p:blipFill>
              <a:blip r:embed="rId21" cstate="screen">
                <a:extLst>
                  <a:ext uri="{28A0092B-C50C-407E-A947-70E740481C1C}">
                    <a14:useLocalDpi xmlns:a14="http://schemas.microsoft.com/office/drawing/2010/main"/>
                  </a:ext>
                </a:extLst>
              </a:blip>
              <a:srcRect b="-98"/>
              <a:stretch>
                <a:fillRect/>
              </a:stretch>
            </p:blipFill>
            <p:spPr>
              <a:xfrm rot="415067">
                <a:off x="363725" y="2736886"/>
                <a:ext cx="1481138" cy="1615503"/>
              </a:xfrm>
              <a:prstGeom prst="rect">
                <a:avLst/>
              </a:prstGeom>
              <a:noFill/>
              <a:ln w="9525">
                <a:noFill/>
              </a:ln>
            </p:spPr>
          </p:pic>
          <p:sp>
            <p:nvSpPr>
              <p:cNvPr id="887" name="Text Box 10">
                <a:extLst>
                  <a:ext uri="{FF2B5EF4-FFF2-40B4-BE49-F238E27FC236}">
                    <a16:creationId xmlns:a16="http://schemas.microsoft.com/office/drawing/2014/main" id="{58D1E973-01ED-4378-99B7-C8330EB77C1C}"/>
                  </a:ext>
                </a:extLst>
              </p:cNvPr>
              <p:cNvSpPr txBox="1"/>
              <p:nvPr>
                <p:custDataLst>
                  <p:tags r:id="rId12"/>
                </p:custDataLst>
              </p:nvPr>
            </p:nvSpPr>
            <p:spPr>
              <a:xfrm rot="180000">
                <a:off x="455587" y="2798278"/>
                <a:ext cx="1310595" cy="1492716"/>
              </a:xfrm>
              <a:prstGeom prst="rect">
                <a:avLst/>
              </a:prstGeom>
              <a:noFill/>
              <a:ln w="9525">
                <a:noFill/>
              </a:ln>
            </p:spPr>
            <p:txBody>
              <a:bodyPr wrap="square" anchor="t">
                <a:spAutoFit/>
              </a:bodyPr>
              <a:lstStyle/>
              <a:p>
                <a:pPr>
                  <a:spcAft>
                    <a:spcPts val="200"/>
                  </a:spcAft>
                  <a:buClr>
                    <a:srgbClr val="339933"/>
                  </a:buClr>
                </a:pPr>
                <a:r>
                  <a:rPr lang="en-US" sz="1300" dirty="0"/>
                  <a:t>“We strive to make the world healthier and more sustainable</a:t>
                </a:r>
                <a:br>
                  <a:rPr lang="en-US" sz="1300" dirty="0"/>
                </a:br>
                <a:r>
                  <a:rPr lang="en-US" sz="1300" b="1" dirty="0"/>
                  <a:t>through innovation</a:t>
                </a:r>
                <a:r>
                  <a:rPr lang="en-US" sz="1300" dirty="0"/>
                  <a:t>” </a:t>
                </a:r>
              </a:p>
            </p:txBody>
          </p:sp>
        </p:grpSp>
      </p:grpSp>
      <p:grpSp>
        <p:nvGrpSpPr>
          <p:cNvPr id="890" name="Gruppieren 60">
            <a:extLst>
              <a:ext uri="{FF2B5EF4-FFF2-40B4-BE49-F238E27FC236}">
                <a16:creationId xmlns:a16="http://schemas.microsoft.com/office/drawing/2014/main" id="{657B15BA-4F9C-ACEC-FCD7-DF7EA05DCA73}"/>
              </a:ext>
            </a:extLst>
          </p:cNvPr>
          <p:cNvGrpSpPr/>
          <p:nvPr/>
        </p:nvGrpSpPr>
        <p:grpSpPr>
          <a:xfrm>
            <a:off x="2828302" y="1741065"/>
            <a:ext cx="1877259" cy="2243357"/>
            <a:chOff x="2828302" y="1456978"/>
            <a:chExt cx="1877259" cy="2243357"/>
          </a:xfrm>
        </p:grpSpPr>
        <p:cxnSp>
          <p:nvCxnSpPr>
            <p:cNvPr id="891" name="Gerade Verbindung mit Pfeil 7167">
              <a:extLst>
                <a:ext uri="{FF2B5EF4-FFF2-40B4-BE49-F238E27FC236}">
                  <a16:creationId xmlns:a16="http://schemas.microsoft.com/office/drawing/2014/main" id="{0E59F702-C6D4-4298-B835-5ABE6EE4A0DA}"/>
                </a:ext>
              </a:extLst>
            </p:cNvPr>
            <p:cNvCxnSpPr>
              <a:cxnSpLocks/>
            </p:cNvCxnSpPr>
            <p:nvPr/>
          </p:nvCxnSpPr>
          <p:spPr>
            <a:xfrm flipV="1">
              <a:off x="2828302" y="2237632"/>
              <a:ext cx="409754" cy="1462703"/>
            </a:xfrm>
            <a:prstGeom prst="straightConnector1">
              <a:avLst/>
            </a:prstGeom>
            <a:ln w="28575" cap="flat" cmpd="sng">
              <a:solidFill>
                <a:schemeClr val="tx1"/>
              </a:solidFill>
              <a:prstDash val="solid"/>
              <a:round/>
              <a:headEnd type="none" w="med" len="med"/>
              <a:tailEnd type="arrow" w="med" len="med"/>
            </a:ln>
          </p:spPr>
        </p:cxnSp>
        <p:grpSp>
          <p:nvGrpSpPr>
            <p:cNvPr id="892" name="Gruppieren 53">
              <a:extLst>
                <a:ext uri="{FF2B5EF4-FFF2-40B4-BE49-F238E27FC236}">
                  <a16:creationId xmlns:a16="http://schemas.microsoft.com/office/drawing/2014/main" id="{85D3A44B-1EAE-401C-ABA8-FC5EDFFDC891}"/>
                </a:ext>
              </a:extLst>
            </p:cNvPr>
            <p:cNvGrpSpPr/>
            <p:nvPr/>
          </p:nvGrpSpPr>
          <p:grpSpPr>
            <a:xfrm>
              <a:off x="3224423" y="1456978"/>
              <a:ext cx="1481138" cy="1542846"/>
              <a:chOff x="375121" y="2672550"/>
              <a:chExt cx="1481138" cy="1542846"/>
            </a:xfrm>
          </p:grpSpPr>
          <p:pic>
            <p:nvPicPr>
              <p:cNvPr id="893" name="Picture 9" descr="image">
                <a:extLst>
                  <a:ext uri="{FF2B5EF4-FFF2-40B4-BE49-F238E27FC236}">
                    <a16:creationId xmlns:a16="http://schemas.microsoft.com/office/drawing/2014/main" id="{59E77D18-9695-4F82-ADD6-43FF537D56B0}"/>
                  </a:ext>
                </a:extLst>
              </p:cNvPr>
              <p:cNvPicPr>
                <a:picLocks noChangeAspect="1"/>
              </p:cNvPicPr>
              <p:nvPr>
                <p:custDataLst>
                  <p:tags r:id="rId9"/>
                </p:custDataLst>
              </p:nvPr>
            </p:nvPicPr>
            <p:blipFill>
              <a:blip r:embed="rId21" cstate="screen">
                <a:extLst>
                  <a:ext uri="{28A0092B-C50C-407E-A947-70E740481C1C}">
                    <a14:useLocalDpi xmlns:a14="http://schemas.microsoft.com/office/drawing/2010/main"/>
                  </a:ext>
                </a:extLst>
              </a:blip>
              <a:srcRect b="-98"/>
              <a:stretch>
                <a:fillRect/>
              </a:stretch>
            </p:blipFill>
            <p:spPr>
              <a:xfrm rot="415067">
                <a:off x="375121" y="2686006"/>
                <a:ext cx="1481138" cy="1529390"/>
              </a:xfrm>
              <a:prstGeom prst="rect">
                <a:avLst/>
              </a:prstGeom>
              <a:noFill/>
              <a:ln w="9525">
                <a:noFill/>
              </a:ln>
            </p:spPr>
          </p:pic>
          <p:sp>
            <p:nvSpPr>
              <p:cNvPr id="894" name="Text Box 10">
                <a:extLst>
                  <a:ext uri="{FF2B5EF4-FFF2-40B4-BE49-F238E27FC236}">
                    <a16:creationId xmlns:a16="http://schemas.microsoft.com/office/drawing/2014/main" id="{76E25AE4-27FD-4604-8256-5409ACA5E1E8}"/>
                  </a:ext>
                </a:extLst>
              </p:cNvPr>
              <p:cNvSpPr txBox="1"/>
              <p:nvPr>
                <p:custDataLst>
                  <p:tags r:id="rId10"/>
                </p:custDataLst>
              </p:nvPr>
            </p:nvSpPr>
            <p:spPr>
              <a:xfrm rot="180000">
                <a:off x="455587" y="2672550"/>
                <a:ext cx="1310595" cy="1492716"/>
              </a:xfrm>
              <a:prstGeom prst="rect">
                <a:avLst/>
              </a:prstGeom>
              <a:noFill/>
              <a:ln w="9525">
                <a:noFill/>
              </a:ln>
            </p:spPr>
            <p:txBody>
              <a:bodyPr wrap="square" anchor="t">
                <a:spAutoFit/>
              </a:bodyPr>
              <a:lstStyle/>
              <a:p>
                <a:pPr>
                  <a:spcAft>
                    <a:spcPts val="200"/>
                  </a:spcAft>
                  <a:buClr>
                    <a:srgbClr val="339933"/>
                  </a:buClr>
                </a:pPr>
                <a:r>
                  <a:rPr lang="en-US" sz="1300" dirty="0"/>
                  <a:t>Green lighting as a service (design, equipment, installation, maintenance, upgrades)</a:t>
                </a:r>
              </a:p>
            </p:txBody>
          </p:sp>
        </p:grpSp>
      </p:grpSp>
      <p:grpSp>
        <p:nvGrpSpPr>
          <p:cNvPr id="895" name="Gruppieren 68">
            <a:extLst>
              <a:ext uri="{FF2B5EF4-FFF2-40B4-BE49-F238E27FC236}">
                <a16:creationId xmlns:a16="http://schemas.microsoft.com/office/drawing/2014/main" id="{3C2DCD79-A058-AAA2-9479-D840A0CDB68C}"/>
              </a:ext>
            </a:extLst>
          </p:cNvPr>
          <p:cNvGrpSpPr/>
          <p:nvPr/>
        </p:nvGrpSpPr>
        <p:grpSpPr>
          <a:xfrm>
            <a:off x="4614586" y="1767900"/>
            <a:ext cx="5524626" cy="1484325"/>
            <a:chOff x="4614586" y="1483813"/>
            <a:chExt cx="5524626" cy="1484325"/>
          </a:xfrm>
        </p:grpSpPr>
        <p:pic>
          <p:nvPicPr>
            <p:cNvPr id="896" name="Picture 9" descr="image">
              <a:extLst>
                <a:ext uri="{FF2B5EF4-FFF2-40B4-BE49-F238E27FC236}">
                  <a16:creationId xmlns:a16="http://schemas.microsoft.com/office/drawing/2014/main" id="{B6BCE6B3-86E5-4B76-AD96-DEEE44A0A552}"/>
                </a:ext>
              </a:extLst>
            </p:cNvPr>
            <p:cNvPicPr>
              <a:picLocks noChangeAspect="1"/>
            </p:cNvPicPr>
            <p:nvPr>
              <p:custDataLst>
                <p:tags r:id="rId7"/>
              </p:custDataLst>
            </p:nvPr>
          </p:nvPicPr>
          <p:blipFill>
            <a:blip r:embed="rId21" cstate="screen">
              <a:extLst>
                <a:ext uri="{28A0092B-C50C-407E-A947-70E740481C1C}">
                  <a14:useLocalDpi xmlns:a14="http://schemas.microsoft.com/office/drawing/2010/main"/>
                </a:ext>
              </a:extLst>
            </a:blip>
            <a:srcRect b="-98"/>
            <a:stretch>
              <a:fillRect/>
            </a:stretch>
          </p:blipFill>
          <p:spPr>
            <a:xfrm rot="415067">
              <a:off x="8203180" y="1483813"/>
              <a:ext cx="1936032" cy="1375708"/>
            </a:xfrm>
            <a:prstGeom prst="rect">
              <a:avLst/>
            </a:prstGeom>
            <a:noFill/>
            <a:ln w="9525">
              <a:noFill/>
            </a:ln>
          </p:spPr>
        </p:pic>
        <p:sp>
          <p:nvSpPr>
            <p:cNvPr id="897" name="Text Box 10">
              <a:extLst>
                <a:ext uri="{FF2B5EF4-FFF2-40B4-BE49-F238E27FC236}">
                  <a16:creationId xmlns:a16="http://schemas.microsoft.com/office/drawing/2014/main" id="{8BC60C0A-CE90-4EF5-894A-C1FCB84360BA}"/>
                </a:ext>
              </a:extLst>
            </p:cNvPr>
            <p:cNvSpPr txBox="1"/>
            <p:nvPr>
              <p:custDataLst>
                <p:tags r:id="rId8"/>
              </p:custDataLst>
            </p:nvPr>
          </p:nvSpPr>
          <p:spPr>
            <a:xfrm rot="206229">
              <a:off x="8233742" y="1537626"/>
              <a:ext cx="1857258" cy="1430512"/>
            </a:xfrm>
            <a:prstGeom prst="rect">
              <a:avLst/>
            </a:prstGeom>
            <a:noFill/>
            <a:ln w="9525">
              <a:noFill/>
            </a:ln>
          </p:spPr>
          <p:txBody>
            <a:bodyPr wrap="square" anchor="t">
              <a:spAutoFit/>
            </a:bodyPr>
            <a:lstStyle/>
            <a:p>
              <a:pPr marL="176530" indent="-176530">
                <a:spcAft>
                  <a:spcPts val="200"/>
                </a:spcAft>
                <a:buClr>
                  <a:srgbClr val="339933"/>
                </a:buClr>
                <a:buFont typeface="Wingdings" panose="05000000000000000000" pitchFamily="2" charset="2"/>
                <a:buChar char="§"/>
              </a:pPr>
              <a:r>
                <a:rPr lang="en-US" sz="1300" dirty="0"/>
                <a:t>Energy-efficient light bulbs</a:t>
              </a:r>
            </a:p>
            <a:p>
              <a:pPr marL="176530" indent="-176530">
                <a:spcAft>
                  <a:spcPts val="200"/>
                </a:spcAft>
                <a:buClr>
                  <a:srgbClr val="339933"/>
                </a:buClr>
                <a:buFont typeface="Wingdings" panose="05000000000000000000" pitchFamily="2" charset="2"/>
                <a:buChar char="§"/>
              </a:pPr>
              <a:r>
                <a:rPr lang="en-US" sz="1300" dirty="0"/>
                <a:t>Reused raw materials, better  recycling and waste reduction</a:t>
              </a:r>
              <a:endParaRPr lang="en-US" altLang="en-US" sz="1300" dirty="0"/>
            </a:p>
          </p:txBody>
        </p:sp>
        <p:cxnSp>
          <p:nvCxnSpPr>
            <p:cNvPr id="898" name="Gerade Verbindung mit Pfeil 7167">
              <a:extLst>
                <a:ext uri="{FF2B5EF4-FFF2-40B4-BE49-F238E27FC236}">
                  <a16:creationId xmlns:a16="http://schemas.microsoft.com/office/drawing/2014/main" id="{C1BC88AA-6701-4721-9308-8F0B5959A83C}"/>
                </a:ext>
              </a:extLst>
            </p:cNvPr>
            <p:cNvCxnSpPr>
              <a:cxnSpLocks/>
            </p:cNvCxnSpPr>
            <p:nvPr/>
          </p:nvCxnSpPr>
          <p:spPr>
            <a:xfrm>
              <a:off x="4614586" y="1894732"/>
              <a:ext cx="3504845" cy="0"/>
            </a:xfrm>
            <a:prstGeom prst="straightConnector1">
              <a:avLst/>
            </a:prstGeom>
            <a:ln w="28575" cap="flat" cmpd="sng">
              <a:solidFill>
                <a:schemeClr val="tx1"/>
              </a:solidFill>
              <a:prstDash val="solid"/>
              <a:round/>
              <a:headEnd type="none" w="med" len="med"/>
              <a:tailEnd type="arrow" w="med" len="med"/>
            </a:ln>
          </p:spPr>
        </p:cxnSp>
      </p:grpSp>
      <p:grpSp>
        <p:nvGrpSpPr>
          <p:cNvPr id="899" name="Gruppieren 63">
            <a:extLst>
              <a:ext uri="{FF2B5EF4-FFF2-40B4-BE49-F238E27FC236}">
                <a16:creationId xmlns:a16="http://schemas.microsoft.com/office/drawing/2014/main" id="{243081EC-DFEE-C24D-96E8-913A5EE55142}"/>
              </a:ext>
            </a:extLst>
          </p:cNvPr>
          <p:cNvGrpSpPr/>
          <p:nvPr/>
        </p:nvGrpSpPr>
        <p:grpSpPr>
          <a:xfrm>
            <a:off x="3171119" y="3232758"/>
            <a:ext cx="1678360" cy="1583204"/>
            <a:chOff x="3171119" y="3232758"/>
            <a:chExt cx="1678360" cy="1583204"/>
          </a:xfrm>
        </p:grpSpPr>
        <p:pic>
          <p:nvPicPr>
            <p:cNvPr id="900" name="Picture 9" descr="image">
              <a:extLst>
                <a:ext uri="{FF2B5EF4-FFF2-40B4-BE49-F238E27FC236}">
                  <a16:creationId xmlns:a16="http://schemas.microsoft.com/office/drawing/2014/main" id="{E1F7CEC0-B247-CFD2-F9D5-C48C2EACD41A}"/>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rcRect b="-98"/>
            <a:stretch>
              <a:fillRect/>
            </a:stretch>
          </p:blipFill>
          <p:spPr>
            <a:xfrm rot="415067">
              <a:off x="3190911" y="4200971"/>
              <a:ext cx="1513376" cy="614991"/>
            </a:xfrm>
            <a:prstGeom prst="rect">
              <a:avLst/>
            </a:prstGeom>
            <a:noFill/>
            <a:ln w="9525">
              <a:noFill/>
            </a:ln>
          </p:spPr>
        </p:pic>
        <p:sp>
          <p:nvSpPr>
            <p:cNvPr id="901" name="Text Box 10">
              <a:extLst>
                <a:ext uri="{FF2B5EF4-FFF2-40B4-BE49-F238E27FC236}">
                  <a16:creationId xmlns:a16="http://schemas.microsoft.com/office/drawing/2014/main" id="{E39B400F-FD0C-EC3D-B528-025B235422B0}"/>
                </a:ext>
              </a:extLst>
            </p:cNvPr>
            <p:cNvSpPr txBox="1"/>
            <p:nvPr>
              <p:custDataLst>
                <p:tags r:id="rId6"/>
              </p:custDataLst>
            </p:nvPr>
          </p:nvSpPr>
          <p:spPr>
            <a:xfrm rot="180000">
              <a:off x="3171119" y="4271211"/>
              <a:ext cx="1678360" cy="492443"/>
            </a:xfrm>
            <a:prstGeom prst="rect">
              <a:avLst/>
            </a:prstGeom>
            <a:noFill/>
            <a:ln w="9525">
              <a:noFill/>
            </a:ln>
          </p:spPr>
          <p:txBody>
            <a:bodyPr anchor="t">
              <a:spAutoFit/>
            </a:bodyPr>
            <a:lstStyle/>
            <a:p>
              <a:pPr marL="176530" indent="-176530">
                <a:spcAft>
                  <a:spcPts val="200"/>
                </a:spcAft>
                <a:buClr>
                  <a:srgbClr val="339933"/>
                </a:buClr>
                <a:buFont typeface="Wingdings" panose="05000000000000000000" pitchFamily="2" charset="2"/>
                <a:buChar char="§"/>
              </a:pPr>
              <a:r>
                <a:rPr lang="en-US" altLang="en-US" sz="1300" dirty="0"/>
                <a:t>Office space owners</a:t>
              </a:r>
            </a:p>
          </p:txBody>
        </p:sp>
        <p:cxnSp>
          <p:nvCxnSpPr>
            <p:cNvPr id="902" name="Gerade Verbindung mit Pfeil 7167">
              <a:extLst>
                <a:ext uri="{FF2B5EF4-FFF2-40B4-BE49-F238E27FC236}">
                  <a16:creationId xmlns:a16="http://schemas.microsoft.com/office/drawing/2014/main" id="{835C2F3E-C7DC-88F1-CF23-3ED1F09351AF}"/>
                </a:ext>
              </a:extLst>
            </p:cNvPr>
            <p:cNvCxnSpPr>
              <a:cxnSpLocks/>
            </p:cNvCxnSpPr>
            <p:nvPr/>
          </p:nvCxnSpPr>
          <p:spPr>
            <a:xfrm flipH="1">
              <a:off x="3766921" y="3232758"/>
              <a:ext cx="154205" cy="1278958"/>
            </a:xfrm>
            <a:prstGeom prst="straightConnector1">
              <a:avLst/>
            </a:prstGeom>
            <a:ln w="28575" cap="flat" cmpd="sng">
              <a:solidFill>
                <a:schemeClr val="tx1"/>
              </a:solidFill>
              <a:prstDash val="solid"/>
              <a:round/>
              <a:headEnd type="none" w="med" len="med"/>
              <a:tailEnd type="arrow" w="med" len="med"/>
            </a:ln>
          </p:spPr>
        </p:cxnSp>
      </p:grpSp>
      <p:grpSp>
        <p:nvGrpSpPr>
          <p:cNvPr id="903" name="Gruppieren 64">
            <a:extLst>
              <a:ext uri="{FF2B5EF4-FFF2-40B4-BE49-F238E27FC236}">
                <a16:creationId xmlns:a16="http://schemas.microsoft.com/office/drawing/2014/main" id="{1A7F4538-6479-EC50-C747-03F89933D0A9}"/>
              </a:ext>
            </a:extLst>
          </p:cNvPr>
          <p:cNvGrpSpPr/>
          <p:nvPr/>
        </p:nvGrpSpPr>
        <p:grpSpPr>
          <a:xfrm>
            <a:off x="3160181" y="3292302"/>
            <a:ext cx="1629729" cy="946419"/>
            <a:chOff x="3160181" y="3008215"/>
            <a:chExt cx="1629729" cy="946419"/>
          </a:xfrm>
        </p:grpSpPr>
        <p:cxnSp>
          <p:nvCxnSpPr>
            <p:cNvPr id="904" name="Gerade Verbindung mit Pfeil 7167">
              <a:extLst>
                <a:ext uri="{FF2B5EF4-FFF2-40B4-BE49-F238E27FC236}">
                  <a16:creationId xmlns:a16="http://schemas.microsoft.com/office/drawing/2014/main" id="{182B7D5F-BE22-4001-B423-2B4D77E839E2}"/>
                </a:ext>
              </a:extLst>
            </p:cNvPr>
            <p:cNvCxnSpPr>
              <a:cxnSpLocks/>
              <a:stCxn id="878" idx="0"/>
            </p:cNvCxnSpPr>
            <p:nvPr/>
          </p:nvCxnSpPr>
          <p:spPr>
            <a:xfrm flipV="1">
              <a:off x="3984635" y="3500570"/>
              <a:ext cx="72139" cy="454064"/>
            </a:xfrm>
            <a:prstGeom prst="straightConnector1">
              <a:avLst/>
            </a:prstGeom>
            <a:ln w="28575" cap="flat" cmpd="sng">
              <a:solidFill>
                <a:schemeClr val="tx1"/>
              </a:solidFill>
              <a:prstDash val="solid"/>
              <a:round/>
              <a:headEnd type="none" w="med" len="med"/>
              <a:tailEnd type="arrow" w="med" len="med"/>
            </a:ln>
          </p:spPr>
        </p:cxnSp>
        <p:pic>
          <p:nvPicPr>
            <p:cNvPr id="905" name="Picture 9" descr="image">
              <a:extLst>
                <a:ext uri="{FF2B5EF4-FFF2-40B4-BE49-F238E27FC236}">
                  <a16:creationId xmlns:a16="http://schemas.microsoft.com/office/drawing/2014/main" id="{C19E4603-05D8-4D97-8404-21EB095BB5C4}"/>
                </a:ext>
              </a:extLst>
            </p:cNvPr>
            <p:cNvPicPr>
              <a:picLocks noChangeAspect="1"/>
            </p:cNvPicPr>
            <p:nvPr>
              <p:custDataLst>
                <p:tags r:id="rId3"/>
              </p:custDataLst>
            </p:nvPr>
          </p:nvPicPr>
          <p:blipFill>
            <a:blip r:embed="rId23" cstate="screen">
              <a:extLst>
                <a:ext uri="{28A0092B-C50C-407E-A947-70E740481C1C}">
                  <a14:useLocalDpi xmlns:a14="http://schemas.microsoft.com/office/drawing/2010/main"/>
                </a:ext>
              </a:extLst>
            </a:blip>
            <a:srcRect b="-98"/>
            <a:stretch>
              <a:fillRect/>
            </a:stretch>
          </p:blipFill>
          <p:spPr>
            <a:xfrm rot="470801">
              <a:off x="3160181" y="3008215"/>
              <a:ext cx="1609059" cy="471031"/>
            </a:xfrm>
            <a:prstGeom prst="rect">
              <a:avLst/>
            </a:prstGeom>
            <a:noFill/>
            <a:ln w="9525">
              <a:noFill/>
            </a:ln>
          </p:spPr>
        </p:pic>
        <p:sp>
          <p:nvSpPr>
            <p:cNvPr id="906" name="Text Box 10">
              <a:extLst>
                <a:ext uri="{FF2B5EF4-FFF2-40B4-BE49-F238E27FC236}">
                  <a16:creationId xmlns:a16="http://schemas.microsoft.com/office/drawing/2014/main" id="{18FE23E1-9A52-4A9F-A8DC-B3A039155918}"/>
                </a:ext>
              </a:extLst>
            </p:cNvPr>
            <p:cNvSpPr txBox="1"/>
            <p:nvPr>
              <p:custDataLst>
                <p:tags r:id="rId4"/>
              </p:custDataLst>
            </p:nvPr>
          </p:nvSpPr>
          <p:spPr>
            <a:xfrm rot="180000">
              <a:off x="3349410" y="3008464"/>
              <a:ext cx="1440500" cy="492443"/>
            </a:xfrm>
            <a:prstGeom prst="rect">
              <a:avLst/>
            </a:prstGeom>
            <a:noFill/>
            <a:ln w="9525">
              <a:noFill/>
            </a:ln>
          </p:spPr>
          <p:txBody>
            <a:bodyPr wrap="square" anchor="t">
              <a:spAutoFit/>
            </a:bodyPr>
            <a:lstStyle/>
            <a:p>
              <a:pPr>
                <a:spcAft>
                  <a:spcPts val="200"/>
                </a:spcAft>
                <a:buClr>
                  <a:srgbClr val="339933"/>
                </a:buClr>
              </a:pPr>
              <a:r>
                <a:rPr lang="en-US" altLang="en-US" sz="1300" dirty="0"/>
                <a:t>Energy usage monitoring</a:t>
              </a:r>
            </a:p>
          </p:txBody>
        </p:sp>
      </p:grpSp>
      <p:grpSp>
        <p:nvGrpSpPr>
          <p:cNvPr id="907" name="Gruppieren 66">
            <a:extLst>
              <a:ext uri="{FF2B5EF4-FFF2-40B4-BE49-F238E27FC236}">
                <a16:creationId xmlns:a16="http://schemas.microsoft.com/office/drawing/2014/main" id="{28C6FFED-C72E-304F-ADC5-9F39C4FED442}"/>
              </a:ext>
            </a:extLst>
          </p:cNvPr>
          <p:cNvGrpSpPr/>
          <p:nvPr/>
        </p:nvGrpSpPr>
        <p:grpSpPr>
          <a:xfrm>
            <a:off x="4614586" y="2521719"/>
            <a:ext cx="2606636" cy="3109276"/>
            <a:chOff x="4614586" y="2521719"/>
            <a:chExt cx="2606636" cy="3109276"/>
          </a:xfrm>
        </p:grpSpPr>
        <p:grpSp>
          <p:nvGrpSpPr>
            <p:cNvPr id="908" name="Gruppieren 19">
              <a:extLst>
                <a:ext uri="{FF2B5EF4-FFF2-40B4-BE49-F238E27FC236}">
                  <a16:creationId xmlns:a16="http://schemas.microsoft.com/office/drawing/2014/main" id="{631D300B-30D6-4F3A-8277-1ABF406F83C7}"/>
                </a:ext>
              </a:extLst>
            </p:cNvPr>
            <p:cNvGrpSpPr/>
            <p:nvPr/>
          </p:nvGrpSpPr>
          <p:grpSpPr>
            <a:xfrm>
              <a:off x="4614587" y="4578517"/>
              <a:ext cx="2606635" cy="1052478"/>
              <a:chOff x="3410744" y="5075911"/>
              <a:chExt cx="2606056" cy="1052478"/>
            </a:xfrm>
          </p:grpSpPr>
          <p:grpSp>
            <p:nvGrpSpPr>
              <p:cNvPr id="911" name="Gruppieren 8">
                <a:extLst>
                  <a:ext uri="{FF2B5EF4-FFF2-40B4-BE49-F238E27FC236}">
                    <a16:creationId xmlns:a16="http://schemas.microsoft.com/office/drawing/2014/main" id="{A38CE6B1-0F04-4998-84A4-7BBBB7E1E57F}"/>
                  </a:ext>
                </a:extLst>
              </p:cNvPr>
              <p:cNvGrpSpPr/>
              <p:nvPr/>
            </p:nvGrpSpPr>
            <p:grpSpPr>
              <a:xfrm>
                <a:off x="4111800" y="5354081"/>
                <a:ext cx="1905000" cy="774308"/>
                <a:chOff x="4111800" y="5354081"/>
                <a:chExt cx="1905000" cy="774308"/>
              </a:xfrm>
            </p:grpSpPr>
            <p:pic>
              <p:nvPicPr>
                <p:cNvPr id="913" name="Picture 9" descr="image">
                  <a:extLst>
                    <a:ext uri="{FF2B5EF4-FFF2-40B4-BE49-F238E27FC236}">
                      <a16:creationId xmlns:a16="http://schemas.microsoft.com/office/drawing/2014/main" id="{B24ADF86-016E-466D-A7A1-AFA2A01A17D3}"/>
                    </a:ext>
                  </a:extLst>
                </p:cNvPr>
                <p:cNvPicPr>
                  <a:picLocks noChangeAspect="1"/>
                </p:cNvPicPr>
                <p:nvPr>
                  <p:custDataLst>
                    <p:tags r:id="rId1"/>
                  </p:custDataLst>
                </p:nvPr>
              </p:nvPicPr>
              <p:blipFill>
                <a:blip r:embed="rId21" cstate="screen">
                  <a:extLst>
                    <a:ext uri="{28A0092B-C50C-407E-A947-70E740481C1C}">
                      <a14:useLocalDpi xmlns:a14="http://schemas.microsoft.com/office/drawing/2010/main"/>
                    </a:ext>
                  </a:extLst>
                </a:blip>
                <a:srcRect b="-98"/>
                <a:stretch>
                  <a:fillRect/>
                </a:stretch>
              </p:blipFill>
              <p:spPr>
                <a:xfrm rot="415067">
                  <a:off x="4111800" y="5354081"/>
                  <a:ext cx="1905000" cy="774308"/>
                </a:xfrm>
                <a:prstGeom prst="rect">
                  <a:avLst/>
                </a:prstGeom>
                <a:noFill/>
                <a:ln w="9525">
                  <a:noFill/>
                </a:ln>
              </p:spPr>
            </p:pic>
            <p:sp>
              <p:nvSpPr>
                <p:cNvPr id="914" name="Text Box 10">
                  <a:extLst>
                    <a:ext uri="{FF2B5EF4-FFF2-40B4-BE49-F238E27FC236}">
                      <a16:creationId xmlns:a16="http://schemas.microsoft.com/office/drawing/2014/main" id="{53D74151-A931-4AB0-B972-30C45D735FCB}"/>
                    </a:ext>
                  </a:extLst>
                </p:cNvPr>
                <p:cNvSpPr txBox="1"/>
                <p:nvPr>
                  <p:custDataLst>
                    <p:tags r:id="rId2"/>
                  </p:custDataLst>
                </p:nvPr>
              </p:nvSpPr>
              <p:spPr>
                <a:xfrm rot="180000">
                  <a:off x="4202113" y="5435392"/>
                  <a:ext cx="1677987" cy="492443"/>
                </a:xfrm>
                <a:prstGeom prst="rect">
                  <a:avLst/>
                </a:prstGeom>
                <a:noFill/>
                <a:ln w="9525">
                  <a:noFill/>
                </a:ln>
              </p:spPr>
              <p:txBody>
                <a:bodyPr anchor="t">
                  <a:spAutoFit/>
                </a:bodyPr>
                <a:lstStyle/>
                <a:p>
                  <a:pPr marL="176530" indent="-176530">
                    <a:spcAft>
                      <a:spcPts val="200"/>
                    </a:spcAft>
                    <a:buClr>
                      <a:srgbClr val="339933"/>
                    </a:buClr>
                    <a:buFont typeface="Wingdings" panose="05000000000000000000" pitchFamily="2" charset="2"/>
                    <a:buChar char="§"/>
                  </a:pPr>
                  <a:r>
                    <a:rPr lang="en-US" altLang="en-US" sz="1300" dirty="0"/>
                    <a:t>New revenues from services</a:t>
                  </a:r>
                </a:p>
              </p:txBody>
            </p:sp>
          </p:grpSp>
          <p:cxnSp>
            <p:nvCxnSpPr>
              <p:cNvPr id="912" name="Gerade Verbindung mit Pfeil 7167">
                <a:extLst>
                  <a:ext uri="{FF2B5EF4-FFF2-40B4-BE49-F238E27FC236}">
                    <a16:creationId xmlns:a16="http://schemas.microsoft.com/office/drawing/2014/main" id="{F4F1B2AB-DE87-4AFC-9186-E7046E727A20}"/>
                  </a:ext>
                </a:extLst>
              </p:cNvPr>
              <p:cNvCxnSpPr>
                <a:cxnSpLocks/>
                <a:endCxn id="899" idx="1"/>
              </p:cNvCxnSpPr>
              <p:nvPr/>
            </p:nvCxnSpPr>
            <p:spPr>
              <a:xfrm>
                <a:off x="3410744" y="5075911"/>
                <a:ext cx="792519" cy="561784"/>
              </a:xfrm>
              <a:prstGeom prst="straightConnector1">
                <a:avLst/>
              </a:prstGeom>
              <a:ln w="28575" cap="flat" cmpd="sng">
                <a:solidFill>
                  <a:schemeClr val="tx1"/>
                </a:solidFill>
                <a:prstDash val="solid"/>
                <a:round/>
                <a:headEnd type="none" w="med" len="med"/>
                <a:tailEnd type="arrow" w="med" len="med"/>
              </a:ln>
            </p:spPr>
          </p:cxnSp>
        </p:grpSp>
        <p:cxnSp>
          <p:nvCxnSpPr>
            <p:cNvPr id="909" name="Gerade Verbindung mit Pfeil 7167">
              <a:extLst>
                <a:ext uri="{FF2B5EF4-FFF2-40B4-BE49-F238E27FC236}">
                  <a16:creationId xmlns:a16="http://schemas.microsoft.com/office/drawing/2014/main" id="{AC9D0E32-55D9-458B-BFAD-2976639C41C3}"/>
                </a:ext>
              </a:extLst>
            </p:cNvPr>
            <p:cNvCxnSpPr>
              <a:cxnSpLocks/>
            </p:cNvCxnSpPr>
            <p:nvPr/>
          </p:nvCxnSpPr>
          <p:spPr>
            <a:xfrm>
              <a:off x="4614586" y="2521719"/>
              <a:ext cx="1552632" cy="2647402"/>
            </a:xfrm>
            <a:prstGeom prst="straightConnector1">
              <a:avLst/>
            </a:prstGeom>
            <a:ln w="28575" cap="flat" cmpd="sng">
              <a:solidFill>
                <a:schemeClr val="tx1"/>
              </a:solidFill>
              <a:prstDash val="solid"/>
              <a:round/>
              <a:headEnd type="none" w="med" len="med"/>
              <a:tailEnd type="arrow" w="med" len="med"/>
            </a:ln>
          </p:spPr>
        </p:cxnSp>
        <p:cxnSp>
          <p:nvCxnSpPr>
            <p:cNvPr id="910" name="Gerade Verbindung mit Pfeil 7167">
              <a:extLst>
                <a:ext uri="{FF2B5EF4-FFF2-40B4-BE49-F238E27FC236}">
                  <a16:creationId xmlns:a16="http://schemas.microsoft.com/office/drawing/2014/main" id="{0629F0FC-1731-58F7-C5E9-FECF6C4D7D09}"/>
                </a:ext>
              </a:extLst>
            </p:cNvPr>
            <p:cNvCxnSpPr>
              <a:cxnSpLocks/>
            </p:cNvCxnSpPr>
            <p:nvPr/>
          </p:nvCxnSpPr>
          <p:spPr>
            <a:xfrm>
              <a:off x="4687100" y="3458512"/>
              <a:ext cx="872582" cy="1315069"/>
            </a:xfrm>
            <a:prstGeom prst="straightConnector1">
              <a:avLst/>
            </a:prstGeom>
            <a:ln w="28575" cap="flat" cmpd="sng">
              <a:solidFill>
                <a:schemeClr val="tx1"/>
              </a:solidFill>
              <a:prstDash val="solid"/>
              <a:round/>
              <a:headEnd type="none" w="med" len="med"/>
              <a:tailEnd type="arrow" w="med" len="med"/>
            </a:ln>
          </p:spPr>
        </p:cxnSp>
      </p:grpSp>
    </p:spTree>
    <p:extLst>
      <p:ext uri="{BB962C8B-B14F-4D97-AF65-F5344CB8AC3E}">
        <p14:creationId xmlns:p14="http://schemas.microsoft.com/office/powerpoint/2010/main" val="120084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r>
              <a:rPr lang="en-US" sz="2000" b="1" dirty="0">
                <a:solidFill>
                  <a:srgbClr val="469BDD"/>
                </a:solidFill>
              </a:rPr>
              <a:t>SUSTAINABLE BUSINESS MODEL DESIGN </a:t>
            </a:r>
            <a:r>
              <a:rPr lang="en-US" sz="2000" b="1" dirty="0"/>
              <a:t>WORKSHOP</a:t>
            </a:r>
            <a:endParaRPr lang="de-DE" altLang="de-DE" sz="2000" b="1" dirty="0"/>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18">
            <a:alphaModFix/>
          </a:blip>
          <a:srcRect/>
          <a:stretch/>
        </p:blipFill>
        <p:spPr>
          <a:xfrm>
            <a:off x="9060144" y="6165984"/>
            <a:ext cx="2721249" cy="646107"/>
          </a:xfrm>
          <a:prstGeom prst="rect">
            <a:avLst/>
          </a:prstGeom>
          <a:noFill/>
          <a:ln>
            <a:noFill/>
          </a:ln>
        </p:spPr>
      </p:pic>
      <p:grpSp>
        <p:nvGrpSpPr>
          <p:cNvPr id="6" name="Gruppieren 12"/>
          <p:cNvGrpSpPr/>
          <p:nvPr/>
        </p:nvGrpSpPr>
        <p:grpSpPr>
          <a:xfrm>
            <a:off x="3693119" y="4147157"/>
            <a:ext cx="1462859" cy="1387675"/>
            <a:chOff x="2169117" y="3729906"/>
            <a:chExt cx="1462859" cy="1387674"/>
          </a:xfrm>
        </p:grpSpPr>
        <p:pic>
          <p:nvPicPr>
            <p:cNvPr id="8" name="Picture 9" descr="image"/>
            <p:cNvPicPr>
              <a:picLocks noChangeAspect="1" noChangeArrowheads="1"/>
            </p:cNvPicPr>
            <p:nvPr>
              <p:custDataLst>
                <p:tags r:id="rId15"/>
              </p:custDataLst>
            </p:nvPr>
          </p:nvPicPr>
          <p:blipFill>
            <a:blip r:embed="rId19" cstate="print"/>
            <a:srcRect r="93" b="-98"/>
            <a:stretch>
              <a:fillRect/>
            </a:stretch>
          </p:blipFill>
          <p:spPr bwMode="auto">
            <a:xfrm rot="21444493">
              <a:off x="2169117" y="3729906"/>
              <a:ext cx="1462859" cy="1387674"/>
            </a:xfrm>
            <a:prstGeom prst="rect">
              <a:avLst/>
            </a:prstGeom>
            <a:noFill/>
            <a:ln w="9525">
              <a:noFill/>
              <a:miter lim="800000"/>
              <a:headEnd/>
              <a:tailEnd/>
            </a:ln>
          </p:spPr>
        </p:pic>
        <p:sp>
          <p:nvSpPr>
            <p:cNvPr id="9" name="Rectangle 23"/>
            <p:cNvSpPr/>
            <p:nvPr/>
          </p:nvSpPr>
          <p:spPr>
            <a:xfrm rot="21211635">
              <a:off x="2252804" y="4102940"/>
              <a:ext cx="1186636" cy="553998"/>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500" dirty="0">
                  <a:latin typeface="NeulandFontEuro" panose="00000400000000000000" pitchFamily="2" charset="0"/>
                  <a:ea typeface="MS PGothic" charset="0"/>
                  <a:cs typeface="Vijaya" pitchFamily="34" charset="0"/>
                </a:rPr>
                <a:t>One idea per post-it</a:t>
              </a:r>
            </a:p>
          </p:txBody>
        </p:sp>
      </p:grpSp>
      <p:grpSp>
        <p:nvGrpSpPr>
          <p:cNvPr id="10" name="Gruppieren 2"/>
          <p:cNvGrpSpPr/>
          <p:nvPr/>
        </p:nvGrpSpPr>
        <p:grpSpPr>
          <a:xfrm>
            <a:off x="3547724" y="2321218"/>
            <a:ext cx="1529189" cy="1387675"/>
            <a:chOff x="2023723" y="1903964"/>
            <a:chExt cx="1529189" cy="1387674"/>
          </a:xfrm>
        </p:grpSpPr>
        <p:pic>
          <p:nvPicPr>
            <p:cNvPr id="11" name="Picture 9" descr="image"/>
            <p:cNvPicPr>
              <a:picLocks noChangeAspect="1" noChangeArrowheads="1"/>
            </p:cNvPicPr>
            <p:nvPr>
              <p:custDataLst>
                <p:tags r:id="rId14"/>
              </p:custDataLst>
            </p:nvPr>
          </p:nvPicPr>
          <p:blipFill>
            <a:blip r:embed="rId19" cstate="print"/>
            <a:srcRect r="93" b="-98"/>
            <a:stretch>
              <a:fillRect/>
            </a:stretch>
          </p:blipFill>
          <p:spPr bwMode="auto">
            <a:xfrm rot="202608">
              <a:off x="2042355" y="1903964"/>
              <a:ext cx="1462859" cy="1387674"/>
            </a:xfrm>
            <a:prstGeom prst="rect">
              <a:avLst/>
            </a:prstGeom>
            <a:noFill/>
            <a:ln w="9525">
              <a:noFill/>
              <a:miter lim="800000"/>
              <a:headEnd/>
              <a:tailEnd/>
            </a:ln>
          </p:spPr>
        </p:pic>
        <p:sp>
          <p:nvSpPr>
            <p:cNvPr id="12" name="Rectangle 24"/>
            <p:cNvSpPr/>
            <p:nvPr/>
          </p:nvSpPr>
          <p:spPr>
            <a:xfrm>
              <a:off x="2023723" y="2023515"/>
              <a:ext cx="1529189" cy="1246494"/>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500" dirty="0">
                  <a:latin typeface="NeulandFontEuro" panose="00000400000000000000" pitchFamily="2" charset="0"/>
                  <a:ea typeface="MS PGothic" charset="0"/>
                  <a:cs typeface="Vijaya" pitchFamily="34" charset="0"/>
                </a:rPr>
                <a:t>Build on others’ ideas </a:t>
              </a:r>
              <a:br>
                <a:rPr lang="en-US" sz="1500" dirty="0">
                  <a:latin typeface="NeulandFontEuro" panose="00000400000000000000" pitchFamily="2" charset="0"/>
                  <a:ea typeface="MS PGothic" charset="0"/>
                  <a:cs typeface="Vijaya" pitchFamily="34" charset="0"/>
                </a:rPr>
              </a:br>
              <a:r>
                <a:rPr lang="en-US" sz="1500" dirty="0">
                  <a:latin typeface="NeulandFontEuro" panose="00000400000000000000" pitchFamily="2" charset="0"/>
                  <a:ea typeface="MS PGothic" charset="0"/>
                  <a:cs typeface="Vijaya" pitchFamily="34" charset="0"/>
                </a:rPr>
                <a:t>“yes … and” (NOT: “yes, but”)</a:t>
              </a:r>
            </a:p>
          </p:txBody>
        </p:sp>
      </p:grpSp>
      <p:grpSp>
        <p:nvGrpSpPr>
          <p:cNvPr id="15" name="Gruppieren 7"/>
          <p:cNvGrpSpPr/>
          <p:nvPr/>
        </p:nvGrpSpPr>
        <p:grpSpPr>
          <a:xfrm>
            <a:off x="8799301" y="4176615"/>
            <a:ext cx="1462859" cy="1387675"/>
            <a:chOff x="7275300" y="3759365"/>
            <a:chExt cx="1462859" cy="1387674"/>
          </a:xfrm>
        </p:grpSpPr>
        <p:pic>
          <p:nvPicPr>
            <p:cNvPr id="16" name="Picture 9" descr="image"/>
            <p:cNvPicPr>
              <a:picLocks noChangeAspect="1" noChangeArrowheads="1"/>
            </p:cNvPicPr>
            <p:nvPr>
              <p:custDataLst>
                <p:tags r:id="rId13"/>
              </p:custDataLst>
            </p:nvPr>
          </p:nvPicPr>
          <p:blipFill>
            <a:blip r:embed="rId19" cstate="print"/>
            <a:srcRect r="93" b="-98"/>
            <a:stretch>
              <a:fillRect/>
            </a:stretch>
          </p:blipFill>
          <p:spPr bwMode="auto">
            <a:xfrm rot="377770">
              <a:off x="7275300" y="3759365"/>
              <a:ext cx="1462859" cy="1387674"/>
            </a:xfrm>
            <a:prstGeom prst="rect">
              <a:avLst/>
            </a:prstGeom>
            <a:noFill/>
            <a:ln w="9525">
              <a:noFill/>
              <a:miter lim="800000"/>
              <a:headEnd/>
              <a:tailEnd/>
            </a:ln>
          </p:spPr>
        </p:pic>
        <p:sp>
          <p:nvSpPr>
            <p:cNvPr id="17" name="Rectangle 25"/>
            <p:cNvSpPr/>
            <p:nvPr/>
          </p:nvSpPr>
          <p:spPr>
            <a:xfrm rot="208741">
              <a:off x="7376633" y="4075046"/>
              <a:ext cx="1186636" cy="784830"/>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500" dirty="0">
                  <a:latin typeface="NeulandFontEuro" panose="00000400000000000000" pitchFamily="2" charset="0"/>
                  <a:ea typeface="MS PGothic" charset="0"/>
                  <a:cs typeface="Vijaya" pitchFamily="34" charset="0"/>
                </a:rPr>
                <a:t>Write in a readable manner</a:t>
              </a:r>
            </a:p>
          </p:txBody>
        </p:sp>
      </p:grpSp>
      <p:grpSp>
        <p:nvGrpSpPr>
          <p:cNvPr id="18" name="Gruppieren 10"/>
          <p:cNvGrpSpPr/>
          <p:nvPr/>
        </p:nvGrpSpPr>
        <p:grpSpPr>
          <a:xfrm>
            <a:off x="5190355" y="4156945"/>
            <a:ext cx="1462859" cy="1387675"/>
            <a:chOff x="3666353" y="3739694"/>
            <a:chExt cx="1462859" cy="1387674"/>
          </a:xfrm>
        </p:grpSpPr>
        <p:pic>
          <p:nvPicPr>
            <p:cNvPr id="19" name="Picture 9" descr="image"/>
            <p:cNvPicPr>
              <a:picLocks noChangeAspect="1" noChangeArrowheads="1"/>
            </p:cNvPicPr>
            <p:nvPr>
              <p:custDataLst>
                <p:tags r:id="rId12"/>
              </p:custDataLst>
            </p:nvPr>
          </p:nvPicPr>
          <p:blipFill>
            <a:blip r:embed="rId19" cstate="print"/>
            <a:srcRect r="93" b="-98"/>
            <a:stretch>
              <a:fillRect/>
            </a:stretch>
          </p:blipFill>
          <p:spPr bwMode="auto">
            <a:xfrm rot="377770">
              <a:off x="3666353" y="3739694"/>
              <a:ext cx="1462859" cy="1387674"/>
            </a:xfrm>
            <a:prstGeom prst="rect">
              <a:avLst/>
            </a:prstGeom>
            <a:noFill/>
            <a:ln w="9525">
              <a:noFill/>
              <a:miter lim="800000"/>
              <a:headEnd/>
              <a:tailEnd/>
            </a:ln>
          </p:spPr>
        </p:pic>
        <p:sp>
          <p:nvSpPr>
            <p:cNvPr id="20" name="Rectangle 26"/>
            <p:cNvSpPr/>
            <p:nvPr/>
          </p:nvSpPr>
          <p:spPr>
            <a:xfrm rot="282625">
              <a:off x="3673154" y="4001363"/>
              <a:ext cx="1417512" cy="784830"/>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500" dirty="0">
                  <a:latin typeface="NeulandFontEuro" panose="00000400000000000000" pitchFamily="2" charset="0"/>
                  <a:ea typeface="MS PGothic" charset="0"/>
                  <a:cs typeface="Vijaya" pitchFamily="34" charset="0"/>
                </a:rPr>
                <a:t>Write self-explanatory statements</a:t>
              </a:r>
            </a:p>
          </p:txBody>
        </p:sp>
      </p:grpSp>
      <p:grpSp>
        <p:nvGrpSpPr>
          <p:cNvPr id="21" name="Gruppieren 8"/>
          <p:cNvGrpSpPr/>
          <p:nvPr/>
        </p:nvGrpSpPr>
        <p:grpSpPr>
          <a:xfrm>
            <a:off x="6861313" y="4168451"/>
            <a:ext cx="1462859" cy="1387675"/>
            <a:chOff x="5337311" y="3751200"/>
            <a:chExt cx="1462859" cy="1387674"/>
          </a:xfrm>
        </p:grpSpPr>
        <p:pic>
          <p:nvPicPr>
            <p:cNvPr id="22" name="Picture 9" descr="image"/>
            <p:cNvPicPr>
              <a:picLocks noChangeAspect="1" noChangeArrowheads="1"/>
            </p:cNvPicPr>
            <p:nvPr>
              <p:custDataLst>
                <p:tags r:id="rId11"/>
              </p:custDataLst>
            </p:nvPr>
          </p:nvPicPr>
          <p:blipFill>
            <a:blip r:embed="rId19" cstate="print"/>
            <a:srcRect r="93" b="-98"/>
            <a:stretch>
              <a:fillRect/>
            </a:stretch>
          </p:blipFill>
          <p:spPr bwMode="auto">
            <a:xfrm>
              <a:off x="5337311" y="3751200"/>
              <a:ext cx="1462859" cy="1387674"/>
            </a:xfrm>
            <a:prstGeom prst="rect">
              <a:avLst/>
            </a:prstGeom>
            <a:noFill/>
            <a:ln w="9525">
              <a:noFill/>
              <a:miter lim="800000"/>
              <a:headEnd/>
              <a:tailEnd/>
            </a:ln>
          </p:spPr>
        </p:pic>
        <p:sp>
          <p:nvSpPr>
            <p:cNvPr id="23" name="Rectangle 27"/>
            <p:cNvSpPr/>
            <p:nvPr/>
          </p:nvSpPr>
          <p:spPr>
            <a:xfrm rot="21304046">
              <a:off x="5489376" y="4093541"/>
              <a:ext cx="1186636" cy="553998"/>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500" dirty="0">
                  <a:latin typeface="NeulandFontEuro" panose="00000400000000000000" pitchFamily="2" charset="0"/>
                  <a:ea typeface="MS PGothic" charset="0"/>
                  <a:cs typeface="Vijaya" pitchFamily="34" charset="0"/>
                </a:rPr>
                <a:t>Short &amp; precise</a:t>
              </a:r>
            </a:p>
          </p:txBody>
        </p:sp>
      </p:grpSp>
      <p:grpSp>
        <p:nvGrpSpPr>
          <p:cNvPr id="24" name="Gruppieren 3"/>
          <p:cNvGrpSpPr/>
          <p:nvPr/>
        </p:nvGrpSpPr>
        <p:grpSpPr>
          <a:xfrm>
            <a:off x="5251102" y="2218341"/>
            <a:ext cx="1510121" cy="1432508"/>
            <a:chOff x="3727097" y="1801087"/>
            <a:chExt cx="1510121" cy="1432508"/>
          </a:xfrm>
        </p:grpSpPr>
        <p:pic>
          <p:nvPicPr>
            <p:cNvPr id="25" name="Picture 9" descr="image"/>
            <p:cNvPicPr>
              <a:picLocks noChangeAspect="1" noChangeArrowheads="1"/>
            </p:cNvPicPr>
            <p:nvPr>
              <p:custDataLst>
                <p:tags r:id="rId9"/>
              </p:custDataLst>
            </p:nvPr>
          </p:nvPicPr>
          <p:blipFill>
            <a:blip r:embed="rId19" cstate="print"/>
            <a:srcRect r="93" b="-98"/>
            <a:stretch>
              <a:fillRect/>
            </a:stretch>
          </p:blipFill>
          <p:spPr bwMode="auto">
            <a:xfrm>
              <a:off x="3727097" y="1801087"/>
              <a:ext cx="1510121" cy="1432508"/>
            </a:xfrm>
            <a:prstGeom prst="rect">
              <a:avLst/>
            </a:prstGeom>
            <a:noFill/>
            <a:ln w="9525">
              <a:noFill/>
              <a:miter lim="800000"/>
              <a:headEnd/>
              <a:tailEnd/>
            </a:ln>
          </p:spPr>
        </p:pic>
        <p:sp>
          <p:nvSpPr>
            <p:cNvPr id="26" name="Text Box 10"/>
            <p:cNvSpPr txBox="1">
              <a:spLocks noChangeArrowheads="1"/>
            </p:cNvSpPr>
            <p:nvPr>
              <p:custDataLst>
                <p:tags r:id="rId10"/>
              </p:custDataLst>
            </p:nvPr>
          </p:nvSpPr>
          <p:spPr bwMode="auto">
            <a:xfrm rot="21402230">
              <a:off x="3813392" y="2081456"/>
              <a:ext cx="1392970" cy="830997"/>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600" dirty="0">
                  <a:latin typeface="NeulandFontEuro" panose="00000400000000000000" pitchFamily="2" charset="0"/>
                  <a:cs typeface="Vijaya" pitchFamily="34" charset="0"/>
                </a:rPr>
                <a:t>One person talking at a time</a:t>
              </a:r>
            </a:p>
          </p:txBody>
        </p:sp>
      </p:grpSp>
      <p:grpSp>
        <p:nvGrpSpPr>
          <p:cNvPr id="28" name="Gruppieren 4"/>
          <p:cNvGrpSpPr/>
          <p:nvPr/>
        </p:nvGrpSpPr>
        <p:grpSpPr>
          <a:xfrm>
            <a:off x="7062706" y="2267104"/>
            <a:ext cx="1474119" cy="1398355"/>
            <a:chOff x="5538703" y="1849852"/>
            <a:chExt cx="1474118" cy="1398355"/>
          </a:xfrm>
        </p:grpSpPr>
        <p:pic>
          <p:nvPicPr>
            <p:cNvPr id="29" name="Picture 9" descr="image"/>
            <p:cNvPicPr>
              <a:picLocks noChangeAspect="1" noChangeArrowheads="1"/>
            </p:cNvPicPr>
            <p:nvPr>
              <p:custDataLst>
                <p:tags r:id="rId7"/>
              </p:custDataLst>
            </p:nvPr>
          </p:nvPicPr>
          <p:blipFill>
            <a:blip r:embed="rId19" cstate="print"/>
            <a:srcRect r="93" b="-98"/>
            <a:stretch>
              <a:fillRect/>
            </a:stretch>
          </p:blipFill>
          <p:spPr bwMode="auto">
            <a:xfrm rot="377770">
              <a:off x="5538703" y="1849852"/>
              <a:ext cx="1474118" cy="1398355"/>
            </a:xfrm>
            <a:prstGeom prst="rect">
              <a:avLst/>
            </a:prstGeom>
            <a:noFill/>
            <a:ln w="9525">
              <a:noFill/>
              <a:miter lim="800000"/>
              <a:headEnd/>
              <a:tailEnd/>
            </a:ln>
          </p:spPr>
        </p:pic>
        <p:sp>
          <p:nvSpPr>
            <p:cNvPr id="30" name="Text Box 10"/>
            <p:cNvSpPr txBox="1">
              <a:spLocks noChangeArrowheads="1"/>
            </p:cNvSpPr>
            <p:nvPr>
              <p:custDataLst>
                <p:tags r:id="rId8"/>
              </p:custDataLst>
            </p:nvPr>
          </p:nvSpPr>
          <p:spPr bwMode="auto">
            <a:xfrm rot="180000">
              <a:off x="5627963" y="2021379"/>
              <a:ext cx="1349489" cy="1077218"/>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600" dirty="0">
                  <a:latin typeface="NeulandFontEuro" panose="00000400000000000000" pitchFamily="2" charset="0"/>
                  <a:cs typeface="Vijaya" pitchFamily="34" charset="0"/>
                </a:rPr>
                <a:t>Refrain from critique &amp;  discussion</a:t>
              </a:r>
            </a:p>
          </p:txBody>
        </p:sp>
      </p:grpSp>
      <p:grpSp>
        <p:nvGrpSpPr>
          <p:cNvPr id="31" name="Gruppieren 6"/>
          <p:cNvGrpSpPr/>
          <p:nvPr/>
        </p:nvGrpSpPr>
        <p:grpSpPr>
          <a:xfrm>
            <a:off x="8754574" y="2299828"/>
            <a:ext cx="1474119" cy="1398355"/>
            <a:chOff x="7230571" y="1882576"/>
            <a:chExt cx="1474118" cy="1398355"/>
          </a:xfrm>
        </p:grpSpPr>
        <p:pic>
          <p:nvPicPr>
            <p:cNvPr id="32" name="Picture 9" descr="image"/>
            <p:cNvPicPr>
              <a:picLocks noChangeAspect="1" noChangeArrowheads="1"/>
            </p:cNvPicPr>
            <p:nvPr>
              <p:custDataLst>
                <p:tags r:id="rId5"/>
              </p:custDataLst>
            </p:nvPr>
          </p:nvPicPr>
          <p:blipFill>
            <a:blip r:embed="rId19" cstate="print"/>
            <a:srcRect r="93" b="-98"/>
            <a:stretch>
              <a:fillRect/>
            </a:stretch>
          </p:blipFill>
          <p:spPr bwMode="auto">
            <a:xfrm rot="377770">
              <a:off x="7230571" y="1882576"/>
              <a:ext cx="1474118" cy="1398355"/>
            </a:xfrm>
            <a:prstGeom prst="rect">
              <a:avLst/>
            </a:prstGeom>
            <a:noFill/>
            <a:ln w="9525">
              <a:noFill/>
              <a:miter lim="800000"/>
              <a:headEnd/>
              <a:tailEnd/>
            </a:ln>
          </p:spPr>
        </p:pic>
        <p:sp>
          <p:nvSpPr>
            <p:cNvPr id="33" name="Text Box 10"/>
            <p:cNvSpPr txBox="1">
              <a:spLocks noChangeArrowheads="1"/>
            </p:cNvSpPr>
            <p:nvPr>
              <p:custDataLst>
                <p:tags r:id="rId6"/>
              </p:custDataLst>
            </p:nvPr>
          </p:nvSpPr>
          <p:spPr bwMode="auto">
            <a:xfrm rot="180000">
              <a:off x="7401299" y="2257841"/>
              <a:ext cx="1186947" cy="584775"/>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600" dirty="0">
                  <a:latin typeface="NeulandFontEuro" panose="00000400000000000000" pitchFamily="2" charset="0"/>
                  <a:cs typeface="Vijaya" pitchFamily="34" charset="0"/>
                </a:rPr>
                <a:t>Stay on the topic</a:t>
              </a:r>
            </a:p>
          </p:txBody>
        </p:sp>
      </p:grpSp>
      <p:grpSp>
        <p:nvGrpSpPr>
          <p:cNvPr id="34" name="Gruppieren 13"/>
          <p:cNvGrpSpPr/>
          <p:nvPr/>
        </p:nvGrpSpPr>
        <p:grpSpPr>
          <a:xfrm>
            <a:off x="2042539" y="4206216"/>
            <a:ext cx="1464464" cy="1322534"/>
            <a:chOff x="518539" y="3788963"/>
            <a:chExt cx="1464464" cy="1322535"/>
          </a:xfrm>
        </p:grpSpPr>
        <p:pic>
          <p:nvPicPr>
            <p:cNvPr id="35" name="Picture 9" descr="image"/>
            <p:cNvPicPr>
              <a:picLocks noChangeAspect="1" noChangeArrowheads="1"/>
            </p:cNvPicPr>
            <p:nvPr>
              <p:custDataLst>
                <p:tags r:id="rId3"/>
              </p:custDataLst>
            </p:nvPr>
          </p:nvPicPr>
          <p:blipFill>
            <a:blip r:embed="rId19" cstate="print"/>
            <a:srcRect r="93" b="-98"/>
            <a:stretch>
              <a:fillRect/>
            </a:stretch>
          </p:blipFill>
          <p:spPr bwMode="auto">
            <a:xfrm rot="377770">
              <a:off x="561209" y="3788963"/>
              <a:ext cx="1394189" cy="1322535"/>
            </a:xfrm>
            <a:prstGeom prst="rect">
              <a:avLst/>
            </a:prstGeom>
            <a:noFill/>
            <a:ln w="9525">
              <a:noFill/>
              <a:miter lim="800000"/>
              <a:headEnd/>
              <a:tailEnd/>
            </a:ln>
          </p:spPr>
        </p:pic>
        <p:sp>
          <p:nvSpPr>
            <p:cNvPr id="36" name="Text Box 10"/>
            <p:cNvSpPr txBox="1">
              <a:spLocks noChangeArrowheads="1"/>
            </p:cNvSpPr>
            <p:nvPr>
              <p:custDataLst>
                <p:tags r:id="rId4"/>
              </p:custDataLst>
            </p:nvPr>
          </p:nvSpPr>
          <p:spPr bwMode="auto">
            <a:xfrm rot="180000">
              <a:off x="518539" y="3864667"/>
              <a:ext cx="1464464" cy="1246496"/>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500" dirty="0">
                  <a:latin typeface="NeulandFontEuro" panose="00000400000000000000" pitchFamily="2" charset="0"/>
                  <a:cs typeface="Vijaya" pitchFamily="34" charset="0"/>
                </a:rPr>
                <a:t>First think &amp; note for yourself, then read to the group</a:t>
              </a:r>
            </a:p>
          </p:txBody>
        </p:sp>
      </p:grpSp>
      <p:grpSp>
        <p:nvGrpSpPr>
          <p:cNvPr id="37" name="Gruppieren 1"/>
          <p:cNvGrpSpPr/>
          <p:nvPr/>
        </p:nvGrpSpPr>
        <p:grpSpPr>
          <a:xfrm>
            <a:off x="1933000" y="2290476"/>
            <a:ext cx="1490773" cy="1414155"/>
            <a:chOff x="408998" y="1873225"/>
            <a:chExt cx="1490773" cy="1414154"/>
          </a:xfrm>
        </p:grpSpPr>
        <p:pic>
          <p:nvPicPr>
            <p:cNvPr id="38" name="Picture 9" descr="image"/>
            <p:cNvPicPr>
              <a:picLocks noChangeAspect="1" noChangeArrowheads="1"/>
            </p:cNvPicPr>
            <p:nvPr>
              <p:custDataLst>
                <p:tags r:id="rId1"/>
              </p:custDataLst>
            </p:nvPr>
          </p:nvPicPr>
          <p:blipFill>
            <a:blip r:embed="rId19" cstate="print"/>
            <a:srcRect r="93" b="-98"/>
            <a:stretch>
              <a:fillRect/>
            </a:stretch>
          </p:blipFill>
          <p:spPr bwMode="auto">
            <a:xfrm rot="219589">
              <a:off x="408998" y="1873225"/>
              <a:ext cx="1490773" cy="1414154"/>
            </a:xfrm>
            <a:prstGeom prst="rect">
              <a:avLst/>
            </a:prstGeom>
            <a:noFill/>
            <a:ln w="9525">
              <a:noFill/>
              <a:miter lim="800000"/>
              <a:headEnd/>
              <a:tailEnd/>
            </a:ln>
          </p:spPr>
        </p:pic>
        <p:sp>
          <p:nvSpPr>
            <p:cNvPr id="39" name="Text Box 10"/>
            <p:cNvSpPr txBox="1">
              <a:spLocks noChangeArrowheads="1"/>
            </p:cNvSpPr>
            <p:nvPr>
              <p:custDataLst>
                <p:tags r:id="rId2"/>
              </p:custDataLst>
            </p:nvPr>
          </p:nvSpPr>
          <p:spPr bwMode="auto">
            <a:xfrm rot="21819">
              <a:off x="427175" y="2108153"/>
              <a:ext cx="1286824" cy="1077217"/>
            </a:xfrm>
            <a:prstGeom prst="rect">
              <a:avLst/>
            </a:prstGeom>
            <a:noFill/>
            <a:ln w="9525">
              <a:noFill/>
              <a:miter lim="800000"/>
              <a:headEnd/>
              <a:tailEnd/>
            </a:ln>
          </p:spPr>
          <p:txBody>
            <a:bodyPr wrap="square">
              <a:spAutoFit/>
            </a:bodyPr>
            <a:lstStyle/>
            <a:p>
              <a:pPr marL="179384" indent="-179384">
                <a:spcAft>
                  <a:spcPct val="65000"/>
                </a:spcAft>
                <a:buClr>
                  <a:srgbClr val="339933"/>
                </a:buClr>
                <a:buFont typeface="Wingdings" pitchFamily="2" charset="2"/>
                <a:buChar char="ü"/>
              </a:pPr>
              <a:r>
                <a:rPr lang="en-US" sz="1600" dirty="0">
                  <a:latin typeface="NeulandFontEuro" panose="00000400000000000000" pitchFamily="2" charset="0"/>
                  <a:cs typeface="Vijaya" pitchFamily="34" charset="0"/>
                </a:rPr>
                <a:t>Be proactive, create bold ideas</a:t>
              </a:r>
            </a:p>
          </p:txBody>
        </p:sp>
      </p:grpSp>
      <p:sp>
        <p:nvSpPr>
          <p:cNvPr id="40" name="Textfeld 16"/>
          <p:cNvSpPr txBox="1">
            <a:spLocks noChangeArrowheads="1"/>
          </p:cNvSpPr>
          <p:nvPr/>
        </p:nvSpPr>
        <p:spPr bwMode="auto">
          <a:xfrm>
            <a:off x="1434162" y="1255428"/>
            <a:ext cx="9144000"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2667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63528" indent="0" algn="ctr" eaLnBrk="1" hangingPunct="1">
              <a:spcAft>
                <a:spcPts val="600"/>
              </a:spcAft>
              <a:buClr>
                <a:srgbClr val="C8461E"/>
              </a:buClr>
              <a:buSzPct val="100000"/>
            </a:pPr>
            <a:r>
              <a:rPr lang="en-GB" sz="2000" b="1" dirty="0">
                <a:latin typeface="Helvetica" charset="0"/>
              </a:rPr>
              <a:t>How do we proceed? </a:t>
            </a:r>
            <a:r>
              <a:rPr lang="en-GB" sz="2000" i="1" dirty="0">
                <a:latin typeface="Helvetica" charset="0"/>
              </a:rPr>
              <a:t>Please engage with creative confidence, going for high quantity instead of quality, and write all your ideas on Post-Its.</a:t>
            </a:r>
          </a:p>
        </p:txBody>
      </p:sp>
    </p:spTree>
    <p:extLst>
      <p:ext uri="{BB962C8B-B14F-4D97-AF65-F5344CB8AC3E}">
        <p14:creationId xmlns:p14="http://schemas.microsoft.com/office/powerpoint/2010/main" val="19173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r>
              <a:rPr lang="en-US" sz="2000" b="1" dirty="0">
                <a:solidFill>
                  <a:srgbClr val="469BDD"/>
                </a:solidFill>
                <a:latin typeface="Helvetica Neue" charset="0"/>
                <a:ea typeface="Helvetica Neue" charset="0"/>
                <a:cs typeface="Helvetica Neue" charset="0"/>
              </a:rPr>
              <a:t>SUSTAINABLE BUSINESS MODEL DESIGN </a:t>
            </a:r>
            <a:r>
              <a:rPr lang="en-US" sz="2000" b="1" dirty="0">
                <a:latin typeface="Helvetica Neue" charset="0"/>
                <a:ea typeface="Helvetica Neue" charset="0"/>
                <a:cs typeface="Helvetica Neue" charset="0"/>
              </a:rPr>
              <a:t>WORKSHOP</a:t>
            </a:r>
            <a:endParaRPr lang="de-DE" altLang="de-DE" sz="2000" b="1" dirty="0">
              <a:latin typeface="Helvetica Neue" charset="0"/>
              <a:ea typeface="Helvetica Neue" charset="0"/>
              <a:cs typeface="Helvetica Neue" charset="0"/>
            </a:endParaRPr>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6">
            <a:alphaModFix/>
          </a:blip>
          <a:srcRect/>
          <a:stretch/>
        </p:blipFill>
        <p:spPr>
          <a:xfrm>
            <a:off x="9060144" y="6165984"/>
            <a:ext cx="2721249" cy="646107"/>
          </a:xfrm>
          <a:prstGeom prst="rect">
            <a:avLst/>
          </a:prstGeom>
          <a:noFill/>
          <a:ln>
            <a:noFill/>
          </a:ln>
        </p:spPr>
      </p:pic>
      <p:sp>
        <p:nvSpPr>
          <p:cNvPr id="40" name="Textfeld 16"/>
          <p:cNvSpPr txBox="1">
            <a:spLocks noChangeArrowheads="1"/>
          </p:cNvSpPr>
          <p:nvPr/>
        </p:nvSpPr>
        <p:spPr bwMode="auto">
          <a:xfrm>
            <a:off x="1434162" y="1255428"/>
            <a:ext cx="9144000"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2667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363528" indent="0" algn="ctr" eaLnBrk="1" hangingPunct="1">
              <a:spcAft>
                <a:spcPts val="600"/>
              </a:spcAft>
              <a:buClr>
                <a:srgbClr val="C8461E"/>
              </a:buClr>
              <a:buSzPct val="100000"/>
            </a:pPr>
            <a:r>
              <a:rPr lang="en-GB" sz="2000" b="1" dirty="0">
                <a:latin typeface="Helvetica" charset="0"/>
              </a:rPr>
              <a:t>How do we proceed? </a:t>
            </a:r>
            <a:r>
              <a:rPr lang="en-GB" sz="2000" i="1" dirty="0">
                <a:latin typeface="Helvetica" charset="0"/>
              </a:rPr>
              <a:t>Open issues and ideas that do not immediately fit to the exploration of business models are parked aside. </a:t>
            </a:r>
          </a:p>
        </p:txBody>
      </p:sp>
      <p:pic>
        <p:nvPicPr>
          <p:cNvPr id="41" name="Grafik 1"/>
          <p:cNvPicPr>
            <a:picLocks noChangeAspect="1"/>
          </p:cNvPicPr>
          <p:nvPr/>
        </p:nvPicPr>
        <p:blipFill>
          <a:blip r:embed="rId7"/>
          <a:stretch>
            <a:fillRect/>
          </a:stretch>
        </p:blipFill>
        <p:spPr>
          <a:xfrm>
            <a:off x="6458077" y="3199227"/>
            <a:ext cx="3959099" cy="2846059"/>
          </a:xfrm>
          <a:prstGeom prst="rect">
            <a:avLst/>
          </a:prstGeom>
        </p:spPr>
      </p:pic>
      <p:pic>
        <p:nvPicPr>
          <p:cNvPr id="42" name="Picture 9" descr="image"/>
          <p:cNvPicPr>
            <a:picLocks noChangeAspect="1" noChangeArrowheads="1"/>
          </p:cNvPicPr>
          <p:nvPr>
            <p:custDataLst>
              <p:tags r:id="rId1"/>
            </p:custDataLst>
          </p:nvPr>
        </p:nvPicPr>
        <p:blipFill>
          <a:blip r:embed="rId8" cstate="print"/>
          <a:srcRect r="93" b="-98"/>
          <a:stretch>
            <a:fillRect/>
          </a:stretch>
        </p:blipFill>
        <p:spPr bwMode="auto">
          <a:xfrm>
            <a:off x="6449205" y="3192993"/>
            <a:ext cx="1462859" cy="1387675"/>
          </a:xfrm>
          <a:prstGeom prst="rect">
            <a:avLst/>
          </a:prstGeom>
          <a:noFill/>
          <a:ln w="9525">
            <a:noFill/>
            <a:miter lim="800000"/>
            <a:headEnd/>
            <a:tailEnd/>
          </a:ln>
        </p:spPr>
      </p:pic>
      <p:sp>
        <p:nvSpPr>
          <p:cNvPr id="43" name="Rectangle 24"/>
          <p:cNvSpPr/>
          <p:nvPr/>
        </p:nvSpPr>
        <p:spPr>
          <a:xfrm rot="21397392">
            <a:off x="6672178" y="3644339"/>
            <a:ext cx="1253233" cy="323165"/>
          </a:xfrm>
          <a:prstGeom prst="rect">
            <a:avLst/>
          </a:prstGeom>
          <a:noFill/>
          <a:ln w="9525">
            <a:noFill/>
            <a:miter lim="800000"/>
            <a:headEnd/>
            <a:tailEnd/>
          </a:ln>
        </p:spPr>
        <p:txBody>
          <a:bodyPr wrap="square">
            <a:spAutoFit/>
          </a:bodyPr>
          <a:lstStyle/>
          <a:p>
            <a:pPr>
              <a:spcAft>
                <a:spcPct val="65000"/>
              </a:spcAft>
              <a:buClr>
                <a:srgbClr val="339933"/>
              </a:buClr>
            </a:pPr>
            <a:r>
              <a:rPr lang="en-US" sz="1500" dirty="0">
                <a:latin typeface="NeulandFontEuro" panose="00000400000000000000" pitchFamily="2" charset="0"/>
                <a:ea typeface="MS PGothic" charset="0"/>
                <a:cs typeface="Vijaya" pitchFamily="34" charset="0"/>
              </a:rPr>
              <a:t>Idea</a:t>
            </a:r>
          </a:p>
        </p:txBody>
      </p:sp>
      <p:pic>
        <p:nvPicPr>
          <p:cNvPr id="44" name="Grafik 12"/>
          <p:cNvPicPr>
            <a:picLocks noChangeAspect="1"/>
          </p:cNvPicPr>
          <p:nvPr/>
        </p:nvPicPr>
        <p:blipFill>
          <a:blip r:embed="rId9"/>
          <a:stretch>
            <a:fillRect/>
          </a:stretch>
        </p:blipFill>
        <p:spPr>
          <a:xfrm>
            <a:off x="1964541" y="2036149"/>
            <a:ext cx="3959099" cy="2802123"/>
          </a:xfrm>
          <a:prstGeom prst="rect">
            <a:avLst/>
          </a:prstGeom>
        </p:spPr>
      </p:pic>
      <p:pic>
        <p:nvPicPr>
          <p:cNvPr id="45" name="Picture 9" descr="image"/>
          <p:cNvPicPr>
            <a:picLocks noChangeAspect="1" noChangeArrowheads="1"/>
          </p:cNvPicPr>
          <p:nvPr>
            <p:custDataLst>
              <p:tags r:id="rId2"/>
            </p:custDataLst>
          </p:nvPr>
        </p:nvPicPr>
        <p:blipFill>
          <a:blip r:embed="rId8" cstate="print"/>
          <a:srcRect r="93" b="-98"/>
          <a:stretch>
            <a:fillRect/>
          </a:stretch>
        </p:blipFill>
        <p:spPr bwMode="auto">
          <a:xfrm rot="377770">
            <a:off x="1903720" y="1998453"/>
            <a:ext cx="1394189" cy="1322535"/>
          </a:xfrm>
          <a:prstGeom prst="rect">
            <a:avLst/>
          </a:prstGeom>
          <a:noFill/>
          <a:ln w="9525">
            <a:noFill/>
            <a:miter lim="800000"/>
            <a:headEnd/>
            <a:tailEnd/>
          </a:ln>
        </p:spPr>
      </p:pic>
      <p:sp>
        <p:nvSpPr>
          <p:cNvPr id="46" name="Text Box 10"/>
          <p:cNvSpPr txBox="1">
            <a:spLocks noChangeArrowheads="1"/>
          </p:cNvSpPr>
          <p:nvPr>
            <p:custDataLst>
              <p:tags r:id="rId3"/>
            </p:custDataLst>
          </p:nvPr>
        </p:nvSpPr>
        <p:spPr bwMode="auto">
          <a:xfrm rot="180000">
            <a:off x="1903253" y="2521754"/>
            <a:ext cx="1464464" cy="323165"/>
          </a:xfrm>
          <a:prstGeom prst="rect">
            <a:avLst/>
          </a:prstGeom>
          <a:noFill/>
          <a:ln w="9525">
            <a:noFill/>
            <a:miter lim="800000"/>
            <a:headEnd/>
            <a:tailEnd/>
          </a:ln>
        </p:spPr>
        <p:txBody>
          <a:bodyPr wrap="square">
            <a:spAutoFit/>
          </a:bodyPr>
          <a:lstStyle/>
          <a:p>
            <a:pPr algn="l" eaLnBrk="1" hangingPunct="1">
              <a:spcAft>
                <a:spcPct val="65000"/>
              </a:spcAft>
              <a:buClr>
                <a:srgbClr val="339933"/>
              </a:buClr>
            </a:pPr>
            <a:r>
              <a:rPr lang="en-US" sz="1500" dirty="0">
                <a:latin typeface="NeulandFontEuro" panose="00000400000000000000" pitchFamily="2" charset="0"/>
                <a:cs typeface="Vijaya" pitchFamily="34" charset="0"/>
              </a:rPr>
              <a:t>Open Issue</a:t>
            </a:r>
          </a:p>
        </p:txBody>
      </p:sp>
    </p:spTree>
    <p:extLst>
      <p:ext uri="{BB962C8B-B14F-4D97-AF65-F5344CB8AC3E}">
        <p14:creationId xmlns:p14="http://schemas.microsoft.com/office/powerpoint/2010/main" val="11574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4"/>
          <p:cNvSpPr txBox="1"/>
          <p:nvPr/>
        </p:nvSpPr>
        <p:spPr>
          <a:xfrm>
            <a:off x="473745" y="3725889"/>
            <a:ext cx="4797353" cy="921052"/>
          </a:xfrm>
          <a:prstGeom prst="rect">
            <a:avLst/>
          </a:prstGeom>
          <a:noFill/>
          <a:ln>
            <a:noFill/>
          </a:ln>
        </p:spPr>
        <p:txBody>
          <a:bodyPr spcFirstLastPara="1" wrap="square" lIns="91201" tIns="91201" rIns="91201" bIns="91201" anchor="t" anchorCtr="0">
            <a:spAutoFit/>
          </a:bodyPr>
          <a:lstStyle/>
          <a:p>
            <a:r>
              <a:rPr lang="it" sz="2394" dirty="0">
                <a:solidFill>
                  <a:schemeClr val="lt1"/>
                </a:solidFill>
                <a:latin typeface="Helvetica Neue"/>
                <a:ea typeface="Helvetica Neue"/>
                <a:cs typeface="Helvetica Neue"/>
                <a:sym typeface="Helvetica Neue"/>
              </a:rPr>
              <a:t>for the design of next generation Sustainable Business Models</a:t>
            </a:r>
            <a:endParaRPr sz="1729" dirty="0">
              <a:solidFill>
                <a:schemeClr val="lt1"/>
              </a:solidFill>
            </a:endParaRPr>
          </a:p>
        </p:txBody>
      </p:sp>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0" y="0"/>
            <a:ext cx="12412980" cy="6840538"/>
          </a:xfrm>
          <a:prstGeom prst="rect">
            <a:avLst/>
          </a:prstGeom>
          <a:solidFill>
            <a:schemeClr val="tx1"/>
          </a:solidFill>
          <a:ln>
            <a:noFill/>
          </a:ln>
        </p:spPr>
        <p:txBody>
          <a:bodyPr spcFirstLastPara="1" wrap="square" lIns="179542"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da-DK" sz="3724" dirty="0"/>
          </a:p>
        </p:txBody>
      </p:sp>
      <p:sp>
        <p:nvSpPr>
          <p:cNvPr id="2" name="Tekstfelt 1"/>
          <p:cNvSpPr txBox="1"/>
          <p:nvPr/>
        </p:nvSpPr>
        <p:spPr>
          <a:xfrm>
            <a:off x="473745" y="502653"/>
            <a:ext cx="8597125" cy="1238544"/>
          </a:xfrm>
          <a:prstGeom prst="rect">
            <a:avLst/>
          </a:prstGeom>
          <a:noFill/>
        </p:spPr>
        <p:txBody>
          <a:bodyPr wrap="square" rtlCol="0">
            <a:spAutoFit/>
          </a:bodyPr>
          <a:lstStyle/>
          <a:p>
            <a:r>
              <a:rPr lang="en-US" sz="3724" dirty="0">
                <a:solidFill>
                  <a:srgbClr val="469BDD"/>
                </a:solidFill>
              </a:rPr>
              <a:t>Sustainable</a:t>
            </a:r>
            <a:r>
              <a:rPr lang="en-US" sz="3724" dirty="0">
                <a:solidFill>
                  <a:schemeClr val="bg1"/>
                </a:solidFill>
              </a:rPr>
              <a:t> Business Model Design Workshop – The Case of </a:t>
            </a:r>
            <a:r>
              <a:rPr lang="en-US" sz="3724" dirty="0" err="1">
                <a:solidFill>
                  <a:schemeClr val="bg1"/>
                </a:solidFill>
              </a:rPr>
              <a:t>Kaffeeform</a:t>
            </a:r>
            <a:r>
              <a:rPr lang="da-DK" sz="3724" dirty="0">
                <a:solidFill>
                  <a:schemeClr val="bg1"/>
                </a:solidFill>
                <a:latin typeface="Helvetica Neue" charset="0"/>
                <a:ea typeface="Helvetica Neue" charset="0"/>
                <a:cs typeface="Helvetica Neue" charset="0"/>
              </a:rPr>
              <a:t> </a:t>
            </a:r>
          </a:p>
        </p:txBody>
      </p:sp>
      <p:pic>
        <p:nvPicPr>
          <p:cNvPr id="5" name="Google Shape;63;p14">
            <a:extLst>
              <a:ext uri="{FF2B5EF4-FFF2-40B4-BE49-F238E27FC236}">
                <a16:creationId xmlns:a16="http://schemas.microsoft.com/office/drawing/2014/main" id="{F17D8A96-B2CC-6130-8432-74C49C278DAD}"/>
              </a:ext>
            </a:extLst>
          </p:cNvPr>
          <p:cNvPicPr preferRelativeResize="0"/>
          <p:nvPr/>
        </p:nvPicPr>
        <p:blipFill>
          <a:blip r:embed="rId3">
            <a:alphaModFix/>
          </a:blip>
          <a:stretch>
            <a:fillRect/>
          </a:stretch>
        </p:blipFill>
        <p:spPr>
          <a:xfrm>
            <a:off x="473746" y="3160067"/>
            <a:ext cx="3688069" cy="1483510"/>
          </a:xfrm>
          <a:prstGeom prst="rect">
            <a:avLst/>
          </a:prstGeom>
          <a:noFill/>
          <a:ln>
            <a:noFill/>
          </a:ln>
        </p:spPr>
      </p:pic>
      <p:pic>
        <p:nvPicPr>
          <p:cNvPr id="6" name="Grafik 12" descr="Ein Bild, das Text, Elektronik enthält.&#10;&#10;Automatisch generierte Beschreibung">
            <a:extLst>
              <a:ext uri="{FF2B5EF4-FFF2-40B4-BE49-F238E27FC236}">
                <a16:creationId xmlns:a16="http://schemas.microsoft.com/office/drawing/2014/main" id="{97E1FB6D-2179-410B-5FC9-12AF499745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72" t="6515" r="23833" b="15504"/>
          <a:stretch/>
        </p:blipFill>
        <p:spPr>
          <a:xfrm>
            <a:off x="8902235" y="4382307"/>
            <a:ext cx="3298055" cy="2196055"/>
          </a:xfrm>
          <a:prstGeom prst="rect">
            <a:avLst/>
          </a:prstGeom>
        </p:spPr>
      </p:pic>
      <p:sp>
        <p:nvSpPr>
          <p:cNvPr id="8" name="Textfeld 5">
            <a:extLst>
              <a:ext uri="{FF2B5EF4-FFF2-40B4-BE49-F238E27FC236}">
                <a16:creationId xmlns:a16="http://schemas.microsoft.com/office/drawing/2014/main" id="{3E42C0B9-691E-6509-C9F0-7AC5A3A0E7E9}"/>
              </a:ext>
            </a:extLst>
          </p:cNvPr>
          <p:cNvSpPr txBox="1"/>
          <p:nvPr/>
        </p:nvSpPr>
        <p:spPr>
          <a:xfrm>
            <a:off x="7855232" y="6440890"/>
            <a:ext cx="4195379" cy="419795"/>
          </a:xfrm>
          <a:prstGeom prst="rect">
            <a:avLst/>
          </a:prstGeom>
          <a:noFill/>
        </p:spPr>
        <p:txBody>
          <a:bodyPr wrap="none" rtlCol="0">
            <a:spAutoFit/>
          </a:bodyPr>
          <a:lstStyle/>
          <a:p>
            <a:r>
              <a:rPr lang="de-DE" sz="2128" dirty="0" err="1">
                <a:solidFill>
                  <a:schemeClr val="bg1"/>
                </a:solidFill>
              </a:rPr>
              <a:t>www.sustainablebusiness.design</a:t>
            </a:r>
            <a:endParaRPr lang="de-DE" sz="2128" dirty="0">
              <a:solidFill>
                <a:schemeClr val="bg1"/>
              </a:solidFill>
            </a:endParaRPr>
          </a:p>
        </p:txBody>
      </p:sp>
    </p:spTree>
    <p:extLst>
      <p:ext uri="{BB962C8B-B14F-4D97-AF65-F5344CB8AC3E}">
        <p14:creationId xmlns:p14="http://schemas.microsoft.com/office/powerpoint/2010/main" val="166358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r>
              <a:rPr lang="en-US" sz="2000" b="1" dirty="0">
                <a:latin typeface="Helvetica Neue" charset="0"/>
                <a:ea typeface="Helvetica Neue" charset="0"/>
                <a:cs typeface="Helvetica Neue" charset="0"/>
              </a:rPr>
              <a:t>SUSTAINABLE BUSINESS MODEL DESIGN WORKSHOP</a:t>
            </a:r>
            <a:br>
              <a:rPr lang="de-DE" sz="2000" b="1" dirty="0">
                <a:latin typeface="Helvetica Neue" charset="0"/>
                <a:ea typeface="Helvetica Neue" charset="0"/>
                <a:cs typeface="Helvetica Neue" charset="0"/>
              </a:rPr>
            </a:br>
            <a:r>
              <a:rPr lang="de-DE" altLang="de-DE" sz="2000" b="1" dirty="0">
                <a:latin typeface="Helvetica Neue" charset="0"/>
                <a:ea typeface="Helvetica Neue" charset="0"/>
                <a:cs typeface="Helvetica Neue" charset="0"/>
              </a:rPr>
              <a:t>ILLUSTRATION: FILLED-IN WORKSHEET AND REFINEMENT WITH </a:t>
            </a:r>
            <a:r>
              <a:rPr lang="en-GB" altLang="de-DE" sz="2000" b="1" dirty="0">
                <a:latin typeface="Helvetica Neue" charset="0"/>
                <a:ea typeface="Helvetica Neue" charset="0"/>
                <a:cs typeface="Helvetica Neue" charset="0"/>
              </a:rPr>
              <a:t>‘ANCHORS’</a:t>
            </a:r>
            <a:r>
              <a:rPr lang="de-DE" altLang="de-DE" sz="2000" b="1" dirty="0">
                <a:latin typeface="Helvetica Neue" charset="0"/>
                <a:ea typeface="Helvetica Neue" charset="0"/>
                <a:cs typeface="Helvetica Neue" charset="0"/>
              </a:rPr>
              <a:t> </a:t>
            </a:r>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12"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7975" y="1315916"/>
            <a:ext cx="8416936" cy="534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577615" y="1481838"/>
            <a:ext cx="5203778" cy="305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1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430900"/>
            <a:ext cx="11226541" cy="693829"/>
          </a:xfrm>
          <a:prstGeom prst="rect">
            <a:avLst/>
          </a:prstGeom>
          <a:solidFill>
            <a:srgbClr val="D9D9D9"/>
          </a:solidFill>
          <a:ln>
            <a:noFill/>
          </a:ln>
        </p:spPr>
        <p:txBody>
          <a:bodyPr spcFirstLastPara="1" wrap="square" lIns="179542" tIns="0" rIns="0" bIns="0" anchor="ctr" anchorCtr="0">
            <a:noAutofit/>
          </a:bodyPr>
          <a:lstStyle/>
          <a:p>
            <a:r>
              <a:rPr lang="de-DE" altLang="de-DE" sz="2000" b="1" dirty="0">
                <a:latin typeface="Helvetica Neue" charset="0"/>
                <a:ea typeface="Helvetica Neue" charset="0"/>
                <a:cs typeface="Helvetica Neue" charset="0"/>
              </a:rPr>
              <a:t>FINAL DISCUSSION AND REFLECTION</a:t>
            </a:r>
          </a:p>
        </p:txBody>
      </p:sp>
      <p:sp>
        <p:nvSpPr>
          <p:cNvPr id="13" name="Google Shape;95;p16"/>
          <p:cNvSpPr/>
          <p:nvPr/>
        </p:nvSpPr>
        <p:spPr>
          <a:xfrm>
            <a:off x="427975" y="433726"/>
            <a:ext cx="126876" cy="693829"/>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4"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sp>
        <p:nvSpPr>
          <p:cNvPr id="2" name="Rektangel 1"/>
          <p:cNvSpPr/>
          <p:nvPr/>
        </p:nvSpPr>
        <p:spPr>
          <a:xfrm>
            <a:off x="427975" y="1149226"/>
            <a:ext cx="9507818" cy="5016758"/>
          </a:xfrm>
          <a:prstGeom prst="rect">
            <a:avLst/>
          </a:prstGeom>
        </p:spPr>
        <p:txBody>
          <a:bodyPr wrap="square">
            <a:spAutoFit/>
          </a:bodyPr>
          <a:lstStyle/>
          <a:p>
            <a:pPr>
              <a:buNone/>
            </a:pPr>
            <a:r>
              <a:rPr lang="de-DE" sz="2000" b="1" dirty="0" err="1">
                <a:solidFill>
                  <a:srgbClr val="469BDD"/>
                </a:solidFill>
                <a:cs typeface="Helvetica"/>
              </a:rPr>
              <a:t>Done</a:t>
            </a:r>
            <a:r>
              <a:rPr lang="de-DE" sz="2000" b="1" dirty="0">
                <a:solidFill>
                  <a:srgbClr val="469BDD"/>
                </a:solidFill>
                <a:cs typeface="Helvetica"/>
              </a:rPr>
              <a:t> </a:t>
            </a:r>
            <a:r>
              <a:rPr lang="de-DE" sz="2000" b="1" dirty="0" err="1">
                <a:solidFill>
                  <a:srgbClr val="469BDD"/>
                </a:solidFill>
                <a:cs typeface="Helvetica"/>
              </a:rPr>
              <a:t>well</a:t>
            </a:r>
            <a:r>
              <a:rPr lang="de-DE" sz="2000" b="1" dirty="0">
                <a:solidFill>
                  <a:srgbClr val="469BDD"/>
                </a:solidFill>
                <a:cs typeface="Helvetica"/>
              </a:rPr>
              <a:t> </a:t>
            </a:r>
          </a:p>
          <a:p>
            <a:pPr>
              <a:buNone/>
            </a:pPr>
            <a:endParaRPr lang="de-DE" sz="2000" b="1" dirty="0">
              <a:solidFill>
                <a:srgbClr val="00B0F0"/>
              </a:solidFill>
              <a:cs typeface="Helvetica"/>
            </a:endParaRPr>
          </a:p>
          <a:p>
            <a:pPr marL="285744" indent="-285744">
              <a:buFont typeface="Arial" panose="020B0604020202020204" pitchFamily="34" charset="0"/>
              <a:buChar char="•"/>
            </a:pPr>
            <a:r>
              <a:rPr lang="en-US" sz="2000" dirty="0">
                <a:solidFill>
                  <a:srgbClr val="2A3169"/>
                </a:solidFill>
                <a:cs typeface="Helvetica"/>
              </a:rPr>
              <a:t>What worked well in using the patterns? </a:t>
            </a:r>
          </a:p>
          <a:p>
            <a:pPr marL="285744" indent="-285744">
              <a:buFont typeface="Arial" panose="020B0604020202020204" pitchFamily="34" charset="0"/>
              <a:buChar char="•"/>
            </a:pPr>
            <a:endParaRPr lang="en-US" sz="2000" dirty="0">
              <a:solidFill>
                <a:srgbClr val="2A3169"/>
              </a:solidFill>
              <a:cs typeface="Helvetica"/>
            </a:endParaRPr>
          </a:p>
          <a:p>
            <a:pPr marL="285744" indent="-285744">
              <a:buFont typeface="Arial" panose="020B0604020202020204" pitchFamily="34" charset="0"/>
              <a:buChar char="•"/>
            </a:pPr>
            <a:r>
              <a:rPr lang="en-US" sz="2000" dirty="0">
                <a:solidFill>
                  <a:srgbClr val="2A3169"/>
                </a:solidFill>
                <a:cs typeface="Helvetica"/>
              </a:rPr>
              <a:t>What are the strengths and opportunities of using patterns to motivate the development of more sustainable business models?</a:t>
            </a:r>
          </a:p>
          <a:p>
            <a:pPr marL="285744" indent="-285744">
              <a:buFont typeface="Arial" panose="020B0604020202020204" pitchFamily="34" charset="0"/>
              <a:buChar char="•"/>
            </a:pPr>
            <a:endParaRPr lang="en-US" sz="2000" dirty="0">
              <a:solidFill>
                <a:srgbClr val="2A3169"/>
              </a:solidFill>
              <a:cs typeface="Helvetica"/>
            </a:endParaRPr>
          </a:p>
          <a:p>
            <a:pPr marL="285744" indent="-285744">
              <a:buFont typeface="Arial" panose="020B0604020202020204" pitchFamily="34" charset="0"/>
              <a:buChar char="•"/>
            </a:pPr>
            <a:r>
              <a:rPr lang="en-US" sz="2000" dirty="0">
                <a:solidFill>
                  <a:srgbClr val="2A3169"/>
                </a:solidFill>
                <a:cs typeface="Helvetica"/>
              </a:rPr>
              <a:t>Are the patterns a source of inspiration?</a:t>
            </a:r>
          </a:p>
          <a:p>
            <a:pPr>
              <a:buNone/>
            </a:pPr>
            <a:endParaRPr lang="de-DE" sz="2000" dirty="0">
              <a:cs typeface="Helvetica"/>
            </a:endParaRPr>
          </a:p>
          <a:p>
            <a:pPr>
              <a:buNone/>
            </a:pPr>
            <a:r>
              <a:rPr lang="de-DE" sz="2000" b="1" dirty="0">
                <a:solidFill>
                  <a:srgbClr val="469BDD"/>
                </a:solidFill>
                <a:cs typeface="Helvetica"/>
              </a:rPr>
              <a:t>Do </a:t>
            </a:r>
            <a:r>
              <a:rPr lang="de-DE" sz="2000" b="1" dirty="0" err="1">
                <a:solidFill>
                  <a:srgbClr val="469BDD"/>
                </a:solidFill>
                <a:cs typeface="Helvetica"/>
              </a:rPr>
              <a:t>better</a:t>
            </a:r>
            <a:r>
              <a:rPr lang="de-DE" sz="2000" b="1" dirty="0">
                <a:solidFill>
                  <a:srgbClr val="469BDD"/>
                </a:solidFill>
                <a:cs typeface="Helvetica"/>
              </a:rPr>
              <a:t> </a:t>
            </a:r>
          </a:p>
          <a:p>
            <a:pPr>
              <a:buNone/>
            </a:pPr>
            <a:endParaRPr lang="de-DE" sz="2000" b="1" dirty="0">
              <a:solidFill>
                <a:srgbClr val="00B0F0"/>
              </a:solidFill>
              <a:cs typeface="Helvetica"/>
            </a:endParaRPr>
          </a:p>
          <a:p>
            <a:pPr marL="285744" indent="-285744">
              <a:buFont typeface="Arial" panose="020B0604020202020204" pitchFamily="34" charset="0"/>
              <a:buChar char="•"/>
            </a:pPr>
            <a:r>
              <a:rPr lang="en-US" sz="2000" dirty="0">
                <a:solidFill>
                  <a:srgbClr val="2A3169"/>
                </a:solidFill>
                <a:cs typeface="Helvetica"/>
              </a:rPr>
              <a:t>Is there something that did not work?  </a:t>
            </a:r>
          </a:p>
          <a:p>
            <a:pPr marL="285744" indent="-285744">
              <a:buFont typeface="Arial" panose="020B0604020202020204" pitchFamily="34" charset="0"/>
              <a:buChar char="•"/>
            </a:pPr>
            <a:endParaRPr lang="en-US" sz="2000" dirty="0">
              <a:solidFill>
                <a:srgbClr val="2A3169"/>
              </a:solidFill>
              <a:cs typeface="Helvetica"/>
            </a:endParaRPr>
          </a:p>
          <a:p>
            <a:pPr marL="285744" indent="-285744">
              <a:buFont typeface="Arial" panose="020B0604020202020204" pitchFamily="34" charset="0"/>
              <a:buChar char="•"/>
            </a:pPr>
            <a:r>
              <a:rPr lang="en-US" sz="2000" dirty="0">
                <a:solidFill>
                  <a:srgbClr val="2A3169"/>
                </a:solidFill>
                <a:cs typeface="Helvetica"/>
              </a:rPr>
              <a:t>Which weaknesses did you observe in using the patterns?</a:t>
            </a:r>
            <a:endParaRPr lang="de-DE" sz="2000" dirty="0">
              <a:solidFill>
                <a:srgbClr val="2A3169"/>
              </a:solidFill>
              <a:cs typeface="Helvetica"/>
            </a:endParaRPr>
          </a:p>
          <a:p>
            <a:pPr marL="285744" indent="-285744">
              <a:buFont typeface="Arial" panose="020B0604020202020204" pitchFamily="34" charset="0"/>
              <a:buChar char="•"/>
            </a:pPr>
            <a:endParaRPr lang="de-DE" sz="2000" dirty="0">
              <a:solidFill>
                <a:srgbClr val="2A3169"/>
              </a:solidFill>
              <a:cs typeface="Helvetica"/>
            </a:endParaRPr>
          </a:p>
          <a:p>
            <a:pPr marL="285744" indent="-285744">
              <a:buFont typeface="Arial" panose="020B0604020202020204" pitchFamily="34" charset="0"/>
              <a:buChar char="•"/>
            </a:pPr>
            <a:r>
              <a:rPr lang="en-GB" sz="2000" dirty="0">
                <a:solidFill>
                  <a:srgbClr val="2A3169"/>
                </a:solidFill>
                <a:cs typeface="Helvetica"/>
              </a:rPr>
              <a:t>Are the patterns limiting your creativity?</a:t>
            </a:r>
          </a:p>
        </p:txBody>
      </p:sp>
    </p:spTree>
    <p:extLst>
      <p:ext uri="{BB962C8B-B14F-4D97-AF65-F5344CB8AC3E}">
        <p14:creationId xmlns:p14="http://schemas.microsoft.com/office/powerpoint/2010/main" val="196149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4"/>
          <p:cNvSpPr txBox="1"/>
          <p:nvPr/>
        </p:nvSpPr>
        <p:spPr>
          <a:xfrm>
            <a:off x="473745" y="3725889"/>
            <a:ext cx="4797353" cy="921052"/>
          </a:xfrm>
          <a:prstGeom prst="rect">
            <a:avLst/>
          </a:prstGeom>
          <a:noFill/>
          <a:ln>
            <a:noFill/>
          </a:ln>
        </p:spPr>
        <p:txBody>
          <a:bodyPr spcFirstLastPara="1" wrap="square" lIns="91201" tIns="91201" rIns="91201" bIns="91201" anchor="t" anchorCtr="0">
            <a:spAutoFit/>
          </a:bodyPr>
          <a:lstStyle/>
          <a:p>
            <a:r>
              <a:rPr lang="it" sz="2394" dirty="0">
                <a:solidFill>
                  <a:schemeClr val="lt1"/>
                </a:solidFill>
                <a:latin typeface="Helvetica Neue"/>
                <a:ea typeface="Helvetica Neue"/>
                <a:cs typeface="Helvetica Neue"/>
                <a:sym typeface="Helvetica Neue"/>
              </a:rPr>
              <a:t>for the design of next generation Sustainable Business Models</a:t>
            </a:r>
            <a:endParaRPr sz="1729" dirty="0">
              <a:solidFill>
                <a:schemeClr val="lt1"/>
              </a:solidFill>
            </a:endParaRPr>
          </a:p>
        </p:txBody>
      </p:sp>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0" y="0"/>
            <a:ext cx="12239625" cy="6974985"/>
          </a:xfrm>
          <a:prstGeom prst="rect">
            <a:avLst/>
          </a:prstGeom>
          <a:solidFill>
            <a:schemeClr val="tx1"/>
          </a:solidFill>
          <a:ln>
            <a:noFill/>
          </a:ln>
        </p:spPr>
        <p:txBody>
          <a:bodyPr spcFirstLastPara="1" wrap="square" lIns="179542"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da-DK" sz="3724" dirty="0"/>
          </a:p>
        </p:txBody>
      </p:sp>
      <p:sp>
        <p:nvSpPr>
          <p:cNvPr id="2" name="Tekstfelt 1"/>
          <p:cNvSpPr txBox="1"/>
          <p:nvPr/>
        </p:nvSpPr>
        <p:spPr>
          <a:xfrm>
            <a:off x="1821249" y="496423"/>
            <a:ext cx="8597125" cy="665439"/>
          </a:xfrm>
          <a:prstGeom prst="rect">
            <a:avLst/>
          </a:prstGeom>
          <a:noFill/>
        </p:spPr>
        <p:txBody>
          <a:bodyPr wrap="square" rtlCol="0">
            <a:spAutoFit/>
          </a:bodyPr>
          <a:lstStyle/>
          <a:p>
            <a:pPr algn="ctr"/>
            <a:r>
              <a:rPr lang="da-DK" sz="3724" dirty="0">
                <a:solidFill>
                  <a:srgbClr val="469BDD"/>
                </a:solidFill>
                <a:latin typeface="Helvetica Neue" charset="0"/>
                <a:ea typeface="Helvetica Neue" charset="0"/>
                <a:cs typeface="Helvetica Neue" charset="0"/>
              </a:rPr>
              <a:t>THANK YOU!</a:t>
            </a:r>
            <a:endParaRPr lang="da-DK" sz="3724" dirty="0">
              <a:solidFill>
                <a:schemeClr val="bg1"/>
              </a:solidFill>
              <a:latin typeface="Helvetica Neue" charset="0"/>
              <a:ea typeface="Helvetica Neue" charset="0"/>
              <a:cs typeface="Helvetica Neue" charset="0"/>
            </a:endParaRPr>
          </a:p>
        </p:txBody>
      </p:sp>
      <p:sp>
        <p:nvSpPr>
          <p:cNvPr id="8" name="Textfeld 5">
            <a:extLst>
              <a:ext uri="{FF2B5EF4-FFF2-40B4-BE49-F238E27FC236}">
                <a16:creationId xmlns:a16="http://schemas.microsoft.com/office/drawing/2014/main" id="{3E42C0B9-691E-6509-C9F0-7AC5A3A0E7E9}"/>
              </a:ext>
            </a:extLst>
          </p:cNvPr>
          <p:cNvSpPr txBox="1"/>
          <p:nvPr/>
        </p:nvSpPr>
        <p:spPr>
          <a:xfrm>
            <a:off x="4251621" y="5258597"/>
            <a:ext cx="4179349" cy="419795"/>
          </a:xfrm>
          <a:prstGeom prst="rect">
            <a:avLst/>
          </a:prstGeom>
          <a:noFill/>
        </p:spPr>
        <p:txBody>
          <a:bodyPr wrap="none" rtlCol="0">
            <a:spAutoFit/>
          </a:bodyPr>
          <a:lstStyle/>
          <a:p>
            <a:r>
              <a:rPr lang="de-DE" sz="2128" dirty="0" err="1">
                <a:solidFill>
                  <a:schemeClr val="bg1"/>
                </a:solidFill>
              </a:rPr>
              <a:t>www.sustainablesusiness.design</a:t>
            </a:r>
            <a:endParaRPr lang="de-DE" sz="2128" dirty="0">
              <a:solidFill>
                <a:schemeClr val="bg1"/>
              </a:solidFill>
            </a:endParaRPr>
          </a:p>
        </p:txBody>
      </p:sp>
      <p:pic>
        <p:nvPicPr>
          <p:cNvPr id="9" name="Grafik 3" descr="Ein Bild, das Text, Elektronik enthält.&#10;&#10;Automatisch generierte Beschreibung">
            <a:extLst>
              <a:ext uri="{FF2B5EF4-FFF2-40B4-BE49-F238E27FC236}">
                <a16:creationId xmlns:a16="http://schemas.microsoft.com/office/drawing/2014/main" id="{251A8315-DEE3-37A2-68A8-6B3B99358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72" t="6515" r="23833" b="15504"/>
          <a:stretch/>
        </p:blipFill>
        <p:spPr>
          <a:xfrm>
            <a:off x="4251621" y="1658285"/>
            <a:ext cx="3736377" cy="2487919"/>
          </a:xfrm>
          <a:prstGeom prst="rect">
            <a:avLst/>
          </a:prstGeom>
        </p:spPr>
      </p:pic>
    </p:spTree>
    <p:extLst>
      <p:ext uri="{BB962C8B-B14F-4D97-AF65-F5344CB8AC3E}">
        <p14:creationId xmlns:p14="http://schemas.microsoft.com/office/powerpoint/2010/main" val="1103561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Google Shape;65;p14"/>
          <p:cNvSpPr txBox="1"/>
          <p:nvPr/>
        </p:nvSpPr>
        <p:spPr>
          <a:xfrm>
            <a:off x="473745" y="3725889"/>
            <a:ext cx="4797353" cy="921052"/>
          </a:xfrm>
          <a:prstGeom prst="rect">
            <a:avLst/>
          </a:prstGeom>
          <a:noFill/>
          <a:ln>
            <a:noFill/>
          </a:ln>
        </p:spPr>
        <p:txBody>
          <a:bodyPr spcFirstLastPara="1" wrap="square" lIns="91201" tIns="91201" rIns="91201" bIns="91201" anchor="t" anchorCtr="0">
            <a:spAutoFit/>
          </a:bodyPr>
          <a:lstStyle/>
          <a:p>
            <a:r>
              <a:rPr lang="it" sz="2394" dirty="0">
                <a:solidFill>
                  <a:schemeClr val="lt1"/>
                </a:solidFill>
                <a:latin typeface="Helvetica Neue"/>
                <a:ea typeface="Helvetica Neue"/>
                <a:cs typeface="Helvetica Neue"/>
                <a:sym typeface="Helvetica Neue"/>
              </a:rPr>
              <a:t>for the design of next generation Sustainable Business Models</a:t>
            </a:r>
            <a:endParaRPr sz="1729" dirty="0">
              <a:solidFill>
                <a:schemeClr val="lt1"/>
              </a:solidFill>
            </a:endParaRPr>
          </a:p>
        </p:txBody>
      </p:sp>
      <p:sp>
        <p:nvSpPr>
          <p:cNvPr id="3" name="Google Shape;75;p15">
            <a:extLst>
              <a:ext uri="{FF2B5EF4-FFF2-40B4-BE49-F238E27FC236}">
                <a16:creationId xmlns:a16="http://schemas.microsoft.com/office/drawing/2014/main" id="{07836AB2-2136-1491-3417-66C121AC39C9}"/>
              </a:ext>
            </a:extLst>
          </p:cNvPr>
          <p:cNvSpPr txBox="1">
            <a:spLocks/>
          </p:cNvSpPr>
          <p:nvPr/>
        </p:nvSpPr>
        <p:spPr>
          <a:xfrm>
            <a:off x="0" y="0"/>
            <a:ext cx="12239625" cy="6974985"/>
          </a:xfrm>
          <a:prstGeom prst="rect">
            <a:avLst/>
          </a:prstGeom>
          <a:solidFill>
            <a:schemeClr val="tx1"/>
          </a:solidFill>
          <a:ln>
            <a:noFill/>
          </a:ln>
        </p:spPr>
        <p:txBody>
          <a:bodyPr spcFirstLastPara="1" wrap="square" lIns="179542"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lang="da-DK" sz="3724" dirty="0"/>
          </a:p>
        </p:txBody>
      </p:sp>
      <p:sp>
        <p:nvSpPr>
          <p:cNvPr id="2" name="Tekstfelt 1"/>
          <p:cNvSpPr txBox="1"/>
          <p:nvPr/>
        </p:nvSpPr>
        <p:spPr>
          <a:xfrm>
            <a:off x="1821249" y="496423"/>
            <a:ext cx="8597125" cy="665439"/>
          </a:xfrm>
          <a:prstGeom prst="rect">
            <a:avLst/>
          </a:prstGeom>
          <a:noFill/>
        </p:spPr>
        <p:txBody>
          <a:bodyPr wrap="square" rtlCol="0">
            <a:spAutoFit/>
          </a:bodyPr>
          <a:lstStyle/>
          <a:p>
            <a:pPr algn="ctr"/>
            <a:r>
              <a:rPr lang="da-DK" sz="3724" dirty="0">
                <a:solidFill>
                  <a:srgbClr val="469BDD"/>
                </a:solidFill>
                <a:latin typeface="Helvetica Neue" charset="0"/>
                <a:ea typeface="Helvetica Neue" charset="0"/>
                <a:cs typeface="Helvetica Neue" charset="0"/>
              </a:rPr>
              <a:t>THANK YOU!</a:t>
            </a:r>
            <a:endParaRPr lang="da-DK" sz="3724" dirty="0">
              <a:solidFill>
                <a:schemeClr val="bg1"/>
              </a:solidFill>
              <a:latin typeface="Helvetica Neue" charset="0"/>
              <a:ea typeface="Helvetica Neue" charset="0"/>
              <a:cs typeface="Helvetica Neue" charset="0"/>
            </a:endParaRPr>
          </a:p>
        </p:txBody>
      </p:sp>
      <p:pic>
        <p:nvPicPr>
          <p:cNvPr id="9" name="Grafik 3" descr="Ein Bild, das Text, Elektronik enthält.&#10;&#10;Automatisch generierte Beschreibung">
            <a:extLst>
              <a:ext uri="{FF2B5EF4-FFF2-40B4-BE49-F238E27FC236}">
                <a16:creationId xmlns:a16="http://schemas.microsoft.com/office/drawing/2014/main" id="{251A8315-DEE3-37A2-68A8-6B3B99358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72" t="6515" r="23833" b="15504"/>
          <a:stretch/>
        </p:blipFill>
        <p:spPr>
          <a:xfrm>
            <a:off x="4251621" y="3808925"/>
            <a:ext cx="3736377" cy="2487919"/>
          </a:xfrm>
          <a:prstGeom prst="rect">
            <a:avLst/>
          </a:prstGeom>
        </p:spPr>
      </p:pic>
      <p:sp>
        <p:nvSpPr>
          <p:cNvPr id="10" name="Sous-titre 2">
            <a:extLst>
              <a:ext uri="{FF2B5EF4-FFF2-40B4-BE49-F238E27FC236}">
                <a16:creationId xmlns:a16="http://schemas.microsoft.com/office/drawing/2014/main" id="{F3600E3B-D60A-6C4A-ABDB-2131362754CF}"/>
              </a:ext>
            </a:extLst>
          </p:cNvPr>
          <p:cNvSpPr>
            <a:spLocks noGrp="1"/>
          </p:cNvSpPr>
          <p:nvPr>
            <p:ph type="subTitle" idx="1"/>
          </p:nvPr>
        </p:nvSpPr>
        <p:spPr>
          <a:xfrm>
            <a:off x="1475074" y="1161862"/>
            <a:ext cx="9289472" cy="1131637"/>
          </a:xfrm>
        </p:spPr>
        <p:txBody>
          <a:bodyPr anchor="t">
            <a:normAutofit fontScale="25000" lnSpcReduction="20000"/>
          </a:bodyPr>
          <a:lstStyle/>
          <a:p>
            <a:pPr>
              <a:lnSpc>
                <a:spcPct val="90000"/>
              </a:lnSpc>
            </a:pPr>
            <a:r>
              <a:rPr lang="en-GB" altLang="de-DE" sz="8000" dirty="0">
                <a:solidFill>
                  <a:schemeClr val="bg1"/>
                </a:solidFill>
              </a:rPr>
              <a:t>Check for updates on “Sustainable Business Model Design” @</a:t>
            </a:r>
          </a:p>
          <a:p>
            <a:pPr>
              <a:lnSpc>
                <a:spcPct val="90000"/>
              </a:lnSpc>
            </a:pPr>
            <a:endParaRPr lang="en-GB" altLang="de-DE" sz="8000" dirty="0">
              <a:solidFill>
                <a:schemeClr val="bg1"/>
              </a:solidFill>
            </a:endParaRPr>
          </a:p>
          <a:p>
            <a:pPr>
              <a:lnSpc>
                <a:spcPct val="90000"/>
              </a:lnSpc>
            </a:pPr>
            <a:r>
              <a:rPr lang="en-GB" altLang="de-DE" sz="8000" dirty="0">
                <a:solidFill>
                  <a:schemeClr val="bg1"/>
                </a:solidFill>
              </a:rPr>
              <a:t>  </a:t>
            </a:r>
            <a:r>
              <a:rPr lang="de-DE" sz="8000" dirty="0">
                <a:solidFill>
                  <a:schemeClr val="bg1"/>
                </a:solidFill>
                <a:hlinkClick r:id="rId4"/>
              </a:rPr>
              <a:t>www.sustainablesusiness.design</a:t>
            </a:r>
            <a:endParaRPr lang="de-DE" sz="8000" dirty="0">
              <a:solidFill>
                <a:schemeClr val="bg1"/>
              </a:solidFill>
            </a:endParaRPr>
          </a:p>
          <a:p>
            <a:pPr>
              <a:lnSpc>
                <a:spcPct val="90000"/>
              </a:lnSpc>
            </a:pPr>
            <a:endParaRPr lang="de-DE" sz="8000" dirty="0">
              <a:solidFill>
                <a:schemeClr val="bg1"/>
              </a:solidFill>
            </a:endParaRPr>
          </a:p>
          <a:p>
            <a:pPr algn="ctr">
              <a:lnSpc>
                <a:spcPct val="90000"/>
              </a:lnSpc>
            </a:pPr>
            <a:endParaRPr lang="en-GB" altLang="de-DE" sz="8000" dirty="0">
              <a:solidFill>
                <a:schemeClr val="bg1"/>
              </a:solidFill>
            </a:endParaRPr>
          </a:p>
          <a:p>
            <a:pPr algn="ctr">
              <a:lnSpc>
                <a:spcPct val="90000"/>
              </a:lnSpc>
            </a:pPr>
            <a:endParaRPr lang="en-GB" altLang="de-DE" sz="8000" dirty="0">
              <a:solidFill>
                <a:schemeClr val="bg1"/>
              </a:solidFill>
            </a:endParaRPr>
          </a:p>
          <a:p>
            <a:pPr algn="ctr">
              <a:lnSpc>
                <a:spcPct val="90000"/>
              </a:lnSpc>
            </a:pPr>
            <a:endParaRPr lang="en-GB" altLang="de-DE" sz="8000" dirty="0">
              <a:solidFill>
                <a:schemeClr val="bg1"/>
              </a:solidFill>
            </a:endParaRPr>
          </a:p>
          <a:p>
            <a:pPr algn="ctr">
              <a:lnSpc>
                <a:spcPct val="90000"/>
              </a:lnSpc>
            </a:pPr>
            <a:r>
              <a:rPr lang="en-GB" altLang="de-DE" sz="8000" dirty="0">
                <a:solidFill>
                  <a:schemeClr val="bg1"/>
                </a:solidFill>
              </a:rPr>
              <a:t>For comments, feedbacks and inquiries please write us @  </a:t>
            </a:r>
          </a:p>
          <a:p>
            <a:pPr algn="ctr">
              <a:lnSpc>
                <a:spcPct val="90000"/>
              </a:lnSpc>
            </a:pPr>
            <a:endParaRPr lang="en-GB" altLang="de-DE" sz="8000" dirty="0">
              <a:solidFill>
                <a:schemeClr val="bg1"/>
              </a:solidFill>
            </a:endParaRPr>
          </a:p>
          <a:p>
            <a:pPr algn="ctr">
              <a:lnSpc>
                <a:spcPct val="90000"/>
              </a:lnSpc>
            </a:pPr>
            <a:r>
              <a:rPr lang="en-GB" altLang="de-DE" sz="8000" dirty="0">
                <a:solidFill>
                  <a:srgbClr val="469BDD"/>
                </a:solidFill>
                <a:hlinkClick r:id="rId5"/>
              </a:rPr>
              <a:t>contact@sustainablebusiness.design</a:t>
            </a:r>
            <a:r>
              <a:rPr lang="en-GB" altLang="de-DE" sz="8000" dirty="0">
                <a:solidFill>
                  <a:srgbClr val="469BDD"/>
                </a:solidFill>
              </a:rPr>
              <a:t> </a:t>
            </a:r>
          </a:p>
          <a:p>
            <a:pPr algn="ctr">
              <a:lnSpc>
                <a:spcPct val="90000"/>
              </a:lnSpc>
            </a:pPr>
            <a:endParaRPr lang="en-GB" altLang="de-DE" sz="8000" dirty="0">
              <a:solidFill>
                <a:schemeClr val="bg1"/>
              </a:solidFill>
            </a:endParaRPr>
          </a:p>
          <a:p>
            <a:pPr algn="ctr">
              <a:lnSpc>
                <a:spcPct val="90000"/>
              </a:lnSpc>
            </a:pPr>
            <a:endParaRPr lang="en-GB" altLang="de-DE" sz="8000" dirty="0">
              <a:solidFill>
                <a:schemeClr val="bg1"/>
              </a:solidFill>
            </a:endParaRPr>
          </a:p>
          <a:p>
            <a:pPr algn="ctr">
              <a:lnSpc>
                <a:spcPct val="90000"/>
              </a:lnSpc>
            </a:pPr>
            <a:endParaRPr lang="en-GB" altLang="de-DE" sz="8000" dirty="0">
              <a:solidFill>
                <a:schemeClr val="bg1"/>
              </a:solidFill>
            </a:endParaRPr>
          </a:p>
          <a:p>
            <a:pPr algn="ctr">
              <a:lnSpc>
                <a:spcPct val="90000"/>
              </a:lnSpc>
            </a:pPr>
            <a:endParaRPr lang="en-GB" altLang="de-DE" sz="8000" dirty="0">
              <a:solidFill>
                <a:schemeClr val="bg1"/>
              </a:solidFill>
            </a:endParaRPr>
          </a:p>
          <a:p>
            <a:pPr algn="ctr">
              <a:lnSpc>
                <a:spcPct val="90000"/>
              </a:lnSpc>
            </a:pPr>
            <a:endParaRPr lang="en-GB" altLang="de-DE" sz="8000" dirty="0">
              <a:solidFill>
                <a:schemeClr val="bg1"/>
              </a:solidFill>
              <a:hlinkClick r:id="" action="ppaction://noaction"/>
            </a:endParaRPr>
          </a:p>
        </p:txBody>
      </p:sp>
    </p:spTree>
    <p:extLst>
      <p:ext uri="{BB962C8B-B14F-4D97-AF65-F5344CB8AC3E}">
        <p14:creationId xmlns:p14="http://schemas.microsoft.com/office/powerpoint/2010/main" val="131485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223" y="1540980"/>
            <a:ext cx="11405178" cy="761656"/>
          </a:xfrm>
        </p:spPr>
        <p:txBody>
          <a:bodyPr>
            <a:noAutofit/>
          </a:bodyPr>
          <a:lstStyle/>
          <a:p>
            <a:pPr lvl="0"/>
            <a:r>
              <a:rPr lang="en-GB" altLang="x-none" sz="1600" kern="100" dirty="0">
                <a:solidFill>
                  <a:schemeClr val="tx1"/>
                </a:solidFill>
                <a:latin typeface="Helvetica Neue" charset="0"/>
                <a:ea typeface="Helvetica Neue" charset="0"/>
                <a:cs typeface="Helvetica Neue" charset="0"/>
              </a:rPr>
              <a:t>Feel free to copy, use, and modify this slide deck according to your needs. Please respect the following creative commons license under which we publish this material.</a:t>
            </a:r>
            <a:br>
              <a:rPr lang="en-GB" altLang="x-none" sz="2660" kern="100" dirty="0">
                <a:solidFill>
                  <a:schemeClr val="tx1"/>
                </a:solidFill>
                <a:latin typeface="Helvetica Neue" charset="0"/>
                <a:ea typeface="Helvetica Neue" charset="0"/>
                <a:cs typeface="Helvetica Neue" charset="0"/>
              </a:rPr>
            </a:br>
            <a:endParaRPr lang="da-DK" sz="2660" dirty="0">
              <a:latin typeface="Helvetica Neue" charset="0"/>
              <a:ea typeface="Helvetica Neue" charset="0"/>
              <a:cs typeface="Helvetica Neue" charset="0"/>
            </a:endParaRPr>
          </a:p>
        </p:txBody>
      </p:sp>
      <p:pic>
        <p:nvPicPr>
          <p:cNvPr id="5" name="Grafik 1">
            <a:extLst>
              <a:ext uri="{FF2B5EF4-FFF2-40B4-BE49-F238E27FC236}">
                <a16:creationId xmlns:a16="http://schemas.microsoft.com/office/drawing/2014/main" id="{EA4DE410-C067-873E-832A-6C122EC25D85}"/>
              </a:ext>
            </a:extLst>
          </p:cNvPr>
          <p:cNvPicPr>
            <a:picLocks noChangeAspect="1"/>
          </p:cNvPicPr>
          <p:nvPr/>
        </p:nvPicPr>
        <p:blipFill>
          <a:blip r:embed="rId3"/>
          <a:stretch>
            <a:fillRect/>
          </a:stretch>
        </p:blipFill>
        <p:spPr>
          <a:xfrm>
            <a:off x="500176" y="2696902"/>
            <a:ext cx="2053429" cy="723367"/>
          </a:xfrm>
          <a:prstGeom prst="rect">
            <a:avLst/>
          </a:prstGeom>
        </p:spPr>
      </p:pic>
      <p:sp>
        <p:nvSpPr>
          <p:cNvPr id="6" name="TextBox 8">
            <a:extLst>
              <a:ext uri="{FF2B5EF4-FFF2-40B4-BE49-F238E27FC236}">
                <a16:creationId xmlns:a16="http://schemas.microsoft.com/office/drawing/2014/main" id="{5F8DC195-0F1B-EC89-3FDF-1ED243543D09}"/>
              </a:ext>
            </a:extLst>
          </p:cNvPr>
          <p:cNvSpPr txBox="1"/>
          <p:nvPr/>
        </p:nvSpPr>
        <p:spPr>
          <a:xfrm>
            <a:off x="2819822" y="2649229"/>
            <a:ext cx="8835737" cy="1404680"/>
          </a:xfrm>
          <a:prstGeom prst="rect">
            <a:avLst/>
          </a:prstGeom>
          <a:noFill/>
        </p:spPr>
        <p:txBody>
          <a:bodyPr wrap="square" rtlCol="0">
            <a:spAutoFit/>
          </a:bodyPr>
          <a:lstStyle/>
          <a:p>
            <a:r>
              <a:rPr lang="en-GB" sz="1600" u="sng" kern="100" dirty="0">
                <a:solidFill>
                  <a:srgbClr val="469BDD"/>
                </a:solidFill>
                <a:latin typeface="Helvetica Neue" charset="0"/>
                <a:ea typeface="Helvetica Neue" charset="0"/>
                <a:cs typeface="Helvetica Neue" charset="0"/>
                <a:hlinkClick r:id="rId4">
                  <a:extLst>
                    <a:ext uri="{A12FA001-AC4F-418D-AE19-62706E023703}">
                      <ahyp:hlinkClr xmlns:ahyp="http://schemas.microsoft.com/office/drawing/2018/hyperlinkcolor" val="tx"/>
                    </a:ext>
                  </a:extLst>
                </a:hlinkClick>
              </a:rPr>
              <a:t>Attribution-ShareAlike 4.0 International</a:t>
            </a:r>
            <a:r>
              <a:rPr lang="en-GB" sz="1600" kern="100" dirty="0">
                <a:solidFill>
                  <a:schemeClr val="tx1"/>
                </a:solidFill>
                <a:latin typeface="Helvetica Neue" charset="0"/>
                <a:ea typeface="Helvetica Neue" charset="0"/>
                <a:cs typeface="Helvetica Neue" charset="0"/>
              </a:rPr>
              <a:t>: You may copy, redistribute, adapt, remix, and transform the material in any medium or format and for any purpose, even commercially. You must give appropriate credit, provide a link to the license, and indicate if changes were made. And you must distribute your contributions under the same license as the original.  </a:t>
            </a:r>
            <a:endParaRPr lang="x-none" sz="1600" kern="100" dirty="0">
              <a:solidFill>
                <a:schemeClr val="tx1"/>
              </a:solidFill>
              <a:latin typeface="Helvetica Neue" charset="0"/>
              <a:ea typeface="Helvetica Neue" charset="0"/>
              <a:cs typeface="Helvetica Neue" charset="0"/>
            </a:endParaRPr>
          </a:p>
          <a:p>
            <a:endParaRPr lang="en-GB" sz="2128" dirty="0"/>
          </a:p>
        </p:txBody>
      </p:sp>
      <p:sp>
        <p:nvSpPr>
          <p:cNvPr id="10" name="Rectangle 3">
            <a:extLst>
              <a:ext uri="{FF2B5EF4-FFF2-40B4-BE49-F238E27FC236}">
                <a16:creationId xmlns:a16="http://schemas.microsoft.com/office/drawing/2014/main" id="{0967D36B-C2C3-412C-C8C7-ECB8D4E6AA33}"/>
              </a:ext>
            </a:extLst>
          </p:cNvPr>
          <p:cNvSpPr>
            <a:spLocks noChangeArrowheads="1"/>
          </p:cNvSpPr>
          <p:nvPr/>
        </p:nvSpPr>
        <p:spPr bwMode="auto">
          <a:xfrm>
            <a:off x="417223" y="3969772"/>
            <a:ext cx="11331872" cy="86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610" tIns="60805" rIns="121610" bIns="60805" numCol="1" anchor="ctr" anchorCtr="0" compatLnSpc="1">
            <a:prstTxWarp prst="textNoShape">
              <a:avLst/>
            </a:prstTxWarp>
            <a:spAutoFit/>
          </a:bodyPr>
          <a:lstStyle/>
          <a:p>
            <a:pPr defTabSz="1216061" eaLnBrk="0" fontAlgn="base" hangingPunct="0">
              <a:spcBef>
                <a:spcPct val="0"/>
              </a:spcBef>
              <a:spcAft>
                <a:spcPct val="0"/>
              </a:spcAft>
              <a:buClrTx/>
            </a:pPr>
            <a:r>
              <a:rPr lang="en-GB" altLang="x-none"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Version: Sept. 2023. Developed by Florian </a:t>
            </a:r>
            <a:r>
              <a:rPr lang="en-GB" altLang="x-none" sz="1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Lüdeke</a:t>
            </a:r>
            <a:r>
              <a:rPr lang="en-GB" altLang="x-none"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Freund with support from Henning Breuer and Lorenzo Massa. </a:t>
            </a:r>
          </a:p>
          <a:p>
            <a:pPr defTabSz="1216061" eaLnBrk="0" fontAlgn="base" hangingPunct="0">
              <a:spcBef>
                <a:spcPct val="0"/>
              </a:spcBef>
              <a:spcAft>
                <a:spcPct val="0"/>
              </a:spcAft>
              <a:buClrTx/>
            </a:pPr>
            <a:r>
              <a:rPr lang="en-GB" altLang="x-none"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Please cite as: </a:t>
            </a:r>
            <a:r>
              <a:rPr lang="en-GB" altLang="x-none" sz="1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Sustainable Business Model Design (2023): Sustainable Business Model Design workshop – the Case or </a:t>
            </a:r>
            <a:r>
              <a:rPr lang="en-GB" altLang="x-none" sz="160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Kaffeeform</a:t>
            </a:r>
            <a:r>
              <a:rPr lang="en-GB" altLang="x-none" sz="1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Source: </a:t>
            </a:r>
            <a:r>
              <a:rPr lang="en-GB" altLang="x-none" sz="1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5"/>
              </a:rPr>
              <a:t>www.sustainablebusiness.design</a:t>
            </a:r>
            <a:r>
              <a:rPr lang="en-GB" altLang="x-none" sz="16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GB" altLang="x-none" sz="1600" dirty="0">
              <a:solidFill>
                <a:schemeClr val="tx1"/>
              </a:solidFill>
              <a:latin typeface="Arial" panose="020B0604020202020204" pitchFamily="34" charset="0"/>
            </a:endParaRPr>
          </a:p>
        </p:txBody>
      </p:sp>
    </p:spTree>
    <p:extLst>
      <p:ext uri="{BB962C8B-B14F-4D97-AF65-F5344CB8AC3E}">
        <p14:creationId xmlns:p14="http://schemas.microsoft.com/office/powerpoint/2010/main" val="204821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0" cy="1113267"/>
          </a:xfrm>
          <a:prstGeom prst="rect">
            <a:avLst/>
          </a:prstGeom>
          <a:solidFill>
            <a:srgbClr val="D9D9D9"/>
          </a:solidFill>
          <a:ln>
            <a:noFill/>
          </a:ln>
        </p:spPr>
        <p:txBody>
          <a:bodyPr spcFirstLastPara="1" wrap="square" lIns="179542" tIns="0" rIns="0" bIns="0" anchor="ctr" anchorCtr="0">
            <a:noAutofit/>
          </a:bodyPr>
          <a:lstStyle/>
          <a:p>
            <a:r>
              <a:rPr lang="en-US" sz="2000" b="1" dirty="0">
                <a:solidFill>
                  <a:srgbClr val="469BDD"/>
                </a:solidFill>
              </a:rPr>
              <a:t>SUSTAINABLE BUSINESS MODEL DESIGN </a:t>
            </a:r>
            <a:r>
              <a:rPr lang="en-US" sz="2000" b="1" dirty="0"/>
              <a:t>WORKSHOP - OVERVIEW</a:t>
            </a:r>
            <a:endParaRPr lang="de-DE" altLang="de-DE" sz="2000" b="1" dirty="0"/>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0"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sp>
        <p:nvSpPr>
          <p:cNvPr id="16" name="Tekstfelt 15"/>
          <p:cNvSpPr txBox="1"/>
          <p:nvPr/>
        </p:nvSpPr>
        <p:spPr>
          <a:xfrm>
            <a:off x="398182" y="1632128"/>
            <a:ext cx="11383210" cy="4635949"/>
          </a:xfrm>
          <a:prstGeom prst="rect">
            <a:avLst/>
          </a:prstGeom>
          <a:noFill/>
        </p:spPr>
        <p:txBody>
          <a:bodyPr wrap="square" rtlCol="0">
            <a:spAutoFit/>
          </a:bodyPr>
          <a:lstStyle/>
          <a:p>
            <a:pPr defTabSz="1273799">
              <a:buClrTx/>
              <a:defRPr/>
            </a:pPr>
            <a:r>
              <a:rPr lang="en-US" sz="2660" b="1" kern="1200" dirty="0">
                <a:solidFill>
                  <a:schemeClr val="tx1"/>
                </a:solidFill>
                <a:latin typeface="Helvetica Neue" charset="0"/>
                <a:ea typeface="Helvetica Neue" charset="0"/>
                <a:cs typeface="Helvetica Neue" charset="0"/>
              </a:rPr>
              <a:t>Steps</a:t>
            </a:r>
          </a:p>
          <a:p>
            <a:pPr marL="456023" indent="-456023" defTabSz="1273799">
              <a:buFont typeface="+mj-lt"/>
              <a:buAutoNum type="arabicPeriod"/>
              <a:defRPr/>
            </a:pPr>
            <a:r>
              <a:rPr lang="en-US" sz="2128" dirty="0">
                <a:solidFill>
                  <a:schemeClr val="tx1"/>
                </a:solidFill>
                <a:latin typeface="Helvetica Neue" charset="0"/>
                <a:ea typeface="Helvetica Neue" charset="0"/>
                <a:cs typeface="Helvetica Neue" charset="0"/>
              </a:rPr>
              <a:t>Introduction to </a:t>
            </a:r>
            <a:r>
              <a:rPr lang="en-US" sz="2128" b="1" dirty="0">
                <a:solidFill>
                  <a:schemeClr val="tx1"/>
                </a:solidFill>
                <a:latin typeface="Helvetica Neue" charset="0"/>
                <a:ea typeface="Helvetica Neue" charset="0"/>
                <a:cs typeface="Helvetica Neue" charset="0"/>
              </a:rPr>
              <a:t>“</a:t>
            </a:r>
            <a:r>
              <a:rPr lang="en-US" sz="2128" b="1" dirty="0">
                <a:solidFill>
                  <a:srgbClr val="469BDD"/>
                </a:solidFill>
                <a:latin typeface="Helvetica Neue" charset="0"/>
                <a:ea typeface="Helvetica Neue" charset="0"/>
                <a:cs typeface="Helvetica Neue" charset="0"/>
              </a:rPr>
              <a:t>Sustainable Business Model Design</a:t>
            </a:r>
            <a:r>
              <a:rPr lang="en-US" sz="2128" b="1" dirty="0">
                <a:solidFill>
                  <a:schemeClr val="tx1"/>
                </a:solidFill>
                <a:latin typeface="Helvetica Neue" charset="0"/>
                <a:ea typeface="Helvetica Neue" charset="0"/>
                <a:cs typeface="Helvetica Neue" charset="0"/>
              </a:rPr>
              <a:t>” </a:t>
            </a:r>
            <a:r>
              <a:rPr lang="en-US" sz="2128" dirty="0">
                <a:solidFill>
                  <a:schemeClr val="tx1"/>
                </a:solidFill>
                <a:latin typeface="Helvetica Neue" charset="0"/>
                <a:ea typeface="Helvetica Neue" charset="0"/>
                <a:cs typeface="Helvetica Neue" charset="0"/>
              </a:rPr>
              <a:t>(60-90 mins) (decks for Chapter 2 and 3)</a:t>
            </a:r>
          </a:p>
          <a:p>
            <a:pPr marL="456023" indent="-456023" defTabSz="1273799">
              <a:buFont typeface="+mj-lt"/>
              <a:buAutoNum type="arabicPeriod"/>
              <a:defRPr/>
            </a:pPr>
            <a:r>
              <a:rPr lang="en-US" sz="2128" dirty="0">
                <a:solidFill>
                  <a:schemeClr val="tx1"/>
                </a:solidFill>
                <a:latin typeface="Helvetica Neue" charset="0"/>
                <a:ea typeface="Helvetica Neue" charset="0"/>
                <a:cs typeface="Helvetica Neue" charset="0"/>
              </a:rPr>
              <a:t>Introduction to </a:t>
            </a:r>
            <a:r>
              <a:rPr lang="en-US" sz="2128" b="1" dirty="0">
                <a:solidFill>
                  <a:srgbClr val="469BDD"/>
                </a:solidFill>
                <a:latin typeface="Helvetica Neue" charset="0"/>
                <a:ea typeface="Helvetica Neue" charset="0"/>
                <a:cs typeface="Helvetica Neue" charset="0"/>
              </a:rPr>
              <a:t>workshop and case </a:t>
            </a:r>
            <a:r>
              <a:rPr lang="en-US" sz="2128" dirty="0">
                <a:solidFill>
                  <a:schemeClr val="tx1"/>
                </a:solidFill>
                <a:latin typeface="Helvetica Neue" charset="0"/>
                <a:ea typeface="Helvetica Neue" charset="0"/>
                <a:cs typeface="Helvetica Neue" charset="0"/>
              </a:rPr>
              <a:t>(30-60 mins) (this slide deck)</a:t>
            </a:r>
          </a:p>
          <a:p>
            <a:pPr marL="456023" indent="-456023" defTabSz="1273799">
              <a:buFont typeface="+mj-lt"/>
              <a:buAutoNum type="arabicPeriod"/>
              <a:defRPr/>
            </a:pPr>
            <a:r>
              <a:rPr lang="en-US" sz="2128" dirty="0">
                <a:solidFill>
                  <a:schemeClr val="tx1"/>
                </a:solidFill>
                <a:latin typeface="Helvetica Neue" charset="0"/>
                <a:ea typeface="Helvetica Neue" charset="0"/>
                <a:cs typeface="Helvetica Neue" charset="0"/>
              </a:rPr>
              <a:t>Workshop – </a:t>
            </a:r>
            <a:r>
              <a:rPr lang="en-US" sz="2128" b="1" dirty="0">
                <a:solidFill>
                  <a:srgbClr val="469BDD"/>
                </a:solidFill>
                <a:latin typeface="Helvetica Neue" charset="0"/>
                <a:ea typeface="Helvetica Neue" charset="0"/>
                <a:cs typeface="Helvetica Neue" charset="0"/>
              </a:rPr>
              <a:t>work in teams</a:t>
            </a:r>
            <a:r>
              <a:rPr lang="en-US" sz="2128" b="1" dirty="0">
                <a:solidFill>
                  <a:schemeClr val="tx1"/>
                </a:solidFill>
                <a:latin typeface="Helvetica Neue" charset="0"/>
                <a:ea typeface="Helvetica Neue" charset="0"/>
                <a:cs typeface="Helvetica Neue" charset="0"/>
              </a:rPr>
              <a:t> </a:t>
            </a:r>
            <a:r>
              <a:rPr lang="en-US" sz="2128" dirty="0">
                <a:solidFill>
                  <a:schemeClr val="tx1"/>
                </a:solidFill>
                <a:latin typeface="Helvetica Neue" charset="0"/>
                <a:ea typeface="Helvetica Neue" charset="0"/>
                <a:cs typeface="Helvetica Neue" charset="0"/>
              </a:rPr>
              <a:t>(180 mins) (this slide deck and the facilitation guide)</a:t>
            </a:r>
          </a:p>
          <a:p>
            <a:pPr marL="456023" indent="-456023" defTabSz="1273799">
              <a:buFont typeface="+mj-lt"/>
              <a:buAutoNum type="arabicPeriod"/>
              <a:defRPr/>
            </a:pPr>
            <a:endParaRPr lang="en-US" sz="2128" dirty="0">
              <a:solidFill>
                <a:schemeClr val="tx1"/>
              </a:solidFill>
              <a:latin typeface="Helvetica Neue" charset="0"/>
              <a:ea typeface="Helvetica Neue" charset="0"/>
              <a:cs typeface="Helvetica Neue" charset="0"/>
            </a:endParaRPr>
          </a:p>
          <a:p>
            <a:r>
              <a:rPr lang="en-GB" sz="2660" b="1" dirty="0">
                <a:solidFill>
                  <a:schemeClr val="tx1"/>
                </a:solidFill>
                <a:latin typeface="Helvetica Neue" charset="0"/>
                <a:ea typeface="Helvetica Neue" charset="0"/>
                <a:cs typeface="Helvetica Neue" charset="0"/>
              </a:rPr>
              <a:t>Tasks</a:t>
            </a:r>
          </a:p>
          <a:p>
            <a:pPr marL="380019" indent="-380019">
              <a:buFont typeface="Arial" panose="020B0604020202020204" pitchFamily="34" charset="0"/>
              <a:buChar char="•"/>
            </a:pPr>
            <a:r>
              <a:rPr lang="en-GB" sz="2128" dirty="0">
                <a:latin typeface="Helvetica Neue" charset="0"/>
                <a:ea typeface="Helvetica Neue" charset="0"/>
                <a:cs typeface="Helvetica Neue" charset="0"/>
              </a:rPr>
              <a:t>Design a </a:t>
            </a:r>
            <a:r>
              <a:rPr lang="en-GB" sz="2128" b="1" dirty="0">
                <a:solidFill>
                  <a:srgbClr val="00B0F0"/>
                </a:solidFill>
                <a:latin typeface="Helvetica Neue" charset="0"/>
                <a:ea typeface="Helvetica Neue" charset="0"/>
                <a:cs typeface="Helvetica Neue" charset="0"/>
              </a:rPr>
              <a:t>sustainability-oriented business model </a:t>
            </a:r>
            <a:r>
              <a:rPr lang="en-GB" sz="2128" dirty="0">
                <a:latin typeface="Helvetica Neue" charset="0"/>
                <a:ea typeface="Helvetica Neue" charset="0"/>
                <a:cs typeface="Helvetica Neue" charset="0"/>
              </a:rPr>
              <a:t>as a solution to one of </a:t>
            </a:r>
            <a:r>
              <a:rPr lang="en-GB" sz="2128" dirty="0" err="1">
                <a:latin typeface="Helvetica Neue" charset="0"/>
                <a:ea typeface="Helvetica Neue" charset="0"/>
                <a:cs typeface="Helvetica Neue" charset="0"/>
              </a:rPr>
              <a:t>Kaffeeform’s</a:t>
            </a:r>
            <a:r>
              <a:rPr lang="en-GB" sz="2128" dirty="0">
                <a:latin typeface="Helvetica Neue" charset="0"/>
                <a:ea typeface="Helvetica Neue" charset="0"/>
                <a:cs typeface="Helvetica Neue" charset="0"/>
              </a:rPr>
              <a:t> challenges. </a:t>
            </a:r>
          </a:p>
          <a:p>
            <a:pPr marL="380019" indent="-380019">
              <a:buFont typeface="Arial" panose="020B0604020202020204" pitchFamily="34" charset="0"/>
              <a:buChar char="•"/>
            </a:pPr>
            <a:r>
              <a:rPr lang="en-GB" sz="2128" dirty="0">
                <a:latin typeface="Helvetica Neue" charset="0"/>
                <a:ea typeface="Helvetica Neue" charset="0"/>
                <a:cs typeface="Helvetica Neue" charset="0"/>
              </a:rPr>
              <a:t>Take on the </a:t>
            </a:r>
            <a:r>
              <a:rPr lang="en-GB" sz="2128" b="1" dirty="0">
                <a:solidFill>
                  <a:srgbClr val="00B0F0"/>
                </a:solidFill>
                <a:latin typeface="Helvetica Neue" charset="0"/>
                <a:ea typeface="Helvetica Neue" charset="0"/>
                <a:cs typeface="Helvetica Neue" charset="0"/>
              </a:rPr>
              <a:t>perspective of the company’s founder.</a:t>
            </a:r>
          </a:p>
          <a:p>
            <a:pPr marL="380019" indent="-380019">
              <a:buFont typeface="Arial" panose="020B0604020202020204" pitchFamily="34" charset="0"/>
              <a:buChar char="•"/>
            </a:pPr>
            <a:r>
              <a:rPr lang="en-GB" sz="2128" dirty="0">
                <a:latin typeface="Helvetica Neue" charset="0"/>
                <a:ea typeface="Helvetica Neue" charset="0"/>
                <a:cs typeface="Helvetica Neue" charset="0"/>
              </a:rPr>
              <a:t>Use </a:t>
            </a:r>
            <a:r>
              <a:rPr lang="en-GB" sz="2128" b="1" dirty="0">
                <a:solidFill>
                  <a:srgbClr val="00B0F0"/>
                </a:solidFill>
                <a:latin typeface="Helvetica Neue" charset="0"/>
                <a:ea typeface="Helvetica Neue" charset="0"/>
                <a:cs typeface="Helvetica Neue" charset="0"/>
              </a:rPr>
              <a:t>SBMD patterns </a:t>
            </a:r>
            <a:r>
              <a:rPr lang="en-GB" sz="2128" dirty="0">
                <a:latin typeface="Helvetica Neue" charset="0"/>
                <a:ea typeface="Helvetica Neue" charset="0"/>
                <a:cs typeface="Helvetica Neue" charset="0"/>
              </a:rPr>
              <a:t>to sketch a business model that has strong </a:t>
            </a:r>
            <a:r>
              <a:rPr lang="en-GB" sz="2128" b="1" dirty="0">
                <a:solidFill>
                  <a:srgbClr val="00B0F0"/>
                </a:solidFill>
                <a:latin typeface="Helvetica Neue" charset="0"/>
                <a:ea typeface="Helvetica Neue" charset="0"/>
                <a:cs typeface="Helvetica Neue" charset="0"/>
              </a:rPr>
              <a:t>ecological and/or social benefits</a:t>
            </a:r>
            <a:r>
              <a:rPr lang="en-GB" sz="2394" b="1" dirty="0">
                <a:solidFill>
                  <a:srgbClr val="00B0F0"/>
                </a:solidFill>
                <a:latin typeface="Helvetica Neue" charset="0"/>
                <a:ea typeface="Helvetica Neue" charset="0"/>
                <a:cs typeface="Helvetica Neue" charset="0"/>
              </a:rPr>
              <a:t>. </a:t>
            </a:r>
          </a:p>
          <a:p>
            <a:endParaRPr lang="da-DK" sz="2660" dirty="0">
              <a:latin typeface="Helvetica Neue" charset="0"/>
              <a:ea typeface="Helvetica Neue" charset="0"/>
              <a:cs typeface="Helvetica Neue" charset="0"/>
            </a:endParaRPr>
          </a:p>
        </p:txBody>
      </p:sp>
    </p:spTree>
    <p:extLst>
      <p:ext uri="{BB962C8B-B14F-4D97-AF65-F5344CB8AC3E}">
        <p14:creationId xmlns:p14="http://schemas.microsoft.com/office/powerpoint/2010/main" val="10137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0" cy="1113267"/>
          </a:xfrm>
          <a:prstGeom prst="rect">
            <a:avLst/>
          </a:prstGeom>
          <a:solidFill>
            <a:srgbClr val="D9D9D9"/>
          </a:solidFill>
          <a:ln>
            <a:noFill/>
          </a:ln>
        </p:spPr>
        <p:txBody>
          <a:bodyPr spcFirstLastPara="1" wrap="square" lIns="179542" tIns="0" rIns="0" bIns="0" anchor="ctr" anchorCtr="0">
            <a:noAutofit/>
          </a:bodyPr>
          <a:lstStyle/>
          <a:p>
            <a:r>
              <a:rPr lang="en-US" sz="2000" b="1" dirty="0">
                <a:solidFill>
                  <a:srgbClr val="469BDD"/>
                </a:solidFill>
              </a:rPr>
              <a:t>SUSTAINABLE BUSINESS MODEL DESIGN </a:t>
            </a:r>
            <a:r>
              <a:rPr lang="en-US" sz="2000" b="1" dirty="0"/>
              <a:t>WORKSHOP</a:t>
            </a:r>
            <a:endParaRPr lang="de-DE" altLang="de-DE" sz="2000" b="1" dirty="0"/>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10"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9"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1615" y="540985"/>
            <a:ext cx="3808520" cy="487336"/>
          </a:xfrm>
          <a:prstGeom prst="rect">
            <a:avLst/>
          </a:prstGeom>
        </p:spPr>
      </p:pic>
      <p:sp>
        <p:nvSpPr>
          <p:cNvPr id="11" name="Inhaltsplatzhalter 3"/>
          <p:cNvSpPr txBox="1">
            <a:spLocks/>
          </p:cNvSpPr>
          <p:nvPr/>
        </p:nvSpPr>
        <p:spPr bwMode="auto">
          <a:xfrm>
            <a:off x="427975" y="1491762"/>
            <a:ext cx="5553075" cy="43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1" fontAlgn="base" hangingPunct="1">
              <a:lnSpc>
                <a:spcPct val="100000"/>
              </a:lnSpc>
              <a:spcBef>
                <a:spcPct val="0"/>
              </a:spcBef>
              <a:spcAft>
                <a:spcPts val="0"/>
              </a:spcAft>
              <a:buFont typeface="Arial"/>
              <a:buNone/>
              <a:defRPr sz="1400">
                <a:solidFill>
                  <a:schemeClr val="tx1"/>
                </a:solidFill>
                <a:latin typeface="Helvetica"/>
                <a:ea typeface="+mn-ea"/>
                <a:cs typeface="Helvetica"/>
              </a:defRPr>
            </a:lvl1pPr>
            <a:lvl2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2pPr>
            <a:lvl3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3pPr>
            <a:lvl4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4pPr>
            <a:lvl5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5pPr>
            <a:lvl6pPr marL="18923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6pPr>
            <a:lvl7pPr marL="23495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7pPr>
            <a:lvl8pPr marL="28067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8pPr>
            <a:lvl9pPr marL="32639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9pPr>
          </a:lstStyle>
          <a:p>
            <a:r>
              <a:rPr lang="en-GB" sz="1800" b="1" dirty="0">
                <a:solidFill>
                  <a:srgbClr val="469BDD"/>
                </a:solidFill>
                <a:latin typeface="+mn-lt"/>
                <a:ea typeface="Malgun Gothic" panose="020B0503020000020004" pitchFamily="34" charset="-127"/>
                <a:cs typeface="Helvetica" panose="020B0604020202020204" pitchFamily="34" charset="0"/>
              </a:rPr>
              <a:t>The business model: </a:t>
            </a:r>
            <a:r>
              <a:rPr lang="en-GB" sz="1800" b="1" dirty="0"/>
              <a:t>“Waste-to-Value </a:t>
            </a:r>
            <a:r>
              <a:rPr lang="en-US" sz="1800" b="1" dirty="0"/>
              <a:t>Upcycling”</a:t>
            </a:r>
            <a:endParaRPr lang="en-GB" sz="1800" b="1" dirty="0">
              <a:solidFill>
                <a:srgbClr val="FFC000"/>
              </a:solidFill>
              <a:latin typeface="+mn-lt"/>
              <a:ea typeface="Malgun Gothic" panose="020B0503020000020004" pitchFamily="34" charset="-127"/>
              <a:cs typeface="Helvetica" panose="020B0604020202020204" pitchFamily="34" charset="0"/>
            </a:endParaRPr>
          </a:p>
          <a:p>
            <a:pPr marL="285744" indent="-285744">
              <a:buFont typeface="Arial" panose="020B0604020202020204" pitchFamily="34" charset="0"/>
              <a:buChar char="•"/>
            </a:pPr>
            <a:endParaRPr lang="en-US" sz="1600" dirty="0"/>
          </a:p>
          <a:p>
            <a:pPr marL="268281" lvl="5" indent="-268281">
              <a:buFont typeface="Wingdings" panose="05000000000000000000" pitchFamily="2" charset="2"/>
              <a:buChar char="§"/>
            </a:pPr>
            <a:r>
              <a:rPr lang="en-US" sz="1600" dirty="0" err="1"/>
              <a:t>Kaffeeform’s</a:t>
            </a:r>
            <a:r>
              <a:rPr lang="en-US" sz="1600" dirty="0"/>
              <a:t> business model: </a:t>
            </a:r>
          </a:p>
          <a:p>
            <a:pPr marL="725470" lvl="6" indent="-268281">
              <a:buFont typeface="Wingdings" panose="05000000000000000000" pitchFamily="2" charset="2"/>
              <a:buChar char="§"/>
            </a:pPr>
            <a:r>
              <a:rPr lang="en-US" sz="1600" dirty="0"/>
              <a:t>Offering nicely designed lifestyle products. </a:t>
            </a:r>
          </a:p>
          <a:p>
            <a:pPr marL="725470" lvl="6" indent="-268281">
              <a:buFont typeface="Wingdings" panose="05000000000000000000" pitchFamily="2" charset="2"/>
              <a:buChar char="§"/>
            </a:pPr>
            <a:r>
              <a:rPr lang="en-US" sz="1600" dirty="0"/>
              <a:t>Using used coffee grounds as a replacement for conventional plastics.</a:t>
            </a:r>
            <a:br>
              <a:rPr lang="en-US" sz="1600" dirty="0"/>
            </a:br>
            <a:endParaRPr lang="en-US" sz="1600" dirty="0"/>
          </a:p>
          <a:p>
            <a:pPr marL="268281" lvl="5" indent="-268281">
              <a:buFont typeface="Wingdings" panose="05000000000000000000" pitchFamily="2" charset="2"/>
              <a:buChar char="§"/>
            </a:pPr>
            <a:r>
              <a:rPr lang="en-US" sz="1600" kern="0" dirty="0"/>
              <a:t>Business model characteristics, including:</a:t>
            </a:r>
          </a:p>
          <a:p>
            <a:pPr marL="725470" lvl="6" indent="-268281">
              <a:buFont typeface="Wingdings" panose="05000000000000000000" pitchFamily="2" charset="2"/>
              <a:buChar char="§"/>
            </a:pPr>
            <a:r>
              <a:rPr lang="en-US" sz="1600" kern="0" dirty="0"/>
              <a:t>“Renewable Resources and Natural Processes” (11)</a:t>
            </a:r>
          </a:p>
          <a:p>
            <a:pPr marL="725470" lvl="6" indent="-268281">
              <a:buFont typeface="Wingdings" panose="05000000000000000000" pitchFamily="2" charset="2"/>
              <a:buChar char="§"/>
            </a:pPr>
            <a:r>
              <a:rPr lang="en-US" sz="1600" kern="0" dirty="0"/>
              <a:t>“Product Recycling” (15)</a:t>
            </a:r>
          </a:p>
          <a:p>
            <a:pPr marL="725470" lvl="6" indent="-268281">
              <a:buFont typeface="Wingdings" panose="05000000000000000000" pitchFamily="2" charset="2"/>
              <a:buChar char="§"/>
            </a:pPr>
            <a:r>
              <a:rPr lang="en-US" sz="1600" kern="0" dirty="0"/>
              <a:t>“Industrial Symbiosis” (13)</a:t>
            </a:r>
          </a:p>
          <a:p>
            <a:pPr marL="725470" lvl="6" indent="-268281">
              <a:buFont typeface="Wingdings" panose="05000000000000000000" pitchFamily="2" charset="2"/>
              <a:buChar char="§"/>
            </a:pPr>
            <a:r>
              <a:rPr lang="en-US" sz="1600" kern="0" dirty="0"/>
              <a:t>“Sustainable Product Design” (10)</a:t>
            </a:r>
            <a:br>
              <a:rPr lang="en-US" sz="1600" kern="0" dirty="0"/>
            </a:br>
            <a:endParaRPr lang="en-US" sz="1600" kern="0" dirty="0"/>
          </a:p>
          <a:p>
            <a:pPr marL="268281" lvl="5" indent="-268281">
              <a:buFont typeface="Wingdings" panose="05000000000000000000" pitchFamily="2" charset="2"/>
              <a:buChar char="§"/>
            </a:pPr>
            <a:r>
              <a:rPr lang="en-US" sz="1600" kern="0" dirty="0"/>
              <a:t>Contributes to SDG 12: </a:t>
            </a:r>
            <a:r>
              <a:rPr lang="en-US" sz="1600" dirty="0"/>
              <a:t>Responsible consumption and production. 12.2 Efficient resource use, 12.5 Waste reduction. </a:t>
            </a:r>
          </a:p>
        </p:txBody>
      </p:sp>
      <p:pic>
        <p:nvPicPr>
          <p:cNvPr id="3" name="Bille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1475" y="1704966"/>
            <a:ext cx="4097338" cy="4097338"/>
          </a:xfrm>
          <a:prstGeom prst="rect">
            <a:avLst/>
          </a:prstGeom>
        </p:spPr>
      </p:pic>
    </p:spTree>
    <p:extLst>
      <p:ext uri="{BB962C8B-B14F-4D97-AF65-F5344CB8AC3E}">
        <p14:creationId xmlns:p14="http://schemas.microsoft.com/office/powerpoint/2010/main" val="41853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1" cy="1113267"/>
          </a:xfrm>
          <a:prstGeom prst="rect">
            <a:avLst/>
          </a:prstGeom>
          <a:solidFill>
            <a:srgbClr val="D9D9D9"/>
          </a:solidFill>
          <a:ln>
            <a:noFill/>
          </a:ln>
        </p:spPr>
        <p:txBody>
          <a:bodyPr spcFirstLastPara="1" wrap="square" lIns="179542" tIns="0" rIns="0" bIns="0" anchor="ctr" anchorCtr="0">
            <a:noAutofit/>
          </a:bodyPr>
          <a:lstStyle/>
          <a:p>
            <a:pPr>
              <a:buSzPts val="2100"/>
            </a:pPr>
            <a:r>
              <a:rPr lang="en-US" sz="2000" b="1" dirty="0">
                <a:solidFill>
                  <a:srgbClr val="469BDD"/>
                </a:solidFill>
              </a:rPr>
              <a:t>SUSTAINABLE BUSINESS MODEL DESIGN </a:t>
            </a:r>
            <a:r>
              <a:rPr lang="en-US" sz="2000" b="1" dirty="0"/>
              <a:t>WORKSHOP</a:t>
            </a:r>
            <a:endParaRPr sz="2000" b="1" dirty="0">
              <a:solidFill>
                <a:schemeClr val="tx1"/>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56193" y="1691134"/>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sp>
        <p:nvSpPr>
          <p:cNvPr id="10" name="Inhaltsplatzhalter 3"/>
          <p:cNvSpPr txBox="1">
            <a:spLocks/>
          </p:cNvSpPr>
          <p:nvPr/>
        </p:nvSpPr>
        <p:spPr bwMode="auto">
          <a:xfrm>
            <a:off x="427975" y="1468609"/>
            <a:ext cx="5656825" cy="43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1" fontAlgn="base" hangingPunct="1">
              <a:lnSpc>
                <a:spcPct val="100000"/>
              </a:lnSpc>
              <a:spcBef>
                <a:spcPct val="0"/>
              </a:spcBef>
              <a:spcAft>
                <a:spcPts val="0"/>
              </a:spcAft>
              <a:buFont typeface="Arial"/>
              <a:buNone/>
              <a:defRPr sz="1400">
                <a:solidFill>
                  <a:schemeClr val="tx1"/>
                </a:solidFill>
                <a:latin typeface="Helvetica"/>
                <a:ea typeface="+mn-ea"/>
                <a:cs typeface="Helvetica"/>
              </a:defRPr>
            </a:lvl1pPr>
            <a:lvl2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2pPr>
            <a:lvl3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3pPr>
            <a:lvl4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4pPr>
            <a:lvl5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5pPr>
            <a:lvl6pPr marL="18923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6pPr>
            <a:lvl7pPr marL="23495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7pPr>
            <a:lvl8pPr marL="28067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8pPr>
            <a:lvl9pPr marL="32639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9pPr>
          </a:lstStyle>
          <a:p>
            <a:r>
              <a:rPr lang="en-GB" sz="1800" b="1" dirty="0">
                <a:solidFill>
                  <a:srgbClr val="469BDD"/>
                </a:solidFill>
                <a:latin typeface="Helvetica Neue" charset="0"/>
                <a:ea typeface="Helvetica Neue" charset="0"/>
                <a:cs typeface="Helvetica Neue" charset="0"/>
              </a:rPr>
              <a:t>Problem area 1: </a:t>
            </a:r>
            <a:r>
              <a:rPr lang="en-US" sz="1800" b="1" dirty="0">
                <a:latin typeface="Helvetica Neue" charset="0"/>
                <a:ea typeface="Helvetica Neue" charset="0"/>
                <a:cs typeface="Helvetica Neue" charset="0"/>
              </a:rPr>
              <a:t>End of life</a:t>
            </a:r>
            <a:endParaRPr lang="en-GB" sz="1800" b="1" dirty="0">
              <a:solidFill>
                <a:srgbClr val="FFC000"/>
              </a:solidFill>
              <a:latin typeface="Helvetica Neue" charset="0"/>
              <a:ea typeface="Helvetica Neue" charset="0"/>
              <a:cs typeface="Helvetica Neue" charset="0"/>
            </a:endParaRPr>
          </a:p>
          <a:p>
            <a:pPr marL="285744" indent="-285744">
              <a:buFont typeface="Arial" panose="020B0604020202020204" pitchFamily="34" charset="0"/>
              <a:buChar char="•"/>
            </a:pPr>
            <a:endParaRPr lang="en-US" sz="160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err="1">
                <a:latin typeface="Helvetica Neue" charset="0"/>
                <a:ea typeface="Helvetica Neue" charset="0"/>
                <a:cs typeface="Helvetica Neue" charset="0"/>
              </a:rPr>
              <a:t>Kaffeeform</a:t>
            </a:r>
            <a:r>
              <a:rPr lang="en-US" sz="1600" kern="0" dirty="0">
                <a:latin typeface="Helvetica Neue" charset="0"/>
                <a:ea typeface="Helvetica Neue" charset="0"/>
                <a:cs typeface="Helvetica Neue" charset="0"/>
              </a:rPr>
              <a:t> sells eco-designed products in growing quantities. For example, 100,000+ coffee cups are sold per year. Their main ingredients are used coffee grounds and biopolymers.</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err="1">
                <a:latin typeface="Helvetica Neue" charset="0"/>
                <a:ea typeface="Helvetica Neue" charset="0"/>
                <a:cs typeface="Helvetica Neue" charset="0"/>
              </a:rPr>
              <a:t>Kaffeeform</a:t>
            </a:r>
            <a:r>
              <a:rPr lang="en-US" sz="1600" kern="0" dirty="0">
                <a:latin typeface="Helvetica Neue" charset="0"/>
                <a:ea typeface="Helvetica Neue" charset="0"/>
                <a:cs typeface="Helvetica Neue" charset="0"/>
              </a:rPr>
              <a:t> products give new life to used resources, adding a new cycle to the useful life of coffee powder.</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But the company has no control about the after-use phase. So, what happens at the end of life of their products? How to know happens, how to close the loop of </a:t>
            </a:r>
            <a:r>
              <a:rPr lang="en-US" sz="1600" kern="0" dirty="0" err="1">
                <a:latin typeface="Helvetica Neue" charset="0"/>
                <a:ea typeface="Helvetica Neue" charset="0"/>
                <a:cs typeface="Helvetica Neue" charset="0"/>
              </a:rPr>
              <a:t>Kaffeform’s</a:t>
            </a:r>
            <a:r>
              <a:rPr lang="en-US" sz="1600" kern="0" dirty="0">
                <a:latin typeface="Helvetica Neue" charset="0"/>
                <a:ea typeface="Helvetica Neue" charset="0"/>
                <a:cs typeface="Helvetica Neue" charset="0"/>
              </a:rPr>
              <a:t> products, and what to do at the end of their life?</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A fully circular business model requires closing this loop …</a:t>
            </a:r>
          </a:p>
        </p:txBody>
      </p:sp>
      <p:pic>
        <p:nvPicPr>
          <p:cNvPr id="11"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1615" y="540985"/>
            <a:ext cx="3808520" cy="487336"/>
          </a:xfrm>
          <a:prstGeom prst="rect">
            <a:avLst/>
          </a:prstGeom>
        </p:spPr>
      </p:pic>
      <p:pic>
        <p:nvPicPr>
          <p:cNvPr id="15" name="Grafik 13">
            <a:extLst>
              <a:ext uri="{FF2B5EF4-FFF2-40B4-BE49-F238E27FC236}">
                <a16:creationId xmlns:a16="http://schemas.microsoft.com/office/drawing/2014/main" id="{B2CDDD95-11C5-6B85-1FAF-D19DE7995A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13926" y="3415431"/>
            <a:ext cx="1781559" cy="1375635"/>
          </a:xfrm>
          <a:prstGeom prst="rect">
            <a:avLst/>
          </a:prstGeom>
        </p:spPr>
      </p:pic>
      <p:pic>
        <p:nvPicPr>
          <p:cNvPr id="18" name="Grafik 7">
            <a:extLst>
              <a:ext uri="{FF2B5EF4-FFF2-40B4-BE49-F238E27FC236}">
                <a16:creationId xmlns:a16="http://schemas.microsoft.com/office/drawing/2014/main" id="{76CC776B-73D9-4C92-E0DB-CC4618505A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43924" y="1486821"/>
            <a:ext cx="1672035" cy="1672035"/>
          </a:xfrm>
          <a:prstGeom prst="rect">
            <a:avLst/>
          </a:prstGeom>
        </p:spPr>
      </p:pic>
      <p:pic>
        <p:nvPicPr>
          <p:cNvPr id="19" name="Grafik 8">
            <a:extLst>
              <a:ext uri="{FF2B5EF4-FFF2-40B4-BE49-F238E27FC236}">
                <a16:creationId xmlns:a16="http://schemas.microsoft.com/office/drawing/2014/main" id="{9AC216A2-BF11-28C1-749E-E677C3C0BB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62311" y="2175148"/>
            <a:ext cx="1860643" cy="1860643"/>
          </a:xfrm>
          <a:prstGeom prst="rect">
            <a:avLst/>
          </a:prstGeom>
        </p:spPr>
      </p:pic>
      <p:sp>
        <p:nvSpPr>
          <p:cNvPr id="20" name="Rechteck 12">
            <a:extLst>
              <a:ext uri="{FF2B5EF4-FFF2-40B4-BE49-F238E27FC236}">
                <a16:creationId xmlns:a16="http://schemas.microsoft.com/office/drawing/2014/main" id="{53156BA2-7909-8583-6C9C-5A09773B6152}"/>
              </a:ext>
            </a:extLst>
          </p:cNvPr>
          <p:cNvSpPr/>
          <p:nvPr/>
        </p:nvSpPr>
        <p:spPr>
          <a:xfrm>
            <a:off x="6723989" y="6448768"/>
            <a:ext cx="4823255" cy="215444"/>
          </a:xfrm>
          <a:prstGeom prst="rect">
            <a:avLst/>
          </a:prstGeom>
        </p:spPr>
        <p:txBody>
          <a:bodyPr wrap="square">
            <a:spAutoFit/>
          </a:bodyPr>
          <a:lstStyle/>
          <a:p>
            <a:r>
              <a:rPr lang="de-DE" sz="800" dirty="0"/>
              <a:t>Images: https://www.kaffeeform.com</a:t>
            </a:r>
          </a:p>
        </p:txBody>
      </p:sp>
      <p:pic>
        <p:nvPicPr>
          <p:cNvPr id="21" name="Grafik 15">
            <a:extLst>
              <a:ext uri="{FF2B5EF4-FFF2-40B4-BE49-F238E27FC236}">
                <a16:creationId xmlns:a16="http://schemas.microsoft.com/office/drawing/2014/main" id="{826AA586-4B69-84E4-ED3E-1D5D1B4172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93620" y="5009830"/>
            <a:ext cx="2300607" cy="1291059"/>
          </a:xfrm>
          <a:prstGeom prst="rect">
            <a:avLst/>
          </a:prstGeom>
        </p:spPr>
      </p:pic>
      <p:pic>
        <p:nvPicPr>
          <p:cNvPr id="22" name="Grafik 16">
            <a:extLst>
              <a:ext uri="{FF2B5EF4-FFF2-40B4-BE49-F238E27FC236}">
                <a16:creationId xmlns:a16="http://schemas.microsoft.com/office/drawing/2014/main" id="{8AA43EA6-7156-FB02-2A4B-377C09FE299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95655" y="4702843"/>
            <a:ext cx="2051288" cy="1358871"/>
          </a:xfrm>
          <a:prstGeom prst="rect">
            <a:avLst/>
          </a:prstGeom>
        </p:spPr>
      </p:pic>
      <p:pic>
        <p:nvPicPr>
          <p:cNvPr id="23" name="Grafik 17">
            <a:extLst>
              <a:ext uri="{FF2B5EF4-FFF2-40B4-BE49-F238E27FC236}">
                <a16:creationId xmlns:a16="http://schemas.microsoft.com/office/drawing/2014/main" id="{BF015A40-A1C2-E0BA-C381-F8B40E698C1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49574" y="3304390"/>
            <a:ext cx="1881185" cy="1254123"/>
          </a:xfrm>
          <a:prstGeom prst="rect">
            <a:avLst/>
          </a:prstGeom>
        </p:spPr>
      </p:pic>
    </p:spTree>
    <p:extLst>
      <p:ext uri="{BB962C8B-B14F-4D97-AF65-F5344CB8AC3E}">
        <p14:creationId xmlns:p14="http://schemas.microsoft.com/office/powerpoint/2010/main" val="42843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1" cy="1113267"/>
          </a:xfrm>
          <a:prstGeom prst="rect">
            <a:avLst/>
          </a:prstGeom>
          <a:solidFill>
            <a:srgbClr val="D9D9D9"/>
          </a:solidFill>
          <a:ln>
            <a:noFill/>
          </a:ln>
        </p:spPr>
        <p:txBody>
          <a:bodyPr spcFirstLastPara="1" wrap="square" lIns="179542" tIns="0" rIns="0" bIns="0" anchor="ctr" anchorCtr="0">
            <a:noAutofit/>
          </a:bodyPr>
          <a:lstStyle/>
          <a:p>
            <a:pPr>
              <a:buSzPts val="2100"/>
            </a:pPr>
            <a:r>
              <a:rPr lang="en-US" sz="2000" b="1" dirty="0">
                <a:solidFill>
                  <a:srgbClr val="469BDD"/>
                </a:solidFill>
              </a:rPr>
              <a:t>SUSTAINABLE BUSINESS MODEL DESIGN </a:t>
            </a:r>
            <a:r>
              <a:rPr lang="en-US" sz="2000" b="1" dirty="0"/>
              <a:t>WORKSHOP</a:t>
            </a:r>
            <a:endParaRPr sz="2000" b="1" dirty="0">
              <a:solidFill>
                <a:schemeClr val="tx1"/>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56193" y="1691134"/>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11"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1615" y="540985"/>
            <a:ext cx="3808520" cy="487336"/>
          </a:xfrm>
          <a:prstGeom prst="rect">
            <a:avLst/>
          </a:prstGeom>
        </p:spPr>
      </p:pic>
      <p:pic>
        <p:nvPicPr>
          <p:cNvPr id="17"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38720" y="545177"/>
            <a:ext cx="3808520" cy="487336"/>
          </a:xfrm>
          <a:prstGeom prst="rect">
            <a:avLst/>
          </a:prstGeom>
        </p:spPr>
      </p:pic>
      <p:sp>
        <p:nvSpPr>
          <p:cNvPr id="16" name="Inhaltsplatzhalter 3">
            <a:extLst>
              <a:ext uri="{FF2B5EF4-FFF2-40B4-BE49-F238E27FC236}">
                <a16:creationId xmlns:a16="http://schemas.microsoft.com/office/drawing/2014/main" id="{B3E7F344-96E5-EB58-B70B-BEB4FA5698FA}"/>
              </a:ext>
            </a:extLst>
          </p:cNvPr>
          <p:cNvSpPr txBox="1">
            <a:spLocks/>
          </p:cNvSpPr>
          <p:nvPr/>
        </p:nvSpPr>
        <p:spPr bwMode="auto">
          <a:xfrm>
            <a:off x="427975" y="1497191"/>
            <a:ext cx="5656825" cy="43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1" fontAlgn="base" hangingPunct="1">
              <a:lnSpc>
                <a:spcPct val="100000"/>
              </a:lnSpc>
              <a:spcBef>
                <a:spcPct val="0"/>
              </a:spcBef>
              <a:spcAft>
                <a:spcPts val="0"/>
              </a:spcAft>
              <a:buFont typeface="Arial"/>
              <a:buNone/>
              <a:defRPr sz="1400">
                <a:solidFill>
                  <a:schemeClr val="tx1"/>
                </a:solidFill>
                <a:latin typeface="Helvetica"/>
                <a:ea typeface="+mn-ea"/>
                <a:cs typeface="Helvetica"/>
              </a:defRPr>
            </a:lvl1pPr>
            <a:lvl2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2pPr>
            <a:lvl3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3pPr>
            <a:lvl4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4pPr>
            <a:lvl5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5pPr>
            <a:lvl6pPr marL="18923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6pPr>
            <a:lvl7pPr marL="23495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7pPr>
            <a:lvl8pPr marL="28067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8pPr>
            <a:lvl9pPr marL="32639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9pPr>
          </a:lstStyle>
          <a:p>
            <a:r>
              <a:rPr lang="en-GB" sz="1800" b="1" dirty="0">
                <a:solidFill>
                  <a:srgbClr val="469BDD"/>
                </a:solidFill>
                <a:latin typeface="Helvetica Neue" charset="0"/>
                <a:ea typeface="Helvetica Neue" charset="0"/>
                <a:cs typeface="Helvetica Neue" charset="0"/>
              </a:rPr>
              <a:t>Problem area 2: </a:t>
            </a:r>
            <a:r>
              <a:rPr lang="de-DE" sz="1800" b="1" dirty="0">
                <a:latin typeface="Helvetica Neue" charset="0"/>
                <a:ea typeface="Helvetica Neue" charset="0"/>
                <a:cs typeface="Helvetica Neue" charset="0"/>
              </a:rPr>
              <a:t>International </a:t>
            </a:r>
            <a:r>
              <a:rPr lang="en-GB" sz="1800" b="1" dirty="0">
                <a:latin typeface="Helvetica Neue" charset="0"/>
                <a:ea typeface="Helvetica Neue" charset="0"/>
                <a:cs typeface="Helvetica Neue" charset="0"/>
              </a:rPr>
              <a:t>expansion</a:t>
            </a:r>
            <a:endParaRPr lang="en-GB" sz="1800" b="1" dirty="0">
              <a:solidFill>
                <a:srgbClr val="FFC000"/>
              </a:solidFill>
              <a:latin typeface="Helvetica Neue" charset="0"/>
              <a:ea typeface="Helvetica Neue" charset="0"/>
              <a:cs typeface="Helvetica Neue" charset="0"/>
            </a:endParaRPr>
          </a:p>
          <a:p>
            <a:pPr marL="285744" indent="-285744">
              <a:buFont typeface="Arial" panose="020B0604020202020204" pitchFamily="34" charset="0"/>
              <a:buChar char="•"/>
            </a:pPr>
            <a:endParaRPr lang="en-US" sz="160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err="1">
                <a:latin typeface="Helvetica Neue" charset="0"/>
                <a:ea typeface="Helvetica Neue" charset="0"/>
                <a:cs typeface="Helvetica Neue" charset="0"/>
              </a:rPr>
              <a:t>Kaffeeform</a:t>
            </a:r>
            <a:r>
              <a:rPr lang="en-US" sz="1600" kern="0" dirty="0">
                <a:latin typeface="Helvetica Neue" charset="0"/>
                <a:ea typeface="Helvetica Neue" charset="0"/>
                <a:cs typeface="Helvetica Neue" charset="0"/>
              </a:rPr>
              <a:t> sells eco-designed products in growing quantities. For example, 100,000+ coffee cups are sold per year. Their main ingredients are used coffee grounds and biopolymers.</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To replace conventional, oil-based plastics as much as possible, </a:t>
            </a:r>
            <a:r>
              <a:rPr lang="en-US" sz="1600" kern="0" dirty="0" err="1">
                <a:latin typeface="Helvetica Neue" charset="0"/>
                <a:ea typeface="Helvetica Neue" charset="0"/>
                <a:cs typeface="Helvetica Neue" charset="0"/>
              </a:rPr>
              <a:t>Kaffeeform</a:t>
            </a:r>
            <a:r>
              <a:rPr lang="en-US" sz="1600" kern="0" dirty="0">
                <a:latin typeface="Helvetica Neue" charset="0"/>
                <a:ea typeface="Helvetica Neue" charset="0"/>
                <a:cs typeface="Helvetica Neue" charset="0"/>
              </a:rPr>
              <a:t> aims at growing their sales globally.</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As a start-up with limited resources, this is a huge challenge. How to grow the outreach of their business model? Shall the company focus on new products only, or maybe add services to grow? What about partners?</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Increasing the positive impact requires international expansion …</a:t>
            </a:r>
          </a:p>
        </p:txBody>
      </p:sp>
      <p:pic>
        <p:nvPicPr>
          <p:cNvPr id="25" name="Grafik 1">
            <a:extLst>
              <a:ext uri="{FF2B5EF4-FFF2-40B4-BE49-F238E27FC236}">
                <a16:creationId xmlns:a16="http://schemas.microsoft.com/office/drawing/2014/main" id="{4B364BA6-EA52-C29A-E482-08938678F68A}"/>
              </a:ext>
            </a:extLst>
          </p:cNvPr>
          <p:cNvPicPr>
            <a:picLocks noChangeAspect="1"/>
          </p:cNvPicPr>
          <p:nvPr/>
        </p:nvPicPr>
        <p:blipFill>
          <a:blip r:embed="rId6"/>
          <a:stretch>
            <a:fillRect/>
          </a:stretch>
        </p:blipFill>
        <p:spPr>
          <a:xfrm>
            <a:off x="9820014" y="2404035"/>
            <a:ext cx="1990476" cy="1990476"/>
          </a:xfrm>
          <a:prstGeom prst="rect">
            <a:avLst/>
          </a:prstGeom>
        </p:spPr>
      </p:pic>
      <p:pic>
        <p:nvPicPr>
          <p:cNvPr id="26" name="Grafik 3">
            <a:extLst>
              <a:ext uri="{FF2B5EF4-FFF2-40B4-BE49-F238E27FC236}">
                <a16:creationId xmlns:a16="http://schemas.microsoft.com/office/drawing/2014/main" id="{49C758DF-641B-18A5-95F9-68AD055213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8628" y="1388149"/>
            <a:ext cx="2353995" cy="1564363"/>
          </a:xfrm>
          <a:prstGeom prst="rect">
            <a:avLst/>
          </a:prstGeom>
        </p:spPr>
      </p:pic>
      <p:pic>
        <p:nvPicPr>
          <p:cNvPr id="27" name="Grafik 4">
            <a:extLst>
              <a:ext uri="{FF2B5EF4-FFF2-40B4-BE49-F238E27FC236}">
                <a16:creationId xmlns:a16="http://schemas.microsoft.com/office/drawing/2014/main" id="{A4B10DED-C4DA-F263-7137-65E49D5C8A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5429" y="3161991"/>
            <a:ext cx="2265155" cy="1610459"/>
          </a:xfrm>
          <a:prstGeom prst="rect">
            <a:avLst/>
          </a:prstGeom>
        </p:spPr>
      </p:pic>
      <p:pic>
        <p:nvPicPr>
          <p:cNvPr id="28" name="Grafik 14">
            <a:extLst>
              <a:ext uri="{FF2B5EF4-FFF2-40B4-BE49-F238E27FC236}">
                <a16:creationId xmlns:a16="http://schemas.microsoft.com/office/drawing/2014/main" id="{710EBADB-CDF7-910F-B9CA-DC2A4787ED0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62991" y="4551551"/>
            <a:ext cx="2257144" cy="1500000"/>
          </a:xfrm>
          <a:prstGeom prst="rect">
            <a:avLst/>
          </a:prstGeom>
        </p:spPr>
      </p:pic>
      <p:sp>
        <p:nvSpPr>
          <p:cNvPr id="29" name="Rechteck 12">
            <a:extLst>
              <a:ext uri="{FF2B5EF4-FFF2-40B4-BE49-F238E27FC236}">
                <a16:creationId xmlns:a16="http://schemas.microsoft.com/office/drawing/2014/main" id="{53156BA2-7909-8583-6C9C-5A09773B6152}"/>
              </a:ext>
            </a:extLst>
          </p:cNvPr>
          <p:cNvSpPr/>
          <p:nvPr/>
        </p:nvSpPr>
        <p:spPr>
          <a:xfrm>
            <a:off x="6979112" y="4885739"/>
            <a:ext cx="4823255" cy="215444"/>
          </a:xfrm>
          <a:prstGeom prst="rect">
            <a:avLst/>
          </a:prstGeom>
        </p:spPr>
        <p:txBody>
          <a:bodyPr wrap="square">
            <a:spAutoFit/>
          </a:bodyPr>
          <a:lstStyle/>
          <a:p>
            <a:r>
              <a:rPr lang="de-DE" sz="800" dirty="0"/>
              <a:t>Images: https://www.kaffeeform.com</a:t>
            </a:r>
          </a:p>
        </p:txBody>
      </p:sp>
    </p:spTree>
    <p:extLst>
      <p:ext uri="{BB962C8B-B14F-4D97-AF65-F5344CB8AC3E}">
        <p14:creationId xmlns:p14="http://schemas.microsoft.com/office/powerpoint/2010/main" val="92012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20"/>
            <a:ext cx="11226541" cy="1113267"/>
          </a:xfrm>
          <a:prstGeom prst="rect">
            <a:avLst/>
          </a:prstGeom>
          <a:solidFill>
            <a:srgbClr val="D9D9D9"/>
          </a:solidFill>
          <a:ln>
            <a:noFill/>
          </a:ln>
        </p:spPr>
        <p:txBody>
          <a:bodyPr spcFirstLastPara="1" wrap="square" lIns="179542" tIns="0" rIns="0" bIns="0" anchor="ctr" anchorCtr="0">
            <a:noAutofit/>
          </a:bodyPr>
          <a:lstStyle/>
          <a:p>
            <a:pPr>
              <a:buSzPts val="2100"/>
            </a:pPr>
            <a:r>
              <a:rPr lang="en-US" sz="2000" b="1" dirty="0">
                <a:solidFill>
                  <a:srgbClr val="469BDD"/>
                </a:solidFill>
              </a:rPr>
              <a:t>SUSTAINABLE BUSINESS MODEL DESIGN </a:t>
            </a:r>
            <a:r>
              <a:rPr lang="en-US" sz="2000" b="1" dirty="0"/>
              <a:t>WORKSHOP</a:t>
            </a:r>
            <a:endParaRPr sz="2000" b="1" dirty="0">
              <a:solidFill>
                <a:schemeClr val="tx1"/>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56193" y="1691134"/>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11"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1615" y="540985"/>
            <a:ext cx="3808520" cy="487336"/>
          </a:xfrm>
          <a:prstGeom prst="rect">
            <a:avLst/>
          </a:prstGeom>
        </p:spPr>
      </p:pic>
      <p:pic>
        <p:nvPicPr>
          <p:cNvPr id="17"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38720" y="545177"/>
            <a:ext cx="3808520" cy="487336"/>
          </a:xfrm>
          <a:prstGeom prst="rect">
            <a:avLst/>
          </a:prstGeom>
        </p:spPr>
      </p:pic>
      <p:sp>
        <p:nvSpPr>
          <p:cNvPr id="14" name="Inhaltsplatzhalter 3">
            <a:extLst>
              <a:ext uri="{FF2B5EF4-FFF2-40B4-BE49-F238E27FC236}">
                <a16:creationId xmlns:a16="http://schemas.microsoft.com/office/drawing/2014/main" id="{B3E7F344-96E5-EB58-B70B-BEB4FA5698FA}"/>
              </a:ext>
            </a:extLst>
          </p:cNvPr>
          <p:cNvSpPr txBox="1">
            <a:spLocks/>
          </p:cNvSpPr>
          <p:nvPr/>
        </p:nvSpPr>
        <p:spPr bwMode="auto">
          <a:xfrm>
            <a:off x="427975" y="1396020"/>
            <a:ext cx="5656825" cy="43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1" fontAlgn="base" hangingPunct="1">
              <a:lnSpc>
                <a:spcPct val="100000"/>
              </a:lnSpc>
              <a:spcBef>
                <a:spcPct val="0"/>
              </a:spcBef>
              <a:spcAft>
                <a:spcPts val="0"/>
              </a:spcAft>
              <a:buFont typeface="Arial"/>
              <a:buNone/>
              <a:defRPr sz="1400">
                <a:solidFill>
                  <a:schemeClr val="tx1"/>
                </a:solidFill>
                <a:latin typeface="Helvetica"/>
                <a:ea typeface="+mn-ea"/>
                <a:cs typeface="Helvetica"/>
              </a:defRPr>
            </a:lvl1pPr>
            <a:lvl2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2pPr>
            <a:lvl3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3pPr>
            <a:lvl4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4pPr>
            <a:lvl5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5pPr>
            <a:lvl6pPr marL="18923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6pPr>
            <a:lvl7pPr marL="23495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7pPr>
            <a:lvl8pPr marL="28067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8pPr>
            <a:lvl9pPr marL="32639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9pPr>
          </a:lstStyle>
          <a:p>
            <a:r>
              <a:rPr lang="en-GB" sz="1800" b="1" dirty="0">
                <a:solidFill>
                  <a:srgbClr val="469BDD"/>
                </a:solidFill>
                <a:latin typeface="Helvetica Neue" charset="0"/>
                <a:ea typeface="Helvetica Neue" charset="0"/>
                <a:cs typeface="Helvetica Neue" charset="0"/>
              </a:rPr>
              <a:t>Problem area 3: </a:t>
            </a:r>
            <a:r>
              <a:rPr lang="de-DE" sz="1800" b="1" dirty="0">
                <a:latin typeface="Helvetica Neue" charset="0"/>
                <a:ea typeface="Helvetica Neue" charset="0"/>
                <a:cs typeface="Helvetica Neue" charset="0"/>
              </a:rPr>
              <a:t>Farmer </a:t>
            </a:r>
            <a:r>
              <a:rPr lang="en-GB" sz="1800" b="1" dirty="0">
                <a:latin typeface="Helvetica Neue" charset="0"/>
                <a:ea typeface="Helvetica Neue" charset="0"/>
                <a:cs typeface="Helvetica Neue" charset="0"/>
              </a:rPr>
              <a:t>inclusion</a:t>
            </a:r>
          </a:p>
          <a:p>
            <a:pPr marL="285744" indent="-285744">
              <a:buFont typeface="Arial" panose="020B0604020202020204" pitchFamily="34" charset="0"/>
              <a:buChar char="•"/>
            </a:pPr>
            <a:endParaRPr lang="en-US" sz="160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err="1">
                <a:latin typeface="Helvetica Neue" charset="0"/>
                <a:ea typeface="Helvetica Neue" charset="0"/>
                <a:cs typeface="Helvetica Neue" charset="0"/>
              </a:rPr>
              <a:t>Kaffeeform</a:t>
            </a:r>
            <a:r>
              <a:rPr lang="en-US" sz="1600" kern="0" dirty="0">
                <a:latin typeface="Helvetica Neue" charset="0"/>
                <a:ea typeface="Helvetica Neue" charset="0"/>
                <a:cs typeface="Helvetica Neue" charset="0"/>
              </a:rPr>
              <a:t> sells eco-designed products in growing quantities. For example, 100,000+ coffee cups are sold per year. Their main ingredients are used coffee grounds and biopolymers.</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Critical social issues relate to the main ingredient, coffee. Coffee farmers are important, yet vulnerable stakeholders.</a:t>
            </a:r>
            <a:br>
              <a:rPr lang="en-US" sz="1600" kern="0" dirty="0">
                <a:latin typeface="Helvetica Neue" charset="0"/>
                <a:ea typeface="Helvetica Neue" charset="0"/>
                <a:cs typeface="Helvetica Neue" charset="0"/>
              </a:rPr>
            </a:b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There is some distance between </a:t>
            </a:r>
            <a:r>
              <a:rPr lang="en-US" sz="1600" kern="0" dirty="0" err="1">
                <a:latin typeface="Helvetica Neue" charset="0"/>
                <a:ea typeface="Helvetica Neue" charset="0"/>
                <a:cs typeface="Helvetica Neue" charset="0"/>
              </a:rPr>
              <a:t>Kaffeeform</a:t>
            </a:r>
            <a:r>
              <a:rPr lang="en-US" sz="1600" kern="0" dirty="0">
                <a:latin typeface="Helvetica Neue" charset="0"/>
                <a:ea typeface="Helvetica Neue" charset="0"/>
                <a:cs typeface="Helvetica Neue" charset="0"/>
              </a:rPr>
              <a:t> and coffee farmers. What are critical social issues of coffee farming? How to connect to and help farmers? Can the company improve this aspect of its business model and supply chain?</a:t>
            </a:r>
          </a:p>
          <a:p>
            <a:pPr marL="268281" lvl="5" indent="-268281">
              <a:buFont typeface="Wingdings" panose="05000000000000000000" pitchFamily="2" charset="2"/>
              <a:buChar char="§"/>
            </a:pPr>
            <a:endParaRPr lang="en-US" sz="1600" kern="0" dirty="0">
              <a:latin typeface="Helvetica Neue" charset="0"/>
              <a:ea typeface="Helvetica Neue" charset="0"/>
              <a:cs typeface="Helvetica Neue" charset="0"/>
            </a:endParaRPr>
          </a:p>
          <a:p>
            <a:pPr marL="268281" lvl="5" indent="-268281">
              <a:buFont typeface="Wingdings" panose="05000000000000000000" pitchFamily="2" charset="2"/>
              <a:buChar char="§"/>
            </a:pPr>
            <a:r>
              <a:rPr lang="en-US" sz="1600" kern="0" dirty="0">
                <a:latin typeface="Helvetica Neue" charset="0"/>
                <a:ea typeface="Helvetica Neue" charset="0"/>
                <a:cs typeface="Helvetica Neue" charset="0"/>
              </a:rPr>
              <a:t>Farmer inclusion requires extended supply chain responsibility …</a:t>
            </a:r>
          </a:p>
        </p:txBody>
      </p:sp>
      <p:pic>
        <p:nvPicPr>
          <p:cNvPr id="15" name="Grafik 7">
            <a:extLst>
              <a:ext uri="{FF2B5EF4-FFF2-40B4-BE49-F238E27FC236}">
                <a16:creationId xmlns:a16="http://schemas.microsoft.com/office/drawing/2014/main" id="{25A5DA16-23BD-6024-E06C-07186E668F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9893" y="4166792"/>
            <a:ext cx="2579395" cy="1725039"/>
          </a:xfrm>
          <a:prstGeom prst="rect">
            <a:avLst/>
          </a:prstGeom>
        </p:spPr>
      </p:pic>
      <p:pic>
        <p:nvPicPr>
          <p:cNvPr id="19" name="Grafik 5">
            <a:extLst>
              <a:ext uri="{FF2B5EF4-FFF2-40B4-BE49-F238E27FC236}">
                <a16:creationId xmlns:a16="http://schemas.microsoft.com/office/drawing/2014/main" id="{85DA631B-1EA9-5449-4419-7CA25F82F4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5037" y="3036958"/>
            <a:ext cx="2137843" cy="2135080"/>
          </a:xfrm>
          <a:prstGeom prst="rect">
            <a:avLst/>
          </a:prstGeom>
        </p:spPr>
      </p:pic>
      <p:pic>
        <p:nvPicPr>
          <p:cNvPr id="20" name="Grafik 8">
            <a:extLst>
              <a:ext uri="{FF2B5EF4-FFF2-40B4-BE49-F238E27FC236}">
                <a16:creationId xmlns:a16="http://schemas.microsoft.com/office/drawing/2014/main" id="{C6F29F80-D0B7-6973-5C75-088B2DBB6C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89893" y="1478738"/>
            <a:ext cx="1706173" cy="2274897"/>
          </a:xfrm>
          <a:prstGeom prst="rect">
            <a:avLst/>
          </a:prstGeom>
        </p:spPr>
      </p:pic>
    </p:spTree>
    <p:extLst>
      <p:ext uri="{BB962C8B-B14F-4D97-AF65-F5344CB8AC3E}">
        <p14:creationId xmlns:p14="http://schemas.microsoft.com/office/powerpoint/2010/main" val="148994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5;p15"/>
          <p:cNvSpPr txBox="1">
            <a:spLocks noGrp="1"/>
          </p:cNvSpPr>
          <p:nvPr>
            <p:ph type="title"/>
          </p:nvPr>
        </p:nvSpPr>
        <p:spPr>
          <a:xfrm>
            <a:off x="554852" y="228019"/>
            <a:ext cx="11226541" cy="1113267"/>
          </a:xfrm>
          <a:prstGeom prst="rect">
            <a:avLst/>
          </a:prstGeom>
          <a:solidFill>
            <a:srgbClr val="D9D9D9"/>
          </a:solidFill>
          <a:ln>
            <a:noFill/>
          </a:ln>
        </p:spPr>
        <p:txBody>
          <a:bodyPr spcFirstLastPara="1" wrap="square" lIns="179542" tIns="0" rIns="0" bIns="0" anchor="ctr" anchorCtr="0">
            <a:noAutofit/>
          </a:bodyPr>
          <a:lstStyle/>
          <a:p>
            <a:pPr>
              <a:buSzPts val="2100"/>
            </a:pPr>
            <a:r>
              <a:rPr lang="en-US" sz="2000" b="1" dirty="0">
                <a:solidFill>
                  <a:srgbClr val="469BDD"/>
                </a:solidFill>
              </a:rPr>
              <a:t>SUSTAINABLE BUSINESS MODEL DESIGN </a:t>
            </a:r>
            <a:r>
              <a:rPr lang="en-US" sz="2000" b="1" dirty="0"/>
              <a:t>WORKSHOP</a:t>
            </a:r>
            <a:endParaRPr sz="2000" b="1" dirty="0">
              <a:solidFill>
                <a:schemeClr val="tx1"/>
              </a:solidFill>
              <a:latin typeface="Helvetica Neue"/>
              <a:ea typeface="Helvetica Neue"/>
              <a:cs typeface="Helvetica Neue"/>
              <a:sym typeface="Helvetica Neue"/>
            </a:endParaRPr>
          </a:p>
        </p:txBody>
      </p:sp>
      <p:sp>
        <p:nvSpPr>
          <p:cNvPr id="8" name="Text Placeholder 43">
            <a:extLst>
              <a:ext uri="{FF2B5EF4-FFF2-40B4-BE49-F238E27FC236}">
                <a16:creationId xmlns:a16="http://schemas.microsoft.com/office/drawing/2014/main" id="{980B2038-1B53-491E-BC2F-148E99EFDBB8}"/>
              </a:ext>
            </a:extLst>
          </p:cNvPr>
          <p:cNvSpPr txBox="1">
            <a:spLocks/>
          </p:cNvSpPr>
          <p:nvPr/>
        </p:nvSpPr>
        <p:spPr>
          <a:xfrm>
            <a:off x="656193" y="1691134"/>
            <a:ext cx="10065106" cy="212581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2394" dirty="0">
              <a:latin typeface="Helvetica Neue" charset="0"/>
              <a:ea typeface="Helvetica Neue" charset="0"/>
              <a:cs typeface="Helvetica Neue" charset="0"/>
            </a:endParaRPr>
          </a:p>
        </p:txBody>
      </p:sp>
      <p:sp>
        <p:nvSpPr>
          <p:cNvPr id="13" name="Google Shape;95;p16"/>
          <p:cNvSpPr/>
          <p:nvPr/>
        </p:nvSpPr>
        <p:spPr>
          <a:xfrm>
            <a:off x="427975" y="228020"/>
            <a:ext cx="126876" cy="1113267"/>
          </a:xfrm>
          <a:prstGeom prst="rect">
            <a:avLst/>
          </a:prstGeom>
          <a:solidFill>
            <a:srgbClr val="188EC9"/>
          </a:solidFill>
          <a:ln w="9525" cap="flat" cmpd="sng">
            <a:solidFill>
              <a:srgbClr val="188EC9"/>
            </a:solidFill>
            <a:prstDash val="solid"/>
            <a:miter lim="800000"/>
            <a:headEnd type="none" w="sm" len="sm"/>
            <a:tailEnd type="none" w="sm" len="sm"/>
          </a:ln>
        </p:spPr>
        <p:txBody>
          <a:bodyPr spcFirstLastPara="1" wrap="square" lIns="91201" tIns="45584" rIns="91201" bIns="45584" anchor="ctr" anchorCtr="0">
            <a:noAutofit/>
          </a:bodyPr>
          <a:lstStyle/>
          <a:p>
            <a:pPr algn="ctr"/>
            <a:endParaRPr sz="1862">
              <a:solidFill>
                <a:schemeClr val="lt1"/>
              </a:solidFill>
              <a:latin typeface="Corbel"/>
              <a:ea typeface="Corbel"/>
              <a:cs typeface="Corbel"/>
              <a:sym typeface="Corbel"/>
            </a:endParaRPr>
          </a:p>
        </p:txBody>
      </p:sp>
      <p:pic>
        <p:nvPicPr>
          <p:cNvPr id="9" name="Google Shape;94;p16"/>
          <p:cNvPicPr preferRelativeResize="0"/>
          <p:nvPr/>
        </p:nvPicPr>
        <p:blipFill rotWithShape="1">
          <a:blip r:embed="rId3">
            <a:alphaModFix/>
          </a:blip>
          <a:srcRect/>
          <a:stretch/>
        </p:blipFill>
        <p:spPr>
          <a:xfrm>
            <a:off x="9060144" y="6165984"/>
            <a:ext cx="2721249" cy="646107"/>
          </a:xfrm>
          <a:prstGeom prst="rect">
            <a:avLst/>
          </a:prstGeom>
          <a:noFill/>
          <a:ln>
            <a:noFill/>
          </a:ln>
        </p:spPr>
      </p:pic>
      <p:pic>
        <p:nvPicPr>
          <p:cNvPr id="11"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11615" y="540985"/>
            <a:ext cx="3808520" cy="487336"/>
          </a:xfrm>
          <a:prstGeom prst="rect">
            <a:avLst/>
          </a:prstGeom>
        </p:spPr>
      </p:pic>
      <p:pic>
        <p:nvPicPr>
          <p:cNvPr id="17" name="Grafik 6">
            <a:extLst>
              <a:ext uri="{FF2B5EF4-FFF2-40B4-BE49-F238E27FC236}">
                <a16:creationId xmlns:a16="http://schemas.microsoft.com/office/drawing/2014/main" id="{624BC3AD-CCA3-8E3F-C990-77A9DD6FB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38720" y="545177"/>
            <a:ext cx="3808520" cy="487336"/>
          </a:xfrm>
          <a:prstGeom prst="rect">
            <a:avLst/>
          </a:prstGeom>
        </p:spPr>
      </p:pic>
      <p:sp>
        <p:nvSpPr>
          <p:cNvPr id="12" name="Inhaltsplatzhalter 3">
            <a:extLst>
              <a:ext uri="{FF2B5EF4-FFF2-40B4-BE49-F238E27FC236}">
                <a16:creationId xmlns:a16="http://schemas.microsoft.com/office/drawing/2014/main" id="{B3E7F344-96E5-EB58-B70B-BEB4FA5698FA}"/>
              </a:ext>
            </a:extLst>
          </p:cNvPr>
          <p:cNvSpPr txBox="1">
            <a:spLocks/>
          </p:cNvSpPr>
          <p:nvPr/>
        </p:nvSpPr>
        <p:spPr bwMode="auto">
          <a:xfrm>
            <a:off x="427975" y="1521777"/>
            <a:ext cx="5656825" cy="625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1" fontAlgn="base" hangingPunct="1">
              <a:lnSpc>
                <a:spcPct val="100000"/>
              </a:lnSpc>
              <a:spcBef>
                <a:spcPct val="0"/>
              </a:spcBef>
              <a:spcAft>
                <a:spcPts val="0"/>
              </a:spcAft>
              <a:buFont typeface="Arial"/>
              <a:buNone/>
              <a:defRPr sz="1400">
                <a:solidFill>
                  <a:schemeClr val="tx1"/>
                </a:solidFill>
                <a:latin typeface="Helvetica"/>
                <a:ea typeface="+mn-ea"/>
                <a:cs typeface="Helvetica"/>
              </a:defRPr>
            </a:lvl1pPr>
            <a:lvl2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2pPr>
            <a:lvl3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3pPr>
            <a:lvl4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4pPr>
            <a:lvl5pPr marL="0" indent="236538" algn="l" defTabSz="457200" rtl="0" eaLnBrk="1" fontAlgn="base" hangingPunct="1">
              <a:lnSpc>
                <a:spcPct val="114000"/>
              </a:lnSpc>
              <a:spcBef>
                <a:spcPct val="0"/>
              </a:spcBef>
              <a:spcAft>
                <a:spcPct val="0"/>
              </a:spcAft>
              <a:buFont typeface="Arial"/>
              <a:buNone/>
              <a:defRPr sz="1400">
                <a:solidFill>
                  <a:schemeClr val="tx1"/>
                </a:solidFill>
                <a:latin typeface="+mn-lt"/>
                <a:ea typeface="+mn-ea"/>
              </a:defRPr>
            </a:lvl5pPr>
            <a:lvl6pPr marL="18923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6pPr>
            <a:lvl7pPr marL="23495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7pPr>
            <a:lvl8pPr marL="28067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8pPr>
            <a:lvl9pPr marL="3263900" indent="-177800" algn="l" defTabSz="457200" rtl="0" eaLnBrk="1" fontAlgn="base" hangingPunct="1">
              <a:lnSpc>
                <a:spcPct val="115000"/>
              </a:lnSpc>
              <a:spcBef>
                <a:spcPct val="0"/>
              </a:spcBef>
              <a:spcAft>
                <a:spcPct val="0"/>
              </a:spcAft>
              <a:buChar char="–"/>
              <a:defRPr sz="1400">
                <a:solidFill>
                  <a:schemeClr val="tx1"/>
                </a:solidFill>
                <a:latin typeface="+mn-lt"/>
                <a:ea typeface="+mn-ea"/>
              </a:defRPr>
            </a:lvl9pPr>
          </a:lstStyle>
          <a:p>
            <a:r>
              <a:rPr lang="en-GB" sz="1600" b="1" dirty="0">
                <a:solidFill>
                  <a:srgbClr val="469BDD"/>
                </a:solidFill>
                <a:latin typeface="+mn-lt"/>
                <a:ea typeface="Malgun Gothic" panose="020B0503020000020004" pitchFamily="34" charset="-127"/>
                <a:cs typeface="Helvetica" panose="020B0604020202020204" pitchFamily="34" charset="0"/>
              </a:rPr>
              <a:t>Examples of specified problems and challenges</a:t>
            </a:r>
            <a:endParaRPr lang="en-US" sz="1600" dirty="0">
              <a:solidFill>
                <a:srgbClr val="469BDD"/>
              </a:solidFill>
            </a:endParaRPr>
          </a:p>
        </p:txBody>
      </p:sp>
      <p:graphicFrame>
        <p:nvGraphicFramePr>
          <p:cNvPr id="16" name="Tabelle 3">
            <a:extLst>
              <a:ext uri="{FF2B5EF4-FFF2-40B4-BE49-F238E27FC236}">
                <a16:creationId xmlns:a16="http://schemas.microsoft.com/office/drawing/2014/main" id="{071FDD3E-4847-2658-C297-BBBBAE54A496}"/>
              </a:ext>
            </a:extLst>
          </p:cNvPr>
          <p:cNvGraphicFramePr>
            <a:graphicFrameLocks noGrp="1"/>
          </p:cNvGraphicFramePr>
          <p:nvPr>
            <p:extLst>
              <p:ext uri="{D42A27DB-BD31-4B8C-83A1-F6EECF244321}">
                <p14:modId xmlns:p14="http://schemas.microsoft.com/office/powerpoint/2010/main" val="1436913127"/>
              </p:ext>
            </p:extLst>
          </p:nvPr>
        </p:nvGraphicFramePr>
        <p:xfrm>
          <a:off x="631393" y="1940075"/>
          <a:ext cx="10976838" cy="362712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3648940">
                  <a:extLst>
                    <a:ext uri="{9D8B030D-6E8A-4147-A177-3AD203B41FA5}">
                      <a16:colId xmlns:a16="http://schemas.microsoft.com/office/drawing/2014/main" val="1552954602"/>
                    </a:ext>
                  </a:extLst>
                </a:gridCol>
                <a:gridCol w="3663949">
                  <a:extLst>
                    <a:ext uri="{9D8B030D-6E8A-4147-A177-3AD203B41FA5}">
                      <a16:colId xmlns:a16="http://schemas.microsoft.com/office/drawing/2014/main" val="1284679542"/>
                    </a:ext>
                  </a:extLst>
                </a:gridCol>
                <a:gridCol w="3663949">
                  <a:extLst>
                    <a:ext uri="{9D8B030D-6E8A-4147-A177-3AD203B41FA5}">
                      <a16:colId xmlns:a16="http://schemas.microsoft.com/office/drawing/2014/main" val="3028605973"/>
                    </a:ext>
                  </a:extLst>
                </a:gridCol>
              </a:tblGrid>
              <a:tr h="660400">
                <a:tc>
                  <a:txBody>
                    <a:bodyPr/>
                    <a:lstStyle/>
                    <a:p>
                      <a:pPr marL="0" algn="l" defTabSz="914400" rtl="0" eaLnBrk="1" latinLnBrk="0" hangingPunct="1"/>
                      <a:r>
                        <a:rPr lang="en-GB" sz="1900" b="1" kern="1200" noProof="0" dirty="0">
                          <a:solidFill>
                            <a:schemeClr val="lt1"/>
                          </a:solidFill>
                          <a:latin typeface="Helvetica Neue" charset="0"/>
                          <a:ea typeface="Helvetica Neue" charset="0"/>
                          <a:cs typeface="Helvetica Neue" charset="0"/>
                        </a:rPr>
                        <a:t>Problem area</a:t>
                      </a:r>
                    </a:p>
                  </a:txBody>
                  <a:tcPr>
                    <a:solidFill>
                      <a:srgbClr val="469BDD"/>
                    </a:solidFill>
                  </a:tcPr>
                </a:tc>
                <a:tc>
                  <a:txBody>
                    <a:bodyPr/>
                    <a:lstStyle/>
                    <a:p>
                      <a:r>
                        <a:rPr lang="en-GB" sz="1900" b="1" kern="1200" noProof="0" dirty="0">
                          <a:solidFill>
                            <a:schemeClr val="lt1"/>
                          </a:solidFill>
                          <a:latin typeface="Helvetica Neue" charset="0"/>
                          <a:ea typeface="Helvetica Neue" charset="0"/>
                          <a:cs typeface="Helvetica Neue" charset="0"/>
                        </a:rPr>
                        <a:t>Specified problem, incl. root cause</a:t>
                      </a:r>
                    </a:p>
                  </a:txBody>
                  <a:tcPr>
                    <a:solidFill>
                      <a:srgbClr val="469BDD"/>
                    </a:solidFill>
                  </a:tcPr>
                </a:tc>
                <a:tc>
                  <a:txBody>
                    <a:bodyPr/>
                    <a:lstStyle/>
                    <a:p>
                      <a:r>
                        <a:rPr lang="en-GB" sz="1300" noProof="0" dirty="0">
                          <a:latin typeface="Helvetica Neue" charset="0"/>
                          <a:ea typeface="Helvetica Neue" charset="0"/>
                          <a:cs typeface="Helvetica Neue" charset="0"/>
                        </a:rPr>
                        <a:t>Specified challenge, „How might we ….?“</a:t>
                      </a:r>
                    </a:p>
                  </a:txBody>
                  <a:tcPr>
                    <a:solidFill>
                      <a:srgbClr val="469BDD"/>
                    </a:solidFill>
                  </a:tcPr>
                </a:tc>
                <a:extLst>
                  <a:ext uri="{0D108BD9-81ED-4DB2-BD59-A6C34878D82A}">
                    <a16:rowId xmlns:a16="http://schemas.microsoft.com/office/drawing/2014/main" val="4063453078"/>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latin typeface="Helvetica Neue" charset="0"/>
                          <a:ea typeface="Helvetica Neue" charset="0"/>
                          <a:cs typeface="Helvetica Neue" charset="0"/>
                        </a:rPr>
                        <a:t>(1) End of life</a:t>
                      </a:r>
                      <a:endParaRPr lang="en-GB" sz="1900" b="1" dirty="0">
                        <a:solidFill>
                          <a:srgbClr val="FFC000"/>
                        </a:solidFill>
                        <a:latin typeface="Helvetica Neue" charset="0"/>
                        <a:ea typeface="Helvetica Neue" charset="0"/>
                        <a:cs typeface="Helvetica Neue" charset="0"/>
                      </a:endParaRPr>
                    </a:p>
                  </a:txBody>
                  <a:tcPr>
                    <a:solidFill>
                      <a:schemeClr val="tx2">
                        <a:lumMod val="90000"/>
                      </a:schemeClr>
                    </a:solidFill>
                  </a:tcPr>
                </a:tc>
                <a:tc>
                  <a:txBody>
                    <a:bodyPr/>
                    <a:lstStyle/>
                    <a:p>
                      <a:r>
                        <a:rPr lang="en-GB" sz="1600" noProof="0" dirty="0">
                          <a:latin typeface="Helvetica Neue" charset="0"/>
                          <a:ea typeface="Helvetica Neue" charset="0"/>
                          <a:cs typeface="Helvetica Neue" charset="0"/>
                        </a:rPr>
                        <a:t>We are not fully closing the material loop, because we lack control about the end of life of our products.</a:t>
                      </a:r>
                    </a:p>
                  </a:txBody>
                  <a:tcPr>
                    <a:solidFill>
                      <a:schemeClr val="tx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Helvetica Neue" charset="0"/>
                          <a:ea typeface="Helvetica Neue" charset="0"/>
                          <a:cs typeface="Helvetica Neue" charset="0"/>
                        </a:rPr>
                        <a:t>How might we improve the rate of recycling of our bestselling product?</a:t>
                      </a:r>
                    </a:p>
                  </a:txBody>
                  <a:tcPr>
                    <a:solidFill>
                      <a:schemeClr val="tx2">
                        <a:lumMod val="90000"/>
                      </a:schemeClr>
                    </a:solidFill>
                  </a:tcPr>
                </a:tc>
                <a:extLst>
                  <a:ext uri="{0D108BD9-81ED-4DB2-BD59-A6C34878D82A}">
                    <a16:rowId xmlns:a16="http://schemas.microsoft.com/office/drawing/2014/main" val="999465865"/>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dirty="0">
                          <a:latin typeface="Helvetica Neue" charset="0"/>
                          <a:ea typeface="Helvetica Neue" charset="0"/>
                          <a:cs typeface="Helvetica Neue" charset="0"/>
                        </a:rPr>
                        <a:t>(2) International </a:t>
                      </a:r>
                      <a:r>
                        <a:rPr lang="en-GB" sz="1900" b="1" dirty="0">
                          <a:latin typeface="Helvetica Neue" charset="0"/>
                          <a:ea typeface="Helvetica Neue" charset="0"/>
                          <a:cs typeface="Helvetica Neue" charset="0"/>
                        </a:rPr>
                        <a:t>expansion</a:t>
                      </a:r>
                      <a:endParaRPr lang="en-GB" sz="1900" b="1" dirty="0">
                        <a:solidFill>
                          <a:srgbClr val="FFC000"/>
                        </a:solidFill>
                        <a:latin typeface="Helvetica Neue" charset="0"/>
                        <a:ea typeface="Helvetica Neue" charset="0"/>
                        <a:cs typeface="Helvetica Neue" charset="0"/>
                      </a:endParaRPr>
                    </a:p>
                  </a:txBody>
                  <a:tcPr>
                    <a:solidFill>
                      <a:schemeClr val="tx2">
                        <a:lumMod val="90000"/>
                      </a:schemeClr>
                    </a:solidFill>
                  </a:tcPr>
                </a:tc>
                <a:tc>
                  <a:txBody>
                    <a:bodyPr/>
                    <a:lstStyle/>
                    <a:p>
                      <a:r>
                        <a:rPr lang="en-US" sz="1600" kern="1200" dirty="0">
                          <a:solidFill>
                            <a:schemeClr val="dk1"/>
                          </a:solidFill>
                          <a:latin typeface="Helvetica Neue" charset="0"/>
                          <a:ea typeface="Helvetica Neue" charset="0"/>
                          <a:cs typeface="Helvetica Neue" charset="0"/>
                        </a:rPr>
                        <a:t>We don’t meet the growing demand and replace plastics on a sufficient scale, because our sales and distribution are still very limited.</a:t>
                      </a:r>
                      <a:endParaRPr lang="de-DE" sz="1600" kern="1200" dirty="0">
                        <a:solidFill>
                          <a:schemeClr val="dk1"/>
                        </a:solidFill>
                        <a:latin typeface="Helvetica Neue" charset="0"/>
                        <a:ea typeface="Helvetica Neue" charset="0"/>
                        <a:cs typeface="Helvetica Neue" charset="0"/>
                      </a:endParaRPr>
                    </a:p>
                  </a:txBody>
                  <a:tcPr>
                    <a:solidFill>
                      <a:schemeClr val="tx2">
                        <a:lumMod val="90000"/>
                      </a:schemeClr>
                    </a:solidFill>
                  </a:tcPr>
                </a:tc>
                <a:tc>
                  <a:txBody>
                    <a:bodyPr/>
                    <a:lstStyle/>
                    <a:p>
                      <a:r>
                        <a:rPr lang="en-GB" sz="1600" noProof="0" dirty="0">
                          <a:latin typeface="Helvetica Neue" charset="0"/>
                          <a:ea typeface="Helvetica Neue" charset="0"/>
                          <a:cs typeface="Helvetica Neue" charset="0"/>
                        </a:rPr>
                        <a:t>How might we grow our sales and distribution in selected European countries?</a:t>
                      </a:r>
                      <a:endParaRPr lang="de-DE" sz="1600" kern="1200" dirty="0">
                        <a:solidFill>
                          <a:schemeClr val="dk1"/>
                        </a:solidFill>
                        <a:latin typeface="Helvetica Neue" charset="0"/>
                        <a:ea typeface="Helvetica Neue" charset="0"/>
                        <a:cs typeface="Helvetica Neue" charset="0"/>
                      </a:endParaRPr>
                    </a:p>
                  </a:txBody>
                  <a:tcPr>
                    <a:solidFill>
                      <a:schemeClr val="tx2">
                        <a:lumMod val="90000"/>
                      </a:schemeClr>
                    </a:solidFill>
                  </a:tcPr>
                </a:tc>
                <a:extLst>
                  <a:ext uri="{0D108BD9-81ED-4DB2-BD59-A6C34878D82A}">
                    <a16:rowId xmlns:a16="http://schemas.microsoft.com/office/drawing/2014/main" val="1714348973"/>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900" b="1" dirty="0">
                          <a:latin typeface="Helvetica Neue" charset="0"/>
                          <a:ea typeface="Helvetica Neue" charset="0"/>
                          <a:cs typeface="Helvetica Neue" charset="0"/>
                        </a:rPr>
                        <a:t>(3) Farmer </a:t>
                      </a:r>
                      <a:r>
                        <a:rPr lang="en-GB" sz="1900" b="1" dirty="0">
                          <a:latin typeface="Helvetica Neue" charset="0"/>
                          <a:ea typeface="Helvetica Neue" charset="0"/>
                          <a:cs typeface="Helvetica Neue" charset="0"/>
                        </a:rPr>
                        <a:t>inclusion</a:t>
                      </a:r>
                    </a:p>
                  </a:txBody>
                  <a:tcPr>
                    <a:solidFill>
                      <a:schemeClr val="tx2">
                        <a:lumMod val="90000"/>
                      </a:schemeClr>
                    </a:solidFill>
                  </a:tcPr>
                </a:tc>
                <a:tc>
                  <a:txBody>
                    <a:bodyPr/>
                    <a:lstStyle/>
                    <a:p>
                      <a:r>
                        <a:rPr lang="en-US" sz="1600" kern="0" dirty="0">
                          <a:latin typeface="Helvetica Neue" charset="0"/>
                          <a:ea typeface="Helvetica Neue" charset="0"/>
                          <a:cs typeface="Helvetica Neue" charset="0"/>
                        </a:rPr>
                        <a:t>Our main ingredient relates to critical social issues on the side of coffee farmers, but we cannot help them as we are not connected to them.</a:t>
                      </a:r>
                      <a:endParaRPr lang="de-DE" sz="1600" kern="1200" dirty="0">
                        <a:solidFill>
                          <a:schemeClr val="dk1"/>
                        </a:solidFill>
                        <a:latin typeface="Helvetica Neue" charset="0"/>
                        <a:ea typeface="Helvetica Neue" charset="0"/>
                        <a:cs typeface="Helvetica Neue" charset="0"/>
                      </a:endParaRPr>
                    </a:p>
                  </a:txBody>
                  <a:tcPr>
                    <a:solidFill>
                      <a:schemeClr val="tx2">
                        <a:lumMod val="90000"/>
                      </a:schemeClr>
                    </a:solidFill>
                  </a:tcPr>
                </a:tc>
                <a:tc>
                  <a:txBody>
                    <a:bodyPr/>
                    <a:lstStyle/>
                    <a:p>
                      <a:r>
                        <a:rPr lang="en-GB" sz="1600" noProof="0" dirty="0">
                          <a:latin typeface="Helvetica Neue" charset="0"/>
                          <a:ea typeface="Helvetica Neue" charset="0"/>
                          <a:cs typeface="Helvetica Neue" charset="0"/>
                        </a:rPr>
                        <a:t>How might we integrate coffee farmers into our supply chain and work actively on improving their situation?</a:t>
                      </a:r>
                      <a:endParaRPr lang="de-DE" sz="1600" kern="1200" dirty="0">
                        <a:solidFill>
                          <a:schemeClr val="dk1"/>
                        </a:solidFill>
                        <a:latin typeface="Helvetica Neue" charset="0"/>
                        <a:ea typeface="Helvetica Neue" charset="0"/>
                        <a:cs typeface="Helvetica Neue" charset="0"/>
                      </a:endParaRPr>
                    </a:p>
                  </a:txBody>
                  <a:tcPr>
                    <a:solidFill>
                      <a:schemeClr val="tx2">
                        <a:lumMod val="90000"/>
                      </a:schemeClr>
                    </a:solidFill>
                  </a:tcPr>
                </a:tc>
                <a:extLst>
                  <a:ext uri="{0D108BD9-81ED-4DB2-BD59-A6C34878D82A}">
                    <a16:rowId xmlns:a16="http://schemas.microsoft.com/office/drawing/2014/main" val="3045788846"/>
                  </a:ext>
                </a:extLst>
              </a:tr>
            </a:tbl>
          </a:graphicData>
        </a:graphic>
      </p:graphicFrame>
    </p:spTree>
    <p:extLst>
      <p:ext uri="{BB962C8B-B14F-4D97-AF65-F5344CB8AC3E}">
        <p14:creationId xmlns:p14="http://schemas.microsoft.com/office/powerpoint/2010/main" val="1045250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c3ZZj2wkGg6MwjquBWd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6OZxEHZaiEeISYeboX8p0A"/>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8423</TotalTime>
  <Words>2752</Words>
  <Application>Microsoft Macintosh PowerPoint</Application>
  <PresentationFormat>Custom</PresentationFormat>
  <Paragraphs>211</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Baskerville</vt:lpstr>
      <vt:lpstr>Calibri</vt:lpstr>
      <vt:lpstr>Corbel</vt:lpstr>
      <vt:lpstr>Garamond</vt:lpstr>
      <vt:lpstr>Helvetica</vt:lpstr>
      <vt:lpstr>Helvetica Neue</vt:lpstr>
      <vt:lpstr>NeulandFontEuro</vt:lpstr>
      <vt:lpstr>Symbol</vt:lpstr>
      <vt:lpstr>Times New Roman</vt:lpstr>
      <vt:lpstr>Wingdings</vt:lpstr>
      <vt:lpstr>Simple Light</vt:lpstr>
      <vt:lpstr>PowerPoint Presentation</vt:lpstr>
      <vt:lpstr>PowerPoint Presentation</vt:lpstr>
      <vt:lpstr>Feel free to copy, use, and modify this slide deck according to your needs. Please respect the following creative commons license under which we publish this material. </vt:lpstr>
      <vt:lpstr>SUSTAINABLE BUSINESS MODEL DESIGN WORKSHOP - OVERVIEW</vt:lpstr>
      <vt:lpstr>SUSTAINABLE BUSINESS MODEL DESIGN WORKSHOP</vt:lpstr>
      <vt:lpstr>SUSTAINABLE BUSINESS MODEL DESIGN WORKSHOP</vt:lpstr>
      <vt:lpstr>SUSTAINABLE BUSINESS MODEL DESIGN WORKSHOP</vt:lpstr>
      <vt:lpstr>SUSTAINABLE BUSINESS MODEL DESIGN WORKSHOP</vt:lpstr>
      <vt:lpstr>SUSTAINABLE BUSINESS MODEL DESIGN WORKSHOP</vt:lpstr>
      <vt:lpstr>SUSTAINABLE BUSINESS MODEL DESIGN WORKSHOP</vt:lpstr>
      <vt:lpstr>SUSTAINABLE BUSINESS MODEL DESIGN WORKSHOP</vt:lpstr>
      <vt:lpstr>Part A – Agree on the challenge and select patterns [60 mins]</vt:lpstr>
      <vt:lpstr>Part B – Model and pitch [120 mins]</vt:lpstr>
      <vt:lpstr>TOOLS TO SUPPORT SUSTAINABLE BUSINESS MODEL DESIGN – THE PATTERNS</vt:lpstr>
      <vt:lpstr>TOOLS TO SUPPORT SUSTAINABLE BUSINESS MODEL DESIGN – BUSINESS INNOVATION KIT</vt:lpstr>
      <vt:lpstr>TOOLS TO SUPPORT SUSTAINABLE BUSINESS MODEL DESIGN – THE BIK’S WORKSHEET </vt:lpstr>
      <vt:lpstr>TOOLS TO SUPPORT SUSTAINABLE BUSINESS MODEL DESIGN – THE BIK  EXAMPLE: PHILIPS’ PAY PER LUX LIGHTING</vt:lpstr>
      <vt:lpstr>SUSTAINABLE BUSINESS MODEL DESIGN WORKSHOP</vt:lpstr>
      <vt:lpstr>SUSTAINABLE BUSINESS MODEL DESIGN WORKSHOP</vt:lpstr>
      <vt:lpstr>SUSTAINABLE BUSINESS MODEL DESIGN WORKSHOP ILLUSTRATION: FILLED-IN WORKSHEET AND REFINEMENT WITH ‘ANCHORS’ </vt:lpstr>
      <vt:lpstr>FINAL DISCUSSION AND REFLECTION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Lorenzo Massa</cp:lastModifiedBy>
  <cp:revision>70</cp:revision>
  <dcterms:modified xsi:type="dcterms:W3CDTF">2023-09-15T09:46:19Z</dcterms:modified>
</cp:coreProperties>
</file>